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8" r:id="rId2"/>
    <p:sldMasterId id="2147484091" r:id="rId3"/>
  </p:sldMasterIdLst>
  <p:notesMasterIdLst>
    <p:notesMasterId r:id="rId49"/>
  </p:notesMasterIdLst>
  <p:handoutMasterIdLst>
    <p:handoutMasterId r:id="rId50"/>
  </p:handoutMasterIdLst>
  <p:sldIdLst>
    <p:sldId id="368" r:id="rId4"/>
    <p:sldId id="462" r:id="rId5"/>
    <p:sldId id="463" r:id="rId6"/>
    <p:sldId id="464" r:id="rId7"/>
    <p:sldId id="466" r:id="rId8"/>
    <p:sldId id="467" r:id="rId9"/>
    <p:sldId id="609" r:id="rId10"/>
    <p:sldId id="607" r:id="rId11"/>
    <p:sldId id="608" r:id="rId12"/>
    <p:sldId id="593" r:id="rId13"/>
    <p:sldId id="474" r:id="rId14"/>
    <p:sldId id="433" r:id="rId15"/>
    <p:sldId id="437" r:id="rId16"/>
    <p:sldId id="564" r:id="rId17"/>
    <p:sldId id="438" r:id="rId18"/>
    <p:sldId id="439" r:id="rId19"/>
    <p:sldId id="440" r:id="rId20"/>
    <p:sldId id="441" r:id="rId21"/>
    <p:sldId id="442" r:id="rId22"/>
    <p:sldId id="521" r:id="rId23"/>
    <p:sldId id="597" r:id="rId24"/>
    <p:sldId id="604" r:id="rId25"/>
    <p:sldId id="610" r:id="rId26"/>
    <p:sldId id="516" r:id="rId27"/>
    <p:sldId id="531" r:id="rId28"/>
    <p:sldId id="536" r:id="rId29"/>
    <p:sldId id="372" r:id="rId30"/>
    <p:sldId id="539" r:id="rId31"/>
    <p:sldId id="378" r:id="rId32"/>
    <p:sldId id="379" r:id="rId33"/>
    <p:sldId id="538" r:id="rId34"/>
    <p:sldId id="541" r:id="rId35"/>
    <p:sldId id="542" r:id="rId36"/>
    <p:sldId id="552" r:id="rId37"/>
    <p:sldId id="553" r:id="rId38"/>
    <p:sldId id="590" r:id="rId39"/>
    <p:sldId id="591" r:id="rId40"/>
    <p:sldId id="459" r:id="rId41"/>
    <p:sldId id="546" r:id="rId42"/>
    <p:sldId id="547" r:id="rId43"/>
    <p:sldId id="548" r:id="rId44"/>
    <p:sldId id="549" r:id="rId45"/>
    <p:sldId id="561" r:id="rId46"/>
    <p:sldId id="563" r:id="rId47"/>
    <p:sldId id="300" r:id="rId48"/>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Schröder"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99FF33"/>
    <a:srgbClr val="FF9900"/>
    <a:srgbClr val="FF5757"/>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84369" autoAdjust="0"/>
  </p:normalViewPr>
  <p:slideViewPr>
    <p:cSldViewPr>
      <p:cViewPr>
        <p:scale>
          <a:sx n="59" d="100"/>
          <a:sy n="59" d="100"/>
        </p:scale>
        <p:origin x="-147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IEISNER\Documents\Trials\Choline\Seda\&#1080;&#1090;&#1086;&#1075;&#1080;%20&#1101;&#1082;&#1086;&#1087;&#1088;&#1086;&#107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до</c:v>
                </c:pt>
              </c:strCache>
            </c:strRef>
          </c:tx>
          <c:invertIfNegative val="0"/>
          <c:dLbls>
            <c:showLegendKey val="0"/>
            <c:showVal val="1"/>
            <c:showCatName val="0"/>
            <c:showSerName val="0"/>
            <c:showPercent val="0"/>
            <c:showBubbleSize val="0"/>
            <c:showLeaderLines val="0"/>
          </c:dLbls>
          <c:cat>
            <c:strRef>
              <c:f>Sheet1!$A$2:$A$3</c:f>
              <c:strCache>
                <c:ptCount val="2"/>
                <c:pt idx="0">
                  <c:v>1-40 дн.</c:v>
                </c:pt>
                <c:pt idx="1">
                  <c:v>41-100 дн.</c:v>
                </c:pt>
              </c:strCache>
            </c:strRef>
          </c:cat>
          <c:val>
            <c:numRef>
              <c:f>Sheet1!$B$2:$B$3</c:f>
              <c:numCache>
                <c:formatCode>General</c:formatCode>
                <c:ptCount val="2"/>
                <c:pt idx="0">
                  <c:v>45.7</c:v>
                </c:pt>
                <c:pt idx="1">
                  <c:v>46.6</c:v>
                </c:pt>
              </c:numCache>
            </c:numRef>
          </c:val>
        </c:ser>
        <c:ser>
          <c:idx val="1"/>
          <c:order val="1"/>
          <c:tx>
            <c:strRef>
              <c:f>Sheet1!$C$1</c:f>
              <c:strCache>
                <c:ptCount val="1"/>
                <c:pt idx="0">
                  <c:v>во время</c:v>
                </c:pt>
              </c:strCache>
            </c:strRef>
          </c:tx>
          <c:spPr>
            <a:solidFill>
              <a:srgbClr val="00B0F0"/>
            </a:solidFill>
          </c:spPr>
          <c:invertIfNegative val="0"/>
          <c:dLbls>
            <c:showLegendKey val="0"/>
            <c:showVal val="1"/>
            <c:showCatName val="0"/>
            <c:showSerName val="0"/>
            <c:showPercent val="0"/>
            <c:showBubbleSize val="0"/>
            <c:showLeaderLines val="0"/>
          </c:dLbls>
          <c:cat>
            <c:strRef>
              <c:f>Sheet1!$A$2:$A$3</c:f>
              <c:strCache>
                <c:ptCount val="2"/>
                <c:pt idx="0">
                  <c:v>1-40 дн.</c:v>
                </c:pt>
                <c:pt idx="1">
                  <c:v>41-100 дн.</c:v>
                </c:pt>
              </c:strCache>
            </c:strRef>
          </c:cat>
          <c:val>
            <c:numRef>
              <c:f>Sheet1!$C$2:$C$3</c:f>
              <c:numCache>
                <c:formatCode>General</c:formatCode>
                <c:ptCount val="2"/>
                <c:pt idx="0">
                  <c:v>47.6</c:v>
                </c:pt>
                <c:pt idx="1">
                  <c:v>52.3</c:v>
                </c:pt>
              </c:numCache>
            </c:numRef>
          </c:val>
        </c:ser>
        <c:dLbls>
          <c:showLegendKey val="0"/>
          <c:showVal val="0"/>
          <c:showCatName val="0"/>
          <c:showSerName val="0"/>
          <c:showPercent val="0"/>
          <c:showBubbleSize val="0"/>
        </c:dLbls>
        <c:gapWidth val="150"/>
        <c:axId val="29785472"/>
        <c:axId val="108270720"/>
      </c:barChart>
      <c:catAx>
        <c:axId val="29785472"/>
        <c:scaling>
          <c:orientation val="minMax"/>
        </c:scaling>
        <c:delete val="0"/>
        <c:axPos val="b"/>
        <c:majorTickMark val="out"/>
        <c:minorTickMark val="none"/>
        <c:tickLblPos val="nextTo"/>
        <c:crossAx val="108270720"/>
        <c:crosses val="autoZero"/>
        <c:auto val="1"/>
        <c:lblAlgn val="ctr"/>
        <c:lblOffset val="100"/>
        <c:noMultiLvlLbl val="0"/>
      </c:catAx>
      <c:valAx>
        <c:axId val="108270720"/>
        <c:scaling>
          <c:orientation val="minMax"/>
        </c:scaling>
        <c:delete val="0"/>
        <c:axPos val="l"/>
        <c:numFmt formatCode="General" sourceLinked="1"/>
        <c:majorTickMark val="out"/>
        <c:minorTickMark val="none"/>
        <c:tickLblPos val="nextTo"/>
        <c:crossAx val="29785472"/>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до</c:v>
                </c:pt>
              </c:strCache>
            </c:strRef>
          </c:tx>
          <c:invertIfNegative val="0"/>
          <c:dLbls>
            <c:showLegendKey val="0"/>
            <c:showVal val="1"/>
            <c:showCatName val="0"/>
            <c:showSerName val="0"/>
            <c:showPercent val="0"/>
            <c:showBubbleSize val="0"/>
            <c:showLeaderLines val="0"/>
          </c:dLbls>
          <c:cat>
            <c:strRef>
              <c:f>Sheet1!$A$2</c:f>
              <c:strCache>
                <c:ptCount val="1"/>
                <c:pt idx="0">
                  <c:v>Жир/Белок</c:v>
                </c:pt>
              </c:strCache>
            </c:strRef>
          </c:cat>
          <c:val>
            <c:numRef>
              <c:f>Sheet1!$B$2</c:f>
              <c:numCache>
                <c:formatCode>General</c:formatCode>
                <c:ptCount val="1"/>
                <c:pt idx="0">
                  <c:v>1.49</c:v>
                </c:pt>
              </c:numCache>
            </c:numRef>
          </c:val>
        </c:ser>
        <c:ser>
          <c:idx val="1"/>
          <c:order val="1"/>
          <c:tx>
            <c:strRef>
              <c:f>Sheet1!$C$1</c:f>
              <c:strCache>
                <c:ptCount val="1"/>
                <c:pt idx="0">
                  <c:v>вовремя</c:v>
                </c:pt>
              </c:strCache>
            </c:strRef>
          </c:tx>
          <c:spPr>
            <a:solidFill>
              <a:srgbClr val="00B0F0"/>
            </a:solidFill>
          </c:spPr>
          <c:invertIfNegative val="0"/>
          <c:dLbls>
            <c:showLegendKey val="0"/>
            <c:showVal val="1"/>
            <c:showCatName val="0"/>
            <c:showSerName val="0"/>
            <c:showPercent val="0"/>
            <c:showBubbleSize val="0"/>
            <c:showLeaderLines val="0"/>
          </c:dLbls>
          <c:cat>
            <c:strRef>
              <c:f>Sheet1!$A$2</c:f>
              <c:strCache>
                <c:ptCount val="1"/>
                <c:pt idx="0">
                  <c:v>Жир/Белок</c:v>
                </c:pt>
              </c:strCache>
            </c:strRef>
          </c:cat>
          <c:val>
            <c:numRef>
              <c:f>Sheet1!$C$2</c:f>
              <c:numCache>
                <c:formatCode>General</c:formatCode>
                <c:ptCount val="1"/>
                <c:pt idx="0">
                  <c:v>1.39</c:v>
                </c:pt>
              </c:numCache>
            </c:numRef>
          </c:val>
        </c:ser>
        <c:dLbls>
          <c:showLegendKey val="0"/>
          <c:showVal val="0"/>
          <c:showCatName val="0"/>
          <c:showSerName val="0"/>
          <c:showPercent val="0"/>
          <c:showBubbleSize val="0"/>
        </c:dLbls>
        <c:gapWidth val="150"/>
        <c:axId val="108467712"/>
        <c:axId val="108469248"/>
      </c:barChart>
      <c:catAx>
        <c:axId val="108467712"/>
        <c:scaling>
          <c:orientation val="minMax"/>
        </c:scaling>
        <c:delete val="0"/>
        <c:axPos val="b"/>
        <c:majorTickMark val="out"/>
        <c:minorTickMark val="none"/>
        <c:tickLblPos val="nextTo"/>
        <c:crossAx val="108469248"/>
        <c:crosses val="autoZero"/>
        <c:auto val="1"/>
        <c:lblAlgn val="ctr"/>
        <c:lblOffset val="100"/>
        <c:noMultiLvlLbl val="0"/>
      </c:catAx>
      <c:valAx>
        <c:axId val="108469248"/>
        <c:scaling>
          <c:orientation val="minMax"/>
        </c:scaling>
        <c:delete val="0"/>
        <c:axPos val="l"/>
        <c:numFmt formatCode="General" sourceLinked="1"/>
        <c:majorTickMark val="out"/>
        <c:minorTickMark val="none"/>
        <c:tickLblPos val="nextTo"/>
        <c:crossAx val="108467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3C3C3C"/>
                </a:solidFill>
                <a:latin typeface="Arial"/>
                <a:ea typeface="Arial"/>
                <a:cs typeface="Arial"/>
              </a:defRPr>
            </a:pPr>
            <a:r>
              <a:rPr lang="ru-RU" sz="1800" b="1" dirty="0"/>
              <a:t>Динамика среднесуточного удоя на голову
</a:t>
            </a:r>
            <a:r>
              <a:rPr lang="ru-RU" sz="1800" b="1" dirty="0" smtClean="0"/>
              <a:t>влияние </a:t>
            </a:r>
            <a:r>
              <a:rPr lang="ru-RU" sz="1800" b="1" dirty="0"/>
              <a:t>ХолиПЕРЛа</a:t>
            </a:r>
          </a:p>
        </c:rich>
      </c:tx>
      <c:layout>
        <c:manualLayout>
          <c:xMode val="edge"/>
          <c:yMode val="edge"/>
          <c:x val="0.20489775532621055"/>
          <c:y val="3.0927835051546393E-2"/>
        </c:manualLayout>
      </c:layout>
      <c:overlay val="0"/>
      <c:spPr>
        <a:noFill/>
        <a:ln w="25400">
          <a:noFill/>
        </a:ln>
      </c:spPr>
    </c:title>
    <c:autoTitleDeleted val="0"/>
    <c:plotArea>
      <c:layout>
        <c:manualLayout>
          <c:layoutTarget val="inner"/>
          <c:xMode val="edge"/>
          <c:yMode val="edge"/>
          <c:x val="0.12112156620278906"/>
          <c:y val="0.23505154639175257"/>
          <c:w val="0.82618839452621196"/>
          <c:h val="0.63917525773195871"/>
        </c:manualLayout>
      </c:layout>
      <c:lineChart>
        <c:grouping val="standard"/>
        <c:varyColors val="0"/>
        <c:ser>
          <c:idx val="0"/>
          <c:order val="0"/>
          <c:tx>
            <c:strRef>
              <c:f>'Опытное кормление "Экопрод"'!$E$8</c:f>
              <c:strCache>
                <c:ptCount val="1"/>
                <c:pt idx="0">
                  <c:v>Контроль 25,3 кг</c:v>
                </c:pt>
              </c:strCache>
            </c:strRef>
          </c:tx>
          <c:spPr>
            <a:ln w="38100">
              <a:solidFill>
                <a:srgbClr val="004586"/>
              </a:solidFill>
              <a:prstDash val="solid"/>
            </a:ln>
          </c:spPr>
          <c:marker>
            <c:symbol val="square"/>
            <c:size val="7"/>
            <c:spPr>
              <a:solidFill>
                <a:srgbClr val="004586"/>
              </a:solidFill>
              <a:ln>
                <a:solidFill>
                  <a:srgbClr val="004586"/>
                </a:solidFill>
                <a:prstDash val="solid"/>
              </a:ln>
            </c:spPr>
          </c:marker>
          <c:val>
            <c:numRef>
              <c:f>'Опытное кормление "Экопрод"'!$E$9:$E$38</c:f>
              <c:numCache>
                <c:formatCode>0.0</c:formatCode>
                <c:ptCount val="30"/>
                <c:pt idx="0">
                  <c:v>23.93056</c:v>
                </c:pt>
                <c:pt idx="1">
                  <c:v>24.51389</c:v>
                </c:pt>
                <c:pt idx="2">
                  <c:v>24.25</c:v>
                </c:pt>
                <c:pt idx="3">
                  <c:v>24.9</c:v>
                </c:pt>
                <c:pt idx="4">
                  <c:v>25.25</c:v>
                </c:pt>
                <c:pt idx="5">
                  <c:v>26.357140000000001</c:v>
                </c:pt>
                <c:pt idx="6">
                  <c:v>26.785710000000002</c:v>
                </c:pt>
                <c:pt idx="7">
                  <c:v>27.142859999999999</c:v>
                </c:pt>
                <c:pt idx="8">
                  <c:v>25.396830000000001</c:v>
                </c:pt>
                <c:pt idx="9">
                  <c:v>25.079370000000001</c:v>
                </c:pt>
                <c:pt idx="10">
                  <c:v>25.634920000000001</c:v>
                </c:pt>
                <c:pt idx="11">
                  <c:v>25.403230000000001</c:v>
                </c:pt>
                <c:pt idx="12">
                  <c:v>24.42623</c:v>
                </c:pt>
                <c:pt idx="13">
                  <c:v>23.571429999999999</c:v>
                </c:pt>
                <c:pt idx="14">
                  <c:v>22</c:v>
                </c:pt>
                <c:pt idx="15">
                  <c:v>22.545449999999999</c:v>
                </c:pt>
                <c:pt idx="16">
                  <c:v>23.090910000000001</c:v>
                </c:pt>
                <c:pt idx="17">
                  <c:v>25.35211</c:v>
                </c:pt>
                <c:pt idx="18">
                  <c:v>26.428570000000001</c:v>
                </c:pt>
                <c:pt idx="19">
                  <c:v>25.714289999999998</c:v>
                </c:pt>
                <c:pt idx="20">
                  <c:v>26.428570000000001</c:v>
                </c:pt>
                <c:pt idx="21">
                  <c:v>26.785710000000002</c:v>
                </c:pt>
                <c:pt idx="22">
                  <c:v>26.571429999999999</c:v>
                </c:pt>
                <c:pt idx="23">
                  <c:v>25.460529999999999</c:v>
                </c:pt>
                <c:pt idx="24">
                  <c:v>25.921050000000001</c:v>
                </c:pt>
                <c:pt idx="25">
                  <c:v>26.11842</c:v>
                </c:pt>
                <c:pt idx="26">
                  <c:v>26</c:v>
                </c:pt>
                <c:pt idx="27">
                  <c:v>26.66667</c:v>
                </c:pt>
                <c:pt idx="28">
                  <c:v>26</c:v>
                </c:pt>
                <c:pt idx="29">
                  <c:v>25.33333</c:v>
                </c:pt>
              </c:numCache>
            </c:numRef>
          </c:val>
          <c:smooth val="0"/>
        </c:ser>
        <c:ser>
          <c:idx val="1"/>
          <c:order val="1"/>
          <c:tx>
            <c:strRef>
              <c:f>'Опытное кормление "Экопрод"'!$F$8</c:f>
              <c:strCache>
                <c:ptCount val="1"/>
                <c:pt idx="0">
                  <c:v>ХолиПЕРЛ 29,0 кг</c:v>
                </c:pt>
              </c:strCache>
            </c:strRef>
          </c:tx>
          <c:spPr>
            <a:ln w="38100">
              <a:solidFill>
                <a:srgbClr val="FF420E"/>
              </a:solidFill>
              <a:prstDash val="solid"/>
            </a:ln>
          </c:spPr>
          <c:marker>
            <c:symbol val="diamond"/>
            <c:size val="7"/>
            <c:spPr>
              <a:solidFill>
                <a:srgbClr val="FF420E"/>
              </a:solidFill>
              <a:ln>
                <a:solidFill>
                  <a:srgbClr val="FF420E"/>
                </a:solidFill>
                <a:prstDash val="solid"/>
              </a:ln>
            </c:spPr>
          </c:marker>
          <c:val>
            <c:numRef>
              <c:f>'Опытное кормление "Экопрод"'!$F$9:$F$38</c:f>
              <c:numCache>
                <c:formatCode>General</c:formatCode>
                <c:ptCount val="30"/>
                <c:pt idx="0">
                  <c:v>26.1</c:v>
                </c:pt>
                <c:pt idx="1">
                  <c:v>25.8</c:v>
                </c:pt>
                <c:pt idx="2">
                  <c:v>26.5</c:v>
                </c:pt>
                <c:pt idx="3">
                  <c:v>27.2</c:v>
                </c:pt>
                <c:pt idx="4" formatCode="0.0">
                  <c:v>28.12</c:v>
                </c:pt>
                <c:pt idx="5" formatCode="0.0">
                  <c:v>30</c:v>
                </c:pt>
                <c:pt idx="6">
                  <c:v>31.4</c:v>
                </c:pt>
                <c:pt idx="7">
                  <c:v>32.299999999999997</c:v>
                </c:pt>
                <c:pt idx="8">
                  <c:v>30.8</c:v>
                </c:pt>
                <c:pt idx="9">
                  <c:v>30.6</c:v>
                </c:pt>
                <c:pt idx="10">
                  <c:v>31.6</c:v>
                </c:pt>
                <c:pt idx="11">
                  <c:v>29.4</c:v>
                </c:pt>
                <c:pt idx="12">
                  <c:v>28.1</c:v>
                </c:pt>
                <c:pt idx="13">
                  <c:v>27.9</c:v>
                </c:pt>
                <c:pt idx="14">
                  <c:v>27.3</c:v>
                </c:pt>
                <c:pt idx="15" formatCode="0.0">
                  <c:v>29</c:v>
                </c:pt>
                <c:pt idx="16">
                  <c:v>29.8</c:v>
                </c:pt>
                <c:pt idx="17">
                  <c:v>28.4</c:v>
                </c:pt>
                <c:pt idx="18">
                  <c:v>29.4</c:v>
                </c:pt>
                <c:pt idx="19">
                  <c:v>28.9</c:v>
                </c:pt>
                <c:pt idx="20" formatCode="0.0">
                  <c:v>29</c:v>
                </c:pt>
                <c:pt idx="21">
                  <c:v>29.2</c:v>
                </c:pt>
                <c:pt idx="22">
                  <c:v>27.5</c:v>
                </c:pt>
                <c:pt idx="23">
                  <c:v>29.3</c:v>
                </c:pt>
                <c:pt idx="24">
                  <c:v>29</c:v>
                </c:pt>
                <c:pt idx="25">
                  <c:v>28.6</c:v>
                </c:pt>
                <c:pt idx="26">
                  <c:v>28.6</c:v>
                </c:pt>
                <c:pt idx="27" formatCode="0.0">
                  <c:v>29</c:v>
                </c:pt>
                <c:pt idx="28">
                  <c:v>29.8</c:v>
                </c:pt>
                <c:pt idx="29">
                  <c:v>30.1</c:v>
                </c:pt>
              </c:numCache>
            </c:numRef>
          </c:val>
          <c:smooth val="0"/>
        </c:ser>
        <c:dLbls>
          <c:showLegendKey val="0"/>
          <c:showVal val="0"/>
          <c:showCatName val="0"/>
          <c:showSerName val="0"/>
          <c:showPercent val="0"/>
          <c:showBubbleSize val="0"/>
        </c:dLbls>
        <c:marker val="1"/>
        <c:smooth val="0"/>
        <c:axId val="25937792"/>
        <c:axId val="26448640"/>
      </c:lineChart>
      <c:catAx>
        <c:axId val="25937792"/>
        <c:scaling>
          <c:orientation val="minMax"/>
        </c:scaling>
        <c:delete val="0"/>
        <c:axPos val="b"/>
        <c:title>
          <c:tx>
            <c:rich>
              <a:bodyPr/>
              <a:lstStyle/>
              <a:p>
                <a:pPr>
                  <a:defRPr sz="1600" b="1" i="0" u="none" strike="noStrike" baseline="0">
                    <a:solidFill>
                      <a:srgbClr val="3C3C3C"/>
                    </a:solidFill>
                    <a:latin typeface="Arial"/>
                    <a:ea typeface="Arial"/>
                    <a:cs typeface="Arial"/>
                  </a:defRPr>
                </a:pPr>
                <a:r>
                  <a:rPr lang="ru-RU" sz="1600" b="1"/>
                  <a:t>дни проведения опыта, дн</a:t>
                </a:r>
              </a:p>
            </c:rich>
          </c:tx>
          <c:layout>
            <c:manualLayout>
              <c:xMode val="edge"/>
              <c:yMode val="edge"/>
              <c:x val="0.35303094871730906"/>
              <c:y val="0.93539518900343643"/>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400" b="1" i="0" u="none" strike="noStrike" baseline="0">
                <a:solidFill>
                  <a:srgbClr val="3C3C3C"/>
                </a:solidFill>
                <a:latin typeface="Arial"/>
                <a:ea typeface="Arial"/>
                <a:cs typeface="Arial"/>
              </a:defRPr>
            </a:pPr>
            <a:endParaRPr lang="en-US"/>
          </a:p>
        </c:txPr>
        <c:crossAx val="26448640"/>
        <c:crossesAt val="0"/>
        <c:auto val="0"/>
        <c:lblAlgn val="ctr"/>
        <c:lblOffset val="100"/>
        <c:tickLblSkip val="1"/>
        <c:tickMarkSkip val="1"/>
        <c:noMultiLvlLbl val="0"/>
      </c:catAx>
      <c:valAx>
        <c:axId val="26448640"/>
        <c:scaling>
          <c:orientation val="minMax"/>
          <c:max val="35"/>
          <c:min val="20"/>
        </c:scaling>
        <c:delete val="0"/>
        <c:axPos val="l"/>
        <c:majorGridlines>
          <c:spPr>
            <a:ln w="3175">
              <a:solidFill>
                <a:srgbClr val="B3B3B3"/>
              </a:solidFill>
              <a:prstDash val="solid"/>
            </a:ln>
          </c:spPr>
        </c:majorGridlines>
        <c:title>
          <c:tx>
            <c:rich>
              <a:bodyPr/>
              <a:lstStyle/>
              <a:p>
                <a:pPr>
                  <a:defRPr sz="1600" b="1" i="0" u="none" strike="noStrike" baseline="0">
                    <a:solidFill>
                      <a:srgbClr val="3C3C3C"/>
                    </a:solidFill>
                    <a:latin typeface="Arial"/>
                    <a:ea typeface="Arial"/>
                    <a:cs typeface="Arial"/>
                  </a:defRPr>
                </a:pPr>
                <a:r>
                  <a:rPr lang="ru-RU" sz="1600" b="1" dirty="0"/>
                  <a:t>среднесуточные удои на голову, </a:t>
                </a:r>
                <a:r>
                  <a:rPr lang="ru-RU" sz="1600" b="1" dirty="0" smtClean="0"/>
                  <a:t>кг</a:t>
                </a:r>
                <a:endParaRPr lang="ru-RU" sz="1600" b="1" dirty="0"/>
              </a:p>
            </c:rich>
          </c:tx>
          <c:layout>
            <c:manualLayout>
              <c:xMode val="edge"/>
              <c:yMode val="edge"/>
              <c:x val="1.4044333238335819E-4"/>
              <c:y val="0.19455987733389102"/>
            </c:manualLayout>
          </c:layout>
          <c:overlay val="0"/>
          <c:spPr>
            <a:noFill/>
            <a:ln w="25400">
              <a:noFill/>
            </a:ln>
          </c:spPr>
        </c:title>
        <c:numFmt formatCode="0.0" sourceLinked="1"/>
        <c:majorTickMark val="out"/>
        <c:minorTickMark val="none"/>
        <c:tickLblPos val="nextTo"/>
        <c:spPr>
          <a:ln w="3175">
            <a:solidFill>
              <a:srgbClr val="B3B3B3"/>
            </a:solidFill>
            <a:prstDash val="solid"/>
          </a:ln>
        </c:spPr>
        <c:txPr>
          <a:bodyPr rot="0" vert="horz"/>
          <a:lstStyle/>
          <a:p>
            <a:pPr>
              <a:defRPr sz="1600" b="1" i="0" u="none" strike="noStrike" baseline="0">
                <a:solidFill>
                  <a:srgbClr val="3C3C3C"/>
                </a:solidFill>
                <a:latin typeface="Arial"/>
                <a:ea typeface="Arial"/>
                <a:cs typeface="Arial"/>
              </a:defRPr>
            </a:pPr>
            <a:endParaRPr lang="en-US"/>
          </a:p>
        </c:txPr>
        <c:crossAx val="25937792"/>
        <c:crossesAt val="1"/>
        <c:crossBetween val="midCat"/>
        <c:majorUnit val="5"/>
        <c:minorUnit val="2.5"/>
      </c:valAx>
      <c:spPr>
        <a:noFill/>
        <a:ln w="3175">
          <a:solidFill>
            <a:srgbClr val="B3B3B3"/>
          </a:solidFill>
          <a:prstDash val="solid"/>
        </a:ln>
      </c:spPr>
    </c:plotArea>
    <c:legend>
      <c:legendPos val="r"/>
      <c:layout>
        <c:manualLayout>
          <c:xMode val="edge"/>
          <c:yMode val="edge"/>
          <c:x val="0.66038568178414958"/>
          <c:y val="0.69278350515463916"/>
          <c:w val="0.28691558425875385"/>
          <c:h val="0.16907216494845362"/>
        </c:manualLayout>
      </c:layout>
      <c:overlay val="0"/>
      <c:spPr>
        <a:noFill/>
        <a:ln w="25400">
          <a:noFill/>
        </a:ln>
      </c:spPr>
      <c:txPr>
        <a:bodyPr/>
        <a:lstStyle/>
        <a:p>
          <a:pPr>
            <a:defRPr sz="1600" b="1" i="0" u="none" strike="noStrike" baseline="0">
              <a:solidFill>
                <a:srgbClr val="3C3C3C"/>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ea typeface="+mn-ea"/>
              </a:defRPr>
            </a:lvl1pPr>
          </a:lstStyle>
          <a:p>
            <a:pPr>
              <a:defRPr/>
            </a:pPr>
            <a:endParaRPr lang="en-US"/>
          </a:p>
        </p:txBody>
      </p:sp>
      <p:sp>
        <p:nvSpPr>
          <p:cNvPr id="18739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0">
                <a:ea typeface="+mn-ea"/>
              </a:defRPr>
            </a:lvl1pPr>
          </a:lstStyle>
          <a:p>
            <a:pPr>
              <a:defRPr/>
            </a:pPr>
            <a:endParaRPr lang="en-US"/>
          </a:p>
        </p:txBody>
      </p:sp>
      <p:sp>
        <p:nvSpPr>
          <p:cNvPr id="18739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ea typeface="+mn-ea"/>
              </a:defRPr>
            </a:lvl1pPr>
          </a:lstStyle>
          <a:p>
            <a:pPr>
              <a:defRPr/>
            </a:pPr>
            <a:endParaRPr lang="en-US"/>
          </a:p>
        </p:txBody>
      </p:sp>
      <p:sp>
        <p:nvSpPr>
          <p:cNvPr id="18739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0">
                <a:ea typeface="+mn-ea"/>
              </a:defRPr>
            </a:lvl1pPr>
          </a:lstStyle>
          <a:p>
            <a:pPr>
              <a:defRPr/>
            </a:pPr>
            <a:fld id="{E03D0BE3-70FB-420D-AF39-BB40AC5EE8C4}" type="slidenum">
              <a:rPr lang="en-US"/>
              <a:pPr>
                <a:defRPr/>
              </a:pPr>
              <a:t>‹#›</a:t>
            </a:fld>
            <a:endParaRPr lang="en-US"/>
          </a:p>
        </p:txBody>
      </p:sp>
    </p:spTree>
    <p:extLst>
      <p:ext uri="{BB962C8B-B14F-4D97-AF65-F5344CB8AC3E}">
        <p14:creationId xmlns:p14="http://schemas.microsoft.com/office/powerpoint/2010/main" val="3100529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ea typeface="+mn-ea"/>
              </a:defRPr>
            </a:lvl1pPr>
          </a:lstStyle>
          <a:p>
            <a:pPr>
              <a:defRPr/>
            </a:pPr>
            <a:endParaRPr lang="en-US"/>
          </a:p>
        </p:txBody>
      </p:sp>
      <p:sp>
        <p:nvSpPr>
          <p:cNvPr id="1126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0">
                <a:ea typeface="+mn-ea"/>
              </a:defRPr>
            </a:lvl1pPr>
          </a:lstStyle>
          <a:p>
            <a:pPr>
              <a:defRPr/>
            </a:pPr>
            <a:endParaRPr lang="en-US"/>
          </a:p>
        </p:txBody>
      </p:sp>
      <p:sp>
        <p:nvSpPr>
          <p:cNvPr id="1290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ea typeface="+mn-ea"/>
              </a:defRPr>
            </a:lvl1pPr>
          </a:lstStyle>
          <a:p>
            <a:pPr>
              <a:defRPr/>
            </a:pPr>
            <a:endParaRPr lang="en-US"/>
          </a:p>
        </p:txBody>
      </p:sp>
      <p:sp>
        <p:nvSpPr>
          <p:cNvPr id="1127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0">
                <a:ea typeface="+mn-ea"/>
              </a:defRPr>
            </a:lvl1pPr>
          </a:lstStyle>
          <a:p>
            <a:pPr>
              <a:defRPr/>
            </a:pPr>
            <a:fld id="{C6BE25FF-FC58-43E2-A75F-2930A73D99C9}" type="slidenum">
              <a:rPr lang="en-US"/>
              <a:pPr>
                <a:defRPr/>
              </a:pPr>
              <a:t>‹#›</a:t>
            </a:fld>
            <a:endParaRPr lang="en-US"/>
          </a:p>
        </p:txBody>
      </p:sp>
    </p:spTree>
    <p:extLst>
      <p:ext uri="{BB962C8B-B14F-4D97-AF65-F5344CB8AC3E}">
        <p14:creationId xmlns:p14="http://schemas.microsoft.com/office/powerpoint/2010/main" val="3332229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pPr eaLnBrk="1" hangingPunct="1"/>
            <a:endParaRPr lang="nl-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65200" eaLnBrk="0" hangingPunct="0">
              <a:defRPr b="1">
                <a:solidFill>
                  <a:schemeClr val="tx1"/>
                </a:solidFill>
                <a:latin typeface="Arial" charset="0"/>
                <a:ea typeface="ＭＳ Ｐゴシック" pitchFamily="34" charset="-128"/>
              </a:defRPr>
            </a:lvl1pPr>
            <a:lvl2pPr marL="742950" indent="-285750" defTabSz="965200" eaLnBrk="0" hangingPunct="0">
              <a:defRPr b="1">
                <a:solidFill>
                  <a:schemeClr val="tx1"/>
                </a:solidFill>
                <a:latin typeface="Arial" charset="0"/>
                <a:ea typeface="ＭＳ Ｐゴシック" pitchFamily="34" charset="-128"/>
              </a:defRPr>
            </a:lvl2pPr>
            <a:lvl3pPr marL="1143000" indent="-228600" defTabSz="965200" eaLnBrk="0" hangingPunct="0">
              <a:defRPr b="1">
                <a:solidFill>
                  <a:schemeClr val="tx1"/>
                </a:solidFill>
                <a:latin typeface="Arial" charset="0"/>
                <a:ea typeface="ＭＳ Ｐゴシック" pitchFamily="34" charset="-128"/>
              </a:defRPr>
            </a:lvl3pPr>
            <a:lvl4pPr marL="1600200" indent="-228600" defTabSz="965200" eaLnBrk="0" hangingPunct="0">
              <a:defRPr b="1">
                <a:solidFill>
                  <a:schemeClr val="tx1"/>
                </a:solidFill>
                <a:latin typeface="Arial" charset="0"/>
                <a:ea typeface="ＭＳ Ｐゴシック" pitchFamily="34" charset="-128"/>
              </a:defRPr>
            </a:lvl4pPr>
            <a:lvl5pPr marL="2057400" indent="-228600" defTabSz="965200" eaLnBrk="0" hangingPunct="0">
              <a:defRPr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C9283A26-BF09-4D37-870F-436C6CFAE6B4}" type="slidenum">
              <a:rPr lang="en-US" b="0" smtClean="0"/>
              <a:pPr eaLnBrk="1" hangingPunct="1"/>
              <a:t>31</a:t>
            </a:fld>
            <a:endParaRPr lang="en-US" b="0" smtClean="0"/>
          </a:p>
        </p:txBody>
      </p:sp>
      <p:sp>
        <p:nvSpPr>
          <p:cNvPr id="15769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algn="r" eaLnBrk="1" hangingPunct="1"/>
            <a:fld id="{71C1FE2F-4609-471A-94C0-7432B42F477B}" type="slidenum">
              <a:rPr lang="fr-FR" sz="1300" b="0">
                <a:cs typeface="Arial" charset="0"/>
              </a:rPr>
              <a:pPr algn="r" eaLnBrk="1" hangingPunct="1"/>
              <a:t>31</a:t>
            </a:fld>
            <a:endParaRPr lang="fr-FR" sz="1300" b="0">
              <a:cs typeface="Arial" charset="0"/>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equation obtained by Dr Rulquin involves more than 3.000 dairy cows and 140 studies. The equations has a R2 of 0.82 which indicates a high correlation between the actual data and the predicted data.</a:t>
            </a:r>
          </a:p>
          <a:p>
            <a:pPr eaLnBrk="1" hangingPunct="1"/>
            <a:r>
              <a:rPr lang="en-GB" smtClean="0"/>
              <a:t>This study shows that the efficiency of protein utilization is clearly depending on the digestible amino acid profile. Therefore this equation can positively been used by ruminant nutritionist in order to calculate the PDI requirements for dairy cows. As a consequence the ration crude protein could be reduce. </a:t>
            </a:r>
          </a:p>
          <a:p>
            <a:pPr eaLnBrk="1" hangingPunct="1"/>
            <a:endParaRPr lang="en-GB" smtClean="0"/>
          </a:p>
          <a:p>
            <a:pPr eaLnBrk="1" hangingPunct="1"/>
            <a:r>
              <a:rPr lang="en-GB" b="1" smtClean="0"/>
              <a:t>Equation description</a:t>
            </a:r>
          </a:p>
          <a:p>
            <a:pPr eaLnBrk="1" hangingPunct="1"/>
            <a:r>
              <a:rPr lang="en-GB" smtClean="0"/>
              <a:t>kPDI is the efficiency of PDI utilisation. </a:t>
            </a:r>
          </a:p>
          <a:p>
            <a:pPr eaLnBrk="1" hangingPunct="1"/>
            <a:r>
              <a:rPr lang="en-GB" smtClean="0"/>
              <a:t>When Met/lys= 0.25, kPDI = 0.53, which means that cow will produce 53 g of milk protein with 100 g of PDI</a:t>
            </a:r>
          </a:p>
          <a:p>
            <a:pPr eaLnBrk="1" hangingPunct="1"/>
            <a:r>
              <a:rPr lang="en-GB" smtClean="0"/>
              <a:t>When Met/Lys =0.35, kPDI = 0.62, which means that cow will produce 62 g of milk protein with 100 g of PDI</a:t>
            </a:r>
          </a:p>
          <a:p>
            <a:pPr eaLnBrk="1" hangingPunct="1"/>
            <a:endParaRPr lang="en-GB" smtClean="0"/>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65200" eaLnBrk="0" hangingPunct="0">
              <a:defRPr b="1">
                <a:solidFill>
                  <a:schemeClr val="tx1"/>
                </a:solidFill>
                <a:latin typeface="Arial" charset="0"/>
                <a:ea typeface="ＭＳ Ｐゴシック" pitchFamily="34" charset="-128"/>
              </a:defRPr>
            </a:lvl1pPr>
            <a:lvl2pPr marL="742950" indent="-285750" defTabSz="965200" eaLnBrk="0" hangingPunct="0">
              <a:defRPr b="1">
                <a:solidFill>
                  <a:schemeClr val="tx1"/>
                </a:solidFill>
                <a:latin typeface="Arial" charset="0"/>
                <a:ea typeface="ＭＳ Ｐゴシック" pitchFamily="34" charset="-128"/>
              </a:defRPr>
            </a:lvl2pPr>
            <a:lvl3pPr marL="1143000" indent="-228600" defTabSz="965200" eaLnBrk="0" hangingPunct="0">
              <a:defRPr b="1">
                <a:solidFill>
                  <a:schemeClr val="tx1"/>
                </a:solidFill>
                <a:latin typeface="Arial" charset="0"/>
                <a:ea typeface="ＭＳ Ｐゴシック" pitchFamily="34" charset="-128"/>
              </a:defRPr>
            </a:lvl3pPr>
            <a:lvl4pPr marL="1600200" indent="-228600" defTabSz="965200" eaLnBrk="0" hangingPunct="0">
              <a:defRPr b="1">
                <a:solidFill>
                  <a:schemeClr val="tx1"/>
                </a:solidFill>
                <a:latin typeface="Arial" charset="0"/>
                <a:ea typeface="ＭＳ Ｐゴシック" pitchFamily="34" charset="-128"/>
              </a:defRPr>
            </a:lvl4pPr>
            <a:lvl5pPr marL="2057400" indent="-228600" defTabSz="965200" eaLnBrk="0" hangingPunct="0">
              <a:defRPr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552763DE-3A31-4A15-9286-8732FDBEDCB6}" type="slidenum">
              <a:rPr lang="en-US" b="0" smtClean="0"/>
              <a:pPr eaLnBrk="1" hangingPunct="1"/>
              <a:t>32</a:t>
            </a:fld>
            <a:endParaRPr lang="en-US" b="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fr-FR" sz="1000" u="sng" smtClean="0">
                <a:solidFill>
                  <a:srgbClr val="090909"/>
                </a:solidFill>
              </a:rPr>
              <a:t>Diet (kg /day/cow)</a:t>
            </a:r>
            <a:endParaRPr lang="fr-FR" sz="1000" b="1" u="sng" smtClean="0">
              <a:solidFill>
                <a:srgbClr val="090909"/>
              </a:solidFill>
            </a:endParaRPr>
          </a:p>
          <a:p>
            <a:pPr eaLnBrk="1" hangingPunct="1"/>
            <a:r>
              <a:rPr lang="fr-FR" sz="1000" b="1" smtClean="0">
                <a:solidFill>
                  <a:srgbClr val="090909"/>
                </a:solidFill>
              </a:rPr>
              <a:t>Maize Silage 25, Grass silage 17, Hay 1, Wheat 3, Sugar beet pulp 2, Lucerne 1, Soya Bean Meal 2, Sunflower meal 1, Rapeseed meal 1, Mineral	 0,3</a:t>
            </a:r>
          </a:p>
          <a:p>
            <a:pPr eaLnBrk="1" hangingPunct="1"/>
            <a:endParaRPr lang="fr-FR" sz="1000" smtClean="0"/>
          </a:p>
          <a:p>
            <a:pPr eaLnBrk="1" hangingPunct="1"/>
            <a:r>
              <a:rPr lang="fr-FR" sz="1000" b="1" smtClean="0">
                <a:solidFill>
                  <a:srgbClr val="090909"/>
                </a:solidFill>
              </a:rPr>
              <a:t>Cow : </a:t>
            </a:r>
          </a:p>
          <a:p>
            <a:pPr eaLnBrk="1" hangingPunct="1"/>
            <a:r>
              <a:rPr lang="fr-FR" sz="1000" b="1" smtClean="0">
                <a:solidFill>
                  <a:srgbClr val="090909"/>
                </a:solidFill>
              </a:rPr>
              <a:t>- 650 kg BW		- Fat: 39 g/kg </a:t>
            </a:r>
          </a:p>
          <a:p>
            <a:pPr eaLnBrk="1" hangingPunct="1">
              <a:buFontTx/>
              <a:buChar char="-"/>
            </a:pPr>
            <a:r>
              <a:rPr lang="fr-FR" sz="1000" b="1" smtClean="0">
                <a:solidFill>
                  <a:srgbClr val="090909"/>
                </a:solidFill>
              </a:rPr>
              <a:t>37 kg milk/ day	- Prot: 32,5 g/kg</a:t>
            </a:r>
          </a:p>
          <a:p>
            <a:pPr eaLnBrk="1" hangingPunct="1">
              <a:buFontTx/>
              <a:buChar char="-"/>
            </a:pPr>
            <a:endParaRPr lang="en-US" sz="1000" b="1" smtClean="0">
              <a:solidFill>
                <a:srgbClr val="090909"/>
              </a:solidFill>
            </a:endParaRPr>
          </a:p>
          <a:p>
            <a:pPr eaLnBrk="1" hangingPunct="1"/>
            <a:r>
              <a:rPr lang="en-GB" sz="1000" i="1" smtClean="0"/>
              <a:t>From an </a:t>
            </a:r>
            <a:r>
              <a:rPr lang="en-GB" sz="1000" b="1" i="1" smtClean="0"/>
              <a:t>environmental point of view</a:t>
            </a:r>
            <a:r>
              <a:rPr lang="en-GB" sz="1000" i="1" smtClean="0"/>
              <a:t>, the difference of covered requirement between Met and Lys is a waste of protein and more nitrogen is excreted in the environment, and at least 15% of the digestible amino acid are not valued in milk protein.</a:t>
            </a:r>
          </a:p>
          <a:p>
            <a:pPr eaLnBrk="1" hangingPunct="1"/>
            <a:endParaRPr lang="en-GB" sz="1000" i="1" smtClean="0"/>
          </a:p>
          <a:p>
            <a:pPr eaLnBrk="1" hangingPunct="1"/>
            <a:r>
              <a:rPr lang="en-GB" sz="1000" i="1" smtClean="0"/>
              <a:t>From a </a:t>
            </a:r>
            <a:r>
              <a:rPr lang="en-GB" sz="1000" b="1" i="1" smtClean="0"/>
              <a:t>technical point of view</a:t>
            </a:r>
            <a:r>
              <a:rPr lang="en-GB" sz="1000" i="1" smtClean="0"/>
              <a:t>, this difference shows a lost of efficiency for animal, which could produce more milk protein, with also less energy used for metabolism (N transformation – urea cost)</a:t>
            </a:r>
          </a:p>
          <a:p>
            <a:pPr eaLnBrk="1" hangingPunct="1"/>
            <a:endParaRPr lang="en-GB" sz="1000" smtClean="0"/>
          </a:p>
          <a:p>
            <a:pPr eaLnBrk="1" hangingPunct="1"/>
            <a:r>
              <a:rPr lang="en-GB" sz="1000" i="1" smtClean="0"/>
              <a:t>From a </a:t>
            </a:r>
            <a:r>
              <a:rPr lang="en-GB" sz="1000" b="1" i="1" smtClean="0"/>
              <a:t>economical point of view</a:t>
            </a:r>
            <a:r>
              <a:rPr lang="en-GB" sz="1000" i="1" smtClean="0"/>
              <a:t>, 15% of the metabolizable protein is not valued in milk protein (~70% of the crude protein). It represents a cost of protein, but also a cost for the energy that is required for the metabolism of nitrogen in excess by a shortage in methionine</a:t>
            </a:r>
          </a:p>
          <a:p>
            <a:pPr eaLnBrk="1" hangingPunct="1"/>
            <a:endParaRPr lang="en-US" sz="1000" b="1" smtClean="0">
              <a:solidFill>
                <a:srgbClr val="09090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65200" eaLnBrk="0" hangingPunct="0">
              <a:defRPr b="1">
                <a:solidFill>
                  <a:schemeClr val="tx1"/>
                </a:solidFill>
                <a:latin typeface="Arial" charset="0"/>
                <a:ea typeface="ＭＳ Ｐゴシック" pitchFamily="34" charset="-128"/>
              </a:defRPr>
            </a:lvl1pPr>
            <a:lvl2pPr marL="742950" indent="-285750" defTabSz="965200" eaLnBrk="0" hangingPunct="0">
              <a:defRPr b="1">
                <a:solidFill>
                  <a:schemeClr val="tx1"/>
                </a:solidFill>
                <a:latin typeface="Arial" charset="0"/>
                <a:ea typeface="ＭＳ Ｐゴシック" pitchFamily="34" charset="-128"/>
              </a:defRPr>
            </a:lvl2pPr>
            <a:lvl3pPr marL="1143000" indent="-228600" defTabSz="965200" eaLnBrk="0" hangingPunct="0">
              <a:defRPr b="1">
                <a:solidFill>
                  <a:schemeClr val="tx1"/>
                </a:solidFill>
                <a:latin typeface="Arial" charset="0"/>
                <a:ea typeface="ＭＳ Ｐゴシック" pitchFamily="34" charset="-128"/>
              </a:defRPr>
            </a:lvl3pPr>
            <a:lvl4pPr marL="1600200" indent="-228600" defTabSz="965200" eaLnBrk="0" hangingPunct="0">
              <a:defRPr b="1">
                <a:solidFill>
                  <a:schemeClr val="tx1"/>
                </a:solidFill>
                <a:latin typeface="Arial" charset="0"/>
                <a:ea typeface="ＭＳ Ｐゴシック" pitchFamily="34" charset="-128"/>
              </a:defRPr>
            </a:lvl4pPr>
            <a:lvl5pPr marL="2057400" indent="-228600" defTabSz="965200" eaLnBrk="0" hangingPunct="0">
              <a:defRPr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34C63C26-AA08-4117-9588-47D1FAF083FC}" type="slidenum">
              <a:rPr lang="en-US" b="0" smtClean="0"/>
              <a:pPr eaLnBrk="1" hangingPunct="1"/>
              <a:t>33</a:t>
            </a:fld>
            <a:endParaRPr lang="en-US" b="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fr-FR" sz="1000" u="sng" smtClean="0">
                <a:solidFill>
                  <a:srgbClr val="090909"/>
                </a:solidFill>
              </a:rPr>
              <a:t>Diet (kg /day/cow)</a:t>
            </a:r>
            <a:endParaRPr lang="fr-FR" sz="1000" b="1" u="sng" smtClean="0">
              <a:solidFill>
                <a:srgbClr val="090909"/>
              </a:solidFill>
            </a:endParaRPr>
          </a:p>
          <a:p>
            <a:pPr eaLnBrk="1" hangingPunct="1"/>
            <a:r>
              <a:rPr lang="fr-FR" sz="1000" b="1" smtClean="0">
                <a:solidFill>
                  <a:srgbClr val="090909"/>
                </a:solidFill>
              </a:rPr>
              <a:t>Maize Silage 25, Grass silage 17, Hay 1, Wheat 3, Sugar beet pulp 2, Lucerne 1, Soya Bean Meal 2, Sunflower meal 1, Rapeseed meal 1, Mineral	 0,3</a:t>
            </a:r>
          </a:p>
          <a:p>
            <a:pPr eaLnBrk="1" hangingPunct="1"/>
            <a:endParaRPr lang="fr-FR" sz="1000" smtClean="0"/>
          </a:p>
          <a:p>
            <a:pPr eaLnBrk="1" hangingPunct="1"/>
            <a:r>
              <a:rPr lang="fr-FR" sz="1000" b="1" smtClean="0">
                <a:solidFill>
                  <a:srgbClr val="090909"/>
                </a:solidFill>
              </a:rPr>
              <a:t>Cow : </a:t>
            </a:r>
          </a:p>
          <a:p>
            <a:pPr eaLnBrk="1" hangingPunct="1"/>
            <a:r>
              <a:rPr lang="fr-FR" sz="1000" b="1" smtClean="0">
                <a:solidFill>
                  <a:srgbClr val="090909"/>
                </a:solidFill>
              </a:rPr>
              <a:t>- 650 kg BW		- Fat: 39 g/kg </a:t>
            </a:r>
          </a:p>
          <a:p>
            <a:pPr eaLnBrk="1" hangingPunct="1">
              <a:buFontTx/>
              <a:buChar char="-"/>
            </a:pPr>
            <a:r>
              <a:rPr lang="fr-FR" sz="1000" b="1" smtClean="0">
                <a:solidFill>
                  <a:srgbClr val="090909"/>
                </a:solidFill>
              </a:rPr>
              <a:t>37 kg milk/ day	- Prot: 32,5 g/kg</a:t>
            </a:r>
          </a:p>
          <a:p>
            <a:pPr eaLnBrk="1" hangingPunct="1">
              <a:buFontTx/>
              <a:buChar char="-"/>
            </a:pPr>
            <a:endParaRPr lang="en-US" sz="1000" b="1" smtClean="0">
              <a:solidFill>
                <a:srgbClr val="090909"/>
              </a:solidFill>
            </a:endParaRPr>
          </a:p>
          <a:p>
            <a:pPr eaLnBrk="1" hangingPunct="1"/>
            <a:r>
              <a:rPr lang="en-GB" sz="1000" i="1" smtClean="0"/>
              <a:t>From an </a:t>
            </a:r>
            <a:r>
              <a:rPr lang="en-GB" sz="1000" b="1" i="1" smtClean="0"/>
              <a:t>environmental point of view</a:t>
            </a:r>
            <a:r>
              <a:rPr lang="en-GB" sz="1000" i="1" smtClean="0"/>
              <a:t>, the difference of covered requirement between Met and Lys is a waste of protein and more nitrogen is excreted in the environment, and at least 15% of the digestible amino acid are not valued in milk protein.</a:t>
            </a:r>
          </a:p>
          <a:p>
            <a:pPr eaLnBrk="1" hangingPunct="1"/>
            <a:endParaRPr lang="en-GB" sz="1000" i="1" smtClean="0"/>
          </a:p>
          <a:p>
            <a:pPr eaLnBrk="1" hangingPunct="1"/>
            <a:r>
              <a:rPr lang="en-GB" sz="1000" i="1" smtClean="0"/>
              <a:t>From a </a:t>
            </a:r>
            <a:r>
              <a:rPr lang="en-GB" sz="1000" b="1" i="1" smtClean="0"/>
              <a:t>technical point of view</a:t>
            </a:r>
            <a:r>
              <a:rPr lang="en-GB" sz="1000" i="1" smtClean="0"/>
              <a:t>, this difference shows a lost of efficiency for animal, which could produce more milk protein, with also less energy used for metabolism (N transformation – urea cost)</a:t>
            </a:r>
          </a:p>
          <a:p>
            <a:pPr eaLnBrk="1" hangingPunct="1"/>
            <a:endParaRPr lang="en-GB" sz="1000" smtClean="0"/>
          </a:p>
          <a:p>
            <a:pPr eaLnBrk="1" hangingPunct="1"/>
            <a:r>
              <a:rPr lang="en-GB" sz="1000" i="1" smtClean="0"/>
              <a:t>From a </a:t>
            </a:r>
            <a:r>
              <a:rPr lang="en-GB" sz="1000" b="1" i="1" smtClean="0"/>
              <a:t>economical point of view</a:t>
            </a:r>
            <a:r>
              <a:rPr lang="en-GB" sz="1000" i="1" smtClean="0"/>
              <a:t>, 15% of the metabolizable protein is not valued in milk protein (~70% of the crude protein). It represents a cost of protein, but also a cost for the energy that is required for the metabolism of nitrogen in excess by a shortage in methionine</a:t>
            </a:r>
          </a:p>
          <a:p>
            <a:pPr eaLnBrk="1" hangingPunct="1"/>
            <a:endParaRPr lang="en-US" sz="1000" b="1" smtClean="0">
              <a:solidFill>
                <a:srgbClr val="090909"/>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65200" eaLnBrk="0" hangingPunct="0">
              <a:defRPr b="1">
                <a:solidFill>
                  <a:schemeClr val="tx1"/>
                </a:solidFill>
                <a:latin typeface="Arial" charset="0"/>
                <a:ea typeface="ＭＳ Ｐゴシック" pitchFamily="34" charset="-128"/>
              </a:defRPr>
            </a:lvl1pPr>
            <a:lvl2pPr marL="742950" indent="-285750" defTabSz="965200" eaLnBrk="0" hangingPunct="0">
              <a:defRPr b="1">
                <a:solidFill>
                  <a:schemeClr val="tx1"/>
                </a:solidFill>
                <a:latin typeface="Arial" charset="0"/>
                <a:ea typeface="ＭＳ Ｐゴシック" pitchFamily="34" charset="-128"/>
              </a:defRPr>
            </a:lvl2pPr>
            <a:lvl3pPr marL="1143000" indent="-228600" defTabSz="965200" eaLnBrk="0" hangingPunct="0">
              <a:defRPr b="1">
                <a:solidFill>
                  <a:schemeClr val="tx1"/>
                </a:solidFill>
                <a:latin typeface="Arial" charset="0"/>
                <a:ea typeface="ＭＳ Ｐゴシック" pitchFamily="34" charset="-128"/>
              </a:defRPr>
            </a:lvl3pPr>
            <a:lvl4pPr marL="1600200" indent="-228600" defTabSz="965200" eaLnBrk="0" hangingPunct="0">
              <a:defRPr b="1">
                <a:solidFill>
                  <a:schemeClr val="tx1"/>
                </a:solidFill>
                <a:latin typeface="Arial" charset="0"/>
                <a:ea typeface="ＭＳ Ｐゴシック" pitchFamily="34" charset="-128"/>
              </a:defRPr>
            </a:lvl4pPr>
            <a:lvl5pPr marL="2057400" indent="-228600" defTabSz="965200" eaLnBrk="0" hangingPunct="0">
              <a:defRPr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24E5DFE8-77DB-4A88-9C93-304883FF1C7F}" type="slidenum">
              <a:rPr lang="en-US" b="0" smtClean="0"/>
              <a:pPr eaLnBrk="1" hangingPunct="1"/>
              <a:t>34</a:t>
            </a:fld>
            <a:endParaRPr lang="en-US" b="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fr-FR" sz="1000" u="sng" smtClean="0">
                <a:solidFill>
                  <a:srgbClr val="090909"/>
                </a:solidFill>
              </a:rPr>
              <a:t>Diet (kg /day/cow)</a:t>
            </a:r>
            <a:endParaRPr lang="fr-FR" sz="1000" b="1" u="sng" smtClean="0">
              <a:solidFill>
                <a:srgbClr val="090909"/>
              </a:solidFill>
            </a:endParaRPr>
          </a:p>
          <a:p>
            <a:pPr eaLnBrk="1" hangingPunct="1"/>
            <a:r>
              <a:rPr lang="fr-FR" sz="1000" b="1" smtClean="0">
                <a:solidFill>
                  <a:srgbClr val="090909"/>
                </a:solidFill>
              </a:rPr>
              <a:t>Maize Silage 25, Grass silage 17, Hay 1, Wheat 3, Sugar beet pulp 2, Lucerne 1, Soya Bean Meal 2, Sunflower meal 1, Rapeseed meal 1, Mineral	 0,3</a:t>
            </a:r>
          </a:p>
          <a:p>
            <a:pPr eaLnBrk="1" hangingPunct="1"/>
            <a:endParaRPr lang="fr-FR" sz="1000" smtClean="0"/>
          </a:p>
          <a:p>
            <a:pPr eaLnBrk="1" hangingPunct="1"/>
            <a:r>
              <a:rPr lang="fr-FR" sz="1000" b="1" smtClean="0">
                <a:solidFill>
                  <a:srgbClr val="090909"/>
                </a:solidFill>
              </a:rPr>
              <a:t>Cow : </a:t>
            </a:r>
          </a:p>
          <a:p>
            <a:pPr eaLnBrk="1" hangingPunct="1"/>
            <a:r>
              <a:rPr lang="fr-FR" sz="1000" b="1" smtClean="0">
                <a:solidFill>
                  <a:srgbClr val="090909"/>
                </a:solidFill>
              </a:rPr>
              <a:t>- 650 kg BW		- Fat: 39 g/kg </a:t>
            </a:r>
          </a:p>
          <a:p>
            <a:pPr eaLnBrk="1" hangingPunct="1">
              <a:buFontTx/>
              <a:buChar char="-"/>
            </a:pPr>
            <a:r>
              <a:rPr lang="fr-FR" sz="1000" b="1" smtClean="0">
                <a:solidFill>
                  <a:srgbClr val="090909"/>
                </a:solidFill>
              </a:rPr>
              <a:t>37 kg milk/ day	- Prot: 32,5 g/kg</a:t>
            </a:r>
          </a:p>
          <a:p>
            <a:pPr eaLnBrk="1" hangingPunct="1">
              <a:buFontTx/>
              <a:buChar char="-"/>
            </a:pPr>
            <a:endParaRPr lang="en-US" sz="1000" b="1" smtClean="0">
              <a:solidFill>
                <a:srgbClr val="090909"/>
              </a:solidFill>
            </a:endParaRPr>
          </a:p>
          <a:p>
            <a:pPr eaLnBrk="1" hangingPunct="1"/>
            <a:r>
              <a:rPr lang="en-GB" sz="1000" i="1" smtClean="0"/>
              <a:t>From an </a:t>
            </a:r>
            <a:r>
              <a:rPr lang="en-GB" sz="1000" b="1" i="1" smtClean="0"/>
              <a:t>environmental point of view</a:t>
            </a:r>
            <a:r>
              <a:rPr lang="en-GB" sz="1000" i="1" smtClean="0"/>
              <a:t>, the difference of covered requirement between Met and Lys is a waste of protein and more nitrogen is excreted in the environment, and at least 15% of the digestible amino acid are not valued in milk protein.</a:t>
            </a:r>
          </a:p>
          <a:p>
            <a:pPr eaLnBrk="1" hangingPunct="1"/>
            <a:endParaRPr lang="en-GB" sz="1000" i="1" smtClean="0"/>
          </a:p>
          <a:p>
            <a:pPr eaLnBrk="1" hangingPunct="1"/>
            <a:r>
              <a:rPr lang="en-GB" sz="1000" i="1" smtClean="0"/>
              <a:t>From a </a:t>
            </a:r>
            <a:r>
              <a:rPr lang="en-GB" sz="1000" b="1" i="1" smtClean="0"/>
              <a:t>technical point of view</a:t>
            </a:r>
            <a:r>
              <a:rPr lang="en-GB" sz="1000" i="1" smtClean="0"/>
              <a:t>, this difference shows a lost of efficiency for animal, which could produce more milk protein, with also less energy used for metabolism (N transformation – urea cost)</a:t>
            </a:r>
          </a:p>
          <a:p>
            <a:pPr eaLnBrk="1" hangingPunct="1"/>
            <a:endParaRPr lang="en-GB" sz="1000" smtClean="0"/>
          </a:p>
          <a:p>
            <a:pPr eaLnBrk="1" hangingPunct="1"/>
            <a:r>
              <a:rPr lang="en-GB" sz="1000" i="1" smtClean="0"/>
              <a:t>From a </a:t>
            </a:r>
            <a:r>
              <a:rPr lang="en-GB" sz="1000" b="1" i="1" smtClean="0"/>
              <a:t>economical point of view</a:t>
            </a:r>
            <a:r>
              <a:rPr lang="en-GB" sz="1000" i="1" smtClean="0"/>
              <a:t>, 15% of the metabolizable protein is not valued in milk protein (~70% of the crude protein). It represents a cost of protein, but also a cost for the energy that is required for the metabolism of nitrogen in excess by a shortage in methionine</a:t>
            </a:r>
          </a:p>
          <a:p>
            <a:pPr eaLnBrk="1" hangingPunct="1"/>
            <a:endParaRPr lang="en-US" sz="1000" b="1" smtClean="0">
              <a:solidFill>
                <a:srgbClr val="090909"/>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65200" eaLnBrk="0" hangingPunct="0">
              <a:defRPr b="1">
                <a:solidFill>
                  <a:schemeClr val="tx1"/>
                </a:solidFill>
                <a:latin typeface="Arial" charset="0"/>
                <a:ea typeface="ＭＳ Ｐゴシック" pitchFamily="34" charset="-128"/>
              </a:defRPr>
            </a:lvl1pPr>
            <a:lvl2pPr marL="742950" indent="-285750" defTabSz="965200" eaLnBrk="0" hangingPunct="0">
              <a:defRPr b="1">
                <a:solidFill>
                  <a:schemeClr val="tx1"/>
                </a:solidFill>
                <a:latin typeface="Arial" charset="0"/>
                <a:ea typeface="ＭＳ Ｐゴシック" pitchFamily="34" charset="-128"/>
              </a:defRPr>
            </a:lvl2pPr>
            <a:lvl3pPr marL="1143000" indent="-228600" defTabSz="965200" eaLnBrk="0" hangingPunct="0">
              <a:defRPr b="1">
                <a:solidFill>
                  <a:schemeClr val="tx1"/>
                </a:solidFill>
                <a:latin typeface="Arial" charset="0"/>
                <a:ea typeface="ＭＳ Ｐゴシック" pitchFamily="34" charset="-128"/>
              </a:defRPr>
            </a:lvl3pPr>
            <a:lvl4pPr marL="1600200" indent="-228600" defTabSz="965200" eaLnBrk="0" hangingPunct="0">
              <a:defRPr b="1">
                <a:solidFill>
                  <a:schemeClr val="tx1"/>
                </a:solidFill>
                <a:latin typeface="Arial" charset="0"/>
                <a:ea typeface="ＭＳ Ｐゴシック" pitchFamily="34" charset="-128"/>
              </a:defRPr>
            </a:lvl4pPr>
            <a:lvl5pPr marL="2057400" indent="-228600" defTabSz="965200" eaLnBrk="0" hangingPunct="0">
              <a:defRPr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649A9B98-1A60-4D71-9CA8-AF605ACBCCA7}" type="slidenum">
              <a:rPr lang="en-US" b="0" smtClean="0"/>
              <a:pPr eaLnBrk="1" hangingPunct="1"/>
              <a:t>35</a:t>
            </a:fld>
            <a:endParaRPr lang="en-US" b="0" smtClean="0"/>
          </a:p>
        </p:txBody>
      </p:sp>
      <p:sp>
        <p:nvSpPr>
          <p:cNvPr id="162819" name="Rectangle 2"/>
          <p:cNvSpPr>
            <a:spLocks noGrp="1" noRot="1" noChangeAspect="1" noChangeArrowheads="1" noTextEdit="1"/>
          </p:cNvSpPr>
          <p:nvPr>
            <p:ph type="sldImg"/>
          </p:nvPr>
        </p:nvSpPr>
        <p:spPr>
          <a:xfrm>
            <a:off x="1257300" y="720725"/>
            <a:ext cx="4802188" cy="3600450"/>
          </a:xfrm>
          <a:ln/>
        </p:spPr>
      </p:sp>
      <p:sp>
        <p:nvSpPr>
          <p:cNvPr id="162820" name="Rectangle 3"/>
          <p:cNvSpPr>
            <a:spLocks noGrp="1" noChangeArrowheads="1"/>
          </p:cNvSpPr>
          <p:nvPr>
            <p:ph type="body" idx="1"/>
          </p:nvPr>
        </p:nvSpPr>
        <p:spPr>
          <a:noFill/>
        </p:spPr>
        <p:txBody>
          <a:bodyPr/>
          <a:lstStyle/>
          <a:p>
            <a:pPr eaLnBrk="1" hangingPunct="1"/>
            <a:r>
              <a:rPr lang="fr-FR" sz="1000" u="sng" smtClean="0">
                <a:solidFill>
                  <a:srgbClr val="090909"/>
                </a:solidFill>
              </a:rPr>
              <a:t>Diet (kg /day/cow)</a:t>
            </a:r>
            <a:endParaRPr lang="fr-FR" sz="1000" b="1" u="sng" smtClean="0">
              <a:solidFill>
                <a:srgbClr val="090909"/>
              </a:solidFill>
            </a:endParaRPr>
          </a:p>
          <a:p>
            <a:pPr eaLnBrk="1" hangingPunct="1"/>
            <a:r>
              <a:rPr lang="fr-FR" sz="1000" b="1" smtClean="0">
                <a:solidFill>
                  <a:srgbClr val="090909"/>
                </a:solidFill>
              </a:rPr>
              <a:t>Maize Silage 25, Grass silage 17, Hay 1, Wheat 3, Sugar beet pulp 2, Lucerne 1, Soya Bean Meal 2, Sunflower meal 1, Rapeseed meal 1, Mineral	 0,3</a:t>
            </a:r>
          </a:p>
          <a:p>
            <a:pPr eaLnBrk="1" hangingPunct="1"/>
            <a:endParaRPr lang="fr-FR" sz="1000" smtClean="0"/>
          </a:p>
          <a:p>
            <a:pPr eaLnBrk="1" hangingPunct="1"/>
            <a:r>
              <a:rPr lang="fr-FR" sz="1000" b="1" smtClean="0">
                <a:solidFill>
                  <a:srgbClr val="090909"/>
                </a:solidFill>
              </a:rPr>
              <a:t>Cow : </a:t>
            </a:r>
          </a:p>
          <a:p>
            <a:pPr eaLnBrk="1" hangingPunct="1"/>
            <a:r>
              <a:rPr lang="fr-FR" sz="1000" b="1" smtClean="0">
                <a:solidFill>
                  <a:srgbClr val="090909"/>
                </a:solidFill>
              </a:rPr>
              <a:t>- 650 kg BW		- Fat: 39 g/kg </a:t>
            </a:r>
          </a:p>
          <a:p>
            <a:pPr eaLnBrk="1" hangingPunct="1">
              <a:buFontTx/>
              <a:buChar char="-"/>
            </a:pPr>
            <a:r>
              <a:rPr lang="fr-FR" sz="1000" b="1" smtClean="0">
                <a:solidFill>
                  <a:srgbClr val="090909"/>
                </a:solidFill>
              </a:rPr>
              <a:t>37 kg milk/ day	- Prot: 32,5 g/kg</a:t>
            </a:r>
          </a:p>
          <a:p>
            <a:pPr eaLnBrk="1" hangingPunct="1">
              <a:buFontTx/>
              <a:buChar char="-"/>
            </a:pPr>
            <a:endParaRPr lang="en-US" sz="1000" b="1" smtClean="0">
              <a:solidFill>
                <a:srgbClr val="090909"/>
              </a:solidFill>
            </a:endParaRPr>
          </a:p>
          <a:p>
            <a:pPr eaLnBrk="1" hangingPunct="1"/>
            <a:r>
              <a:rPr lang="en-GB" sz="1000" i="1" smtClean="0"/>
              <a:t>From an </a:t>
            </a:r>
            <a:r>
              <a:rPr lang="en-GB" sz="1000" b="1" i="1" smtClean="0"/>
              <a:t>environmental point of view</a:t>
            </a:r>
            <a:r>
              <a:rPr lang="en-GB" sz="1000" i="1" smtClean="0"/>
              <a:t>, the difference of covered requirement between Met and Lys is a waste of protein and more nitrogen is excreted in the environment, and at least 15% of the digestible amino acid are not valued in milk protein.</a:t>
            </a:r>
          </a:p>
          <a:p>
            <a:pPr eaLnBrk="1" hangingPunct="1"/>
            <a:endParaRPr lang="en-GB" sz="1000" i="1" smtClean="0"/>
          </a:p>
          <a:p>
            <a:pPr eaLnBrk="1" hangingPunct="1"/>
            <a:r>
              <a:rPr lang="en-GB" sz="1000" i="1" smtClean="0"/>
              <a:t>From a </a:t>
            </a:r>
            <a:r>
              <a:rPr lang="en-GB" sz="1000" b="1" i="1" smtClean="0"/>
              <a:t>technical point of view</a:t>
            </a:r>
            <a:r>
              <a:rPr lang="en-GB" sz="1000" i="1" smtClean="0"/>
              <a:t>, this difference shows a lost of efficiency for animal, which could produce more milk protein, with also less energy used for metabolism (N transformation – urea cost)</a:t>
            </a:r>
          </a:p>
          <a:p>
            <a:pPr eaLnBrk="1" hangingPunct="1"/>
            <a:endParaRPr lang="en-GB" sz="1000" smtClean="0"/>
          </a:p>
          <a:p>
            <a:pPr eaLnBrk="1" hangingPunct="1"/>
            <a:r>
              <a:rPr lang="en-GB" sz="1000" i="1" smtClean="0"/>
              <a:t>From a </a:t>
            </a:r>
            <a:r>
              <a:rPr lang="en-GB" sz="1000" b="1" i="1" smtClean="0"/>
              <a:t>economical point of view</a:t>
            </a:r>
            <a:r>
              <a:rPr lang="en-GB" sz="1000" i="1" smtClean="0"/>
              <a:t>, 15% of the metabolizable protein is not valued in milk protein (~70% of the crude protein). It represents a cost of protein, but also a cost for the energy that is required for the metabolism of nitrogen in excess by a shortage in methionine</a:t>
            </a:r>
          </a:p>
          <a:p>
            <a:pPr eaLnBrk="1" hangingPunct="1"/>
            <a:endParaRPr lang="en-US" sz="1000" b="1" smtClean="0">
              <a:solidFill>
                <a:srgbClr val="09090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24DE1519-D7C2-4239-87EF-EE18CADA9B3F}" type="slidenum">
              <a:rPr lang="en-US" sz="2000" smtClean="0">
                <a:solidFill>
                  <a:srgbClr val="000000"/>
                </a:solidFill>
              </a:rPr>
              <a:pPr eaLnBrk="1" hangingPunct="1"/>
              <a:t>38</a:t>
            </a:fld>
            <a:endParaRPr lang="en-US" sz="2000" smtClean="0">
              <a:solidFill>
                <a:srgbClr val="000000"/>
              </a:solidFill>
            </a:endParaRPr>
          </a:p>
        </p:txBody>
      </p:sp>
      <p:sp>
        <p:nvSpPr>
          <p:cNvPr id="160771" name="Rectangle 2"/>
          <p:cNvSpPr>
            <a:spLocks noGrp="1" noRot="1" noChangeAspect="1" noChangeArrowheads="1" noTextEdit="1"/>
          </p:cNvSpPr>
          <p:nvPr>
            <p:ph type="sldImg"/>
          </p:nvPr>
        </p:nvSpPr>
        <p:spPr>
          <a:xfrm>
            <a:off x="1262063" y="720725"/>
            <a:ext cx="4800600" cy="3600450"/>
          </a:xfrm>
          <a:ln/>
        </p:spPr>
      </p:sp>
      <p:sp>
        <p:nvSpPr>
          <p:cNvPr id="160772" name="Rectangle 3"/>
          <p:cNvSpPr>
            <a:spLocks noGrp="1" noChangeArrowheads="1"/>
          </p:cNvSpPr>
          <p:nvPr>
            <p:ph type="body" idx="1"/>
          </p:nvPr>
        </p:nvSpPr>
        <p:spPr>
          <a:xfrm>
            <a:off x="733425" y="4560888"/>
            <a:ext cx="5848350" cy="4319587"/>
          </a:xfrm>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pPr eaLnBrk="1" hangingPunct="1"/>
            <a:endParaRPr 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8AD2D-9B7D-4A23-B179-43EF8BBE54F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65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4141788" y="9117013"/>
            <a:ext cx="3171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r"/>
            <a:fld id="{9822C074-3D81-48C1-9D99-16B6ADB7AA6B}" type="slidenum">
              <a:rPr lang="en-US" sz="1200" b="0"/>
              <a:pPr algn="r"/>
              <a:t>13</a:t>
            </a:fld>
            <a:endParaRPr lang="en-US" sz="1200" b="0"/>
          </a:p>
        </p:txBody>
      </p:sp>
      <p:sp>
        <p:nvSpPr>
          <p:cNvPr id="141315" name="Slide Image Placeholder 1"/>
          <p:cNvSpPr>
            <a:spLocks noGrp="1" noRot="1" noChangeAspect="1" noTextEdit="1"/>
          </p:cNvSpPr>
          <p:nvPr>
            <p:ph type="sldImg"/>
          </p:nvPr>
        </p:nvSpPr>
        <p:spPr>
          <a:xfrm>
            <a:off x="1257300" y="719138"/>
            <a:ext cx="4803775" cy="3602037"/>
          </a:xfrm>
          <a:ln/>
        </p:spPr>
      </p:sp>
      <p:sp>
        <p:nvSpPr>
          <p:cNvPr id="141316" name="Notes Placeholder 2"/>
          <p:cNvSpPr>
            <a:spLocks noGrp="1"/>
          </p:cNvSpPr>
          <p:nvPr>
            <p:ph type="body" idx="1"/>
          </p:nvPr>
        </p:nvSpPr>
        <p:spPr>
          <a:xfrm>
            <a:off x="730250" y="4560888"/>
            <a:ext cx="5854700" cy="4321175"/>
          </a:xfrm>
          <a:noFill/>
        </p:spPr>
        <p:txBody>
          <a:bodyPr lIns="96644" tIns="48322" rIns="96644" bIns="48322"/>
          <a:lstStyle/>
          <a:p>
            <a:pPr eaLnBrk="1" hangingPunct="1"/>
            <a:endParaRPr lang="nl-BE" smtClean="0"/>
          </a:p>
        </p:txBody>
      </p:sp>
      <p:sp>
        <p:nvSpPr>
          <p:cNvPr id="141317" name="Slide Number Placeholder 3"/>
          <p:cNvSpPr txBox="1">
            <a:spLocks noGrp="1"/>
          </p:cNvSpPr>
          <p:nvPr/>
        </p:nvSpPr>
        <p:spPr bwMode="auto">
          <a:xfrm>
            <a:off x="4141788" y="9120188"/>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algn="r" eaLnBrk="1" hangingPunct="1"/>
            <a:fld id="{16046A0E-6A25-4980-A126-6B198F545496}" type="slidenum">
              <a:rPr lang="en-US" sz="1300" b="0"/>
              <a:pPr algn="r" eaLnBrk="1" hangingPunct="1"/>
              <a:t>13</a:t>
            </a:fld>
            <a:endParaRPr lang="en-US" sz="13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58888" y="720725"/>
            <a:ext cx="47974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50" tIns="46176" rIns="92350" bIns="46176" numCol="1" anchor="t" anchorCtr="0" compatLnSpc="1">
            <a:prstTxWarp prst="textNoShape">
              <a:avLst/>
            </a:prstTxWarp>
          </a:bodyPr>
          <a:lstStyle/>
          <a:p>
            <a:pPr eaLnBrk="1" hangingPunct="1">
              <a:spcBef>
                <a:spcPct val="0"/>
              </a:spcBef>
            </a:pPr>
            <a:endParaRPr lang="nl-BE" smtClean="0">
              <a:ea typeface="ＭＳ Ｐゴシック" pitchFamily="34" charset="-128"/>
            </a:endParaRPr>
          </a:p>
        </p:txBody>
      </p:sp>
      <p:sp>
        <p:nvSpPr>
          <p:cNvPr id="1741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0" tIns="46176" rIns="92350" bIns="46176" anchor="b"/>
          <a:lstStyle>
            <a:lvl1pPr defTabSz="892175" eaLnBrk="0" hangingPunct="0">
              <a:defRPr>
                <a:solidFill>
                  <a:schemeClr val="tx1"/>
                </a:solidFill>
                <a:latin typeface="Arial" charset="0"/>
                <a:ea typeface="ＭＳ Ｐゴシック" pitchFamily="34" charset="-128"/>
              </a:defRPr>
            </a:lvl1pPr>
            <a:lvl2pPr marL="742950" indent="-285750" defTabSz="892175" eaLnBrk="0" hangingPunct="0">
              <a:defRPr>
                <a:solidFill>
                  <a:schemeClr val="tx1"/>
                </a:solidFill>
                <a:latin typeface="Arial" charset="0"/>
                <a:ea typeface="ＭＳ Ｐゴシック" pitchFamily="34" charset="-128"/>
              </a:defRPr>
            </a:lvl2pPr>
            <a:lvl3pPr marL="1143000" indent="-228600" defTabSz="892175" eaLnBrk="0" hangingPunct="0">
              <a:defRPr>
                <a:solidFill>
                  <a:schemeClr val="tx1"/>
                </a:solidFill>
                <a:latin typeface="Arial" charset="0"/>
                <a:ea typeface="ＭＳ Ｐゴシック" pitchFamily="34" charset="-128"/>
              </a:defRPr>
            </a:lvl3pPr>
            <a:lvl4pPr marL="1600200" indent="-228600" defTabSz="892175" eaLnBrk="0" hangingPunct="0">
              <a:defRPr>
                <a:solidFill>
                  <a:schemeClr val="tx1"/>
                </a:solidFill>
                <a:latin typeface="Arial" charset="0"/>
                <a:ea typeface="ＭＳ Ｐゴシック" pitchFamily="34" charset="-128"/>
              </a:defRPr>
            </a:lvl4pPr>
            <a:lvl5pPr marL="2057400" indent="-228600" defTabSz="892175" eaLnBrk="0" hangingPunct="0">
              <a:defRPr>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179B5C6-0C46-4659-BB91-A55BE107456A}" type="slidenum">
              <a:rPr lang="en-US" sz="1100">
                <a:solidFill>
                  <a:srgbClr val="000000"/>
                </a:solidFill>
                <a:latin typeface="Calibri" pitchFamily="34" charset="0"/>
              </a:rPr>
              <a:pPr algn="r" eaLnBrk="1" hangingPunct="1"/>
              <a:t>14</a:t>
            </a:fld>
            <a:endParaRPr lang="en-US" sz="1100">
              <a:solidFill>
                <a:srgbClr val="000000"/>
              </a:solidFill>
              <a:latin typeface="Calibri" pitchFamily="34" charset="0"/>
            </a:endParaRPr>
          </a:p>
        </p:txBody>
      </p:sp>
      <p:sp>
        <p:nvSpPr>
          <p:cNvPr id="17413" name="Footer Placeholder 4"/>
          <p:cNvSpPr txBox="1">
            <a:spLocks noGrp="1"/>
          </p:cNvSpPr>
          <p:nvPr/>
        </p:nvSpPr>
        <p:spPr bwMode="auto">
          <a:xfrm>
            <a:off x="0"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0" tIns="46176" rIns="92350" bIns="46176" anchor="b"/>
          <a:lstStyle>
            <a:lvl1pPr defTabSz="892175" eaLnBrk="0" hangingPunct="0">
              <a:defRPr>
                <a:solidFill>
                  <a:schemeClr val="tx1"/>
                </a:solidFill>
                <a:latin typeface="Arial" charset="0"/>
                <a:ea typeface="ＭＳ Ｐゴシック" pitchFamily="34" charset="-128"/>
              </a:defRPr>
            </a:lvl1pPr>
            <a:lvl2pPr marL="742950" indent="-285750" defTabSz="892175" eaLnBrk="0" hangingPunct="0">
              <a:defRPr>
                <a:solidFill>
                  <a:schemeClr val="tx1"/>
                </a:solidFill>
                <a:latin typeface="Arial" charset="0"/>
                <a:ea typeface="ＭＳ Ｐゴシック" pitchFamily="34" charset="-128"/>
              </a:defRPr>
            </a:lvl2pPr>
            <a:lvl3pPr marL="1143000" indent="-228600" defTabSz="892175" eaLnBrk="0" hangingPunct="0">
              <a:defRPr>
                <a:solidFill>
                  <a:schemeClr val="tx1"/>
                </a:solidFill>
                <a:latin typeface="Arial" charset="0"/>
                <a:ea typeface="ＭＳ Ｐゴシック" pitchFamily="34" charset="-128"/>
              </a:defRPr>
            </a:lvl3pPr>
            <a:lvl4pPr marL="1600200" indent="-228600" defTabSz="892175" eaLnBrk="0" hangingPunct="0">
              <a:defRPr>
                <a:solidFill>
                  <a:schemeClr val="tx1"/>
                </a:solidFill>
                <a:latin typeface="Arial" charset="0"/>
                <a:ea typeface="ＭＳ Ｐゴシック" pitchFamily="34" charset="-128"/>
              </a:defRPr>
            </a:lvl4pPr>
            <a:lvl5pPr marL="2057400" indent="-228600" defTabSz="892175" eaLnBrk="0" hangingPunct="0">
              <a:defRPr>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nl-BE" sz="11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4141788" y="9117013"/>
            <a:ext cx="3171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r"/>
            <a:fld id="{825A3BF7-1783-45F1-9A65-10C81C058E65}" type="slidenum">
              <a:rPr lang="en-US" sz="1200" b="0"/>
              <a:pPr algn="r"/>
              <a:t>15</a:t>
            </a:fld>
            <a:endParaRPr lang="en-US" sz="1200" b="0"/>
          </a:p>
        </p:txBody>
      </p:sp>
      <p:sp>
        <p:nvSpPr>
          <p:cNvPr id="142339" name="Slide Image Placeholder 1"/>
          <p:cNvSpPr>
            <a:spLocks noGrp="1" noRot="1" noChangeAspect="1" noTextEdit="1"/>
          </p:cNvSpPr>
          <p:nvPr>
            <p:ph type="sldImg"/>
          </p:nvPr>
        </p:nvSpPr>
        <p:spPr>
          <a:xfrm>
            <a:off x="1257300" y="719138"/>
            <a:ext cx="4803775" cy="3602037"/>
          </a:xfrm>
          <a:ln/>
        </p:spPr>
      </p:sp>
      <p:sp>
        <p:nvSpPr>
          <p:cNvPr id="142340" name="Notes Placeholder 2"/>
          <p:cNvSpPr>
            <a:spLocks noGrp="1"/>
          </p:cNvSpPr>
          <p:nvPr>
            <p:ph type="body" idx="1"/>
          </p:nvPr>
        </p:nvSpPr>
        <p:spPr>
          <a:xfrm>
            <a:off x="730250" y="4560888"/>
            <a:ext cx="5854700" cy="4321175"/>
          </a:xfrm>
          <a:noFill/>
        </p:spPr>
        <p:txBody>
          <a:bodyPr lIns="96644" tIns="48322" rIns="96644" bIns="48322"/>
          <a:lstStyle/>
          <a:p>
            <a:pPr eaLnBrk="1" hangingPunct="1"/>
            <a:endParaRPr lang="nl-BE" smtClean="0"/>
          </a:p>
        </p:txBody>
      </p:sp>
      <p:sp>
        <p:nvSpPr>
          <p:cNvPr id="142341" name="Slide Number Placeholder 3"/>
          <p:cNvSpPr txBox="1">
            <a:spLocks noGrp="1"/>
          </p:cNvSpPr>
          <p:nvPr/>
        </p:nvSpPr>
        <p:spPr bwMode="auto">
          <a:xfrm>
            <a:off x="4141788" y="9120188"/>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algn="r" eaLnBrk="1" hangingPunct="1"/>
            <a:fld id="{99DE715C-DFA2-44D7-8F00-548BA95FD63A}" type="slidenum">
              <a:rPr lang="en-US" sz="1300" b="0"/>
              <a:pPr algn="r" eaLnBrk="1" hangingPunct="1"/>
              <a:t>15</a:t>
            </a:fld>
            <a:endParaRPr lang="en-US" sz="13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55CBD1D0-EB95-48E3-86EF-378F3F46F9A9}" type="slidenum">
              <a:rPr lang="en-US" b="0" smtClean="0"/>
              <a:pPr eaLnBrk="1" hangingPunct="1"/>
              <a:t>27</a:t>
            </a:fld>
            <a:endParaRPr lang="en-US" b="0" smtClean="0"/>
          </a:p>
        </p:txBody>
      </p:sp>
      <p:sp>
        <p:nvSpPr>
          <p:cNvPr id="147459" name="Rectangle 2"/>
          <p:cNvSpPr>
            <a:spLocks noGrp="1" noRot="1" noChangeAspect="1" noChangeArrowheads="1" noTextEdit="1"/>
          </p:cNvSpPr>
          <p:nvPr>
            <p:ph type="sldImg"/>
          </p:nvPr>
        </p:nvSpPr>
        <p:spPr>
          <a:xfrm>
            <a:off x="1258888" y="720725"/>
            <a:ext cx="4800600" cy="3600450"/>
          </a:xfrm>
          <a:ln/>
        </p:spPr>
      </p:sp>
      <p:sp>
        <p:nvSpPr>
          <p:cNvPr id="147460" name="Rectangle 3"/>
          <p:cNvSpPr>
            <a:spLocks noGrp="1" noChangeArrowheads="1"/>
          </p:cNvSpPr>
          <p:nvPr>
            <p:ph type="body" idx="1"/>
          </p:nvPr>
        </p:nvSpPr>
        <p:spPr>
          <a:xfrm>
            <a:off x="730250" y="4560888"/>
            <a:ext cx="5854700" cy="4319587"/>
          </a:xfrm>
          <a:noFill/>
        </p:spPr>
        <p:txBody>
          <a:bodyPr/>
          <a:lstStyle/>
          <a:p>
            <a:pPr eaLnBrk="1" hangingPunct="1"/>
            <a:r>
              <a:rPr lang="en-US" sz="1000" smtClean="0"/>
              <a:t>The term limiting AA has traditionally been used to identify the EAA that are in shortest supply relative to requirements.  For example, the first limiting AA is that EAA supplied in the smallest amount “relative” to requirements.  In like fashion, the second limiting AA is that EAA supplied in the second smallest amount “relative” to requirements.  Lys and Met have been identified most frequently as the two most limiting AA for lactating dairy cows.  </a:t>
            </a:r>
          </a:p>
          <a:p>
            <a:pPr eaLnBrk="1" hangingPunct="1"/>
            <a:r>
              <a:rPr lang="en-US" sz="1000" smtClean="0"/>
              <a:t>The limiting AA theory has been adopted as a central dogma of animal protein nutrition.  The theory is perhaps described best by the barrel and stave example.  If the staves of a barrel are of different heights, relative to the full length of the barrel, then the volume of liquid that the barrel can hold will be determined by the length of the shortest stave. The shortest stave might be regarded as being the most limiting, because it determines the capacity or volume of the barrel.  In similar fashion, the efficiency of use of absorbed AA is determined by the supply of the first limiting AA.  In the barrel that is shown, Met is the first limiting AA.  If the supply of Met (i.e., length of the stave), relative to requirements, is increased such that it is co-limiting with Lys, then Met and Lys will be co-limiting AA. Increasing the supply of Met such that it is equally limiting with Lys will increase the efficiency of use of absorbed AA i.e., the barrel can hold more liquid.  Research and field experience indicate that Met is most often the first limiting AA for milk protein production and that Lys is most often the second limiting AA.  Therefore, an important goal in balancing diets for AA is to feed a complementary source of dietary proteins and rumen-protected forms of Met to ensure that the Met and Lys staves in the barrel are as long as possible and of the same length, i.e., their supply relative to requirements are the same.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7A7E92EB-6D6B-4BF8-9914-6EAD026F9CA9}" type="slidenum">
              <a:rPr lang="en-US" b="0" smtClean="0"/>
              <a:pPr eaLnBrk="1" hangingPunct="1"/>
              <a:t>29</a:t>
            </a:fld>
            <a:endParaRPr lang="en-US" b="0" smtClean="0"/>
          </a:p>
        </p:txBody>
      </p:sp>
      <p:sp>
        <p:nvSpPr>
          <p:cNvPr id="151555" name="Rectangle 2"/>
          <p:cNvSpPr>
            <a:spLocks noGrp="1" noRot="1" noChangeAspect="1" noChangeArrowheads="1" noTextEdit="1"/>
          </p:cNvSpPr>
          <p:nvPr>
            <p:ph type="sldImg"/>
          </p:nvPr>
        </p:nvSpPr>
        <p:spPr>
          <a:xfrm>
            <a:off x="1258888" y="720725"/>
            <a:ext cx="4800600" cy="3600450"/>
          </a:xfrm>
          <a:ln/>
        </p:spPr>
      </p:sp>
      <p:sp>
        <p:nvSpPr>
          <p:cNvPr id="151556" name="Rectangle 3"/>
          <p:cNvSpPr>
            <a:spLocks noGrp="1" noChangeArrowheads="1"/>
          </p:cNvSpPr>
          <p:nvPr>
            <p:ph type="body" idx="1"/>
          </p:nvPr>
        </p:nvSpPr>
        <p:spPr>
          <a:xfrm>
            <a:off x="731838" y="4562475"/>
            <a:ext cx="5851525" cy="4318000"/>
          </a:xfrm>
          <a:noFill/>
        </p:spPr>
        <p:txBody>
          <a:bodyPr/>
          <a:lstStyle/>
          <a:p>
            <a:pPr eaLnBrk="1" hangingPunct="1"/>
            <a:endParaRPr 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charset="0"/>
                <a:ea typeface="ＭＳ Ｐゴシック" pitchFamily="34" charset="-128"/>
              </a:defRPr>
            </a:lvl1pPr>
            <a:lvl2pPr marL="742950" indent="-285750" defTabSz="966788" eaLnBrk="0" hangingPunct="0">
              <a:defRPr b="1">
                <a:solidFill>
                  <a:schemeClr val="tx1"/>
                </a:solidFill>
                <a:latin typeface="Arial" charset="0"/>
                <a:ea typeface="ＭＳ Ｐゴシック" pitchFamily="34" charset="-128"/>
              </a:defRPr>
            </a:lvl2pPr>
            <a:lvl3pPr marL="1143000" indent="-228600" defTabSz="966788" eaLnBrk="0" hangingPunct="0">
              <a:defRPr b="1">
                <a:solidFill>
                  <a:schemeClr val="tx1"/>
                </a:solidFill>
                <a:latin typeface="Arial" charset="0"/>
                <a:ea typeface="ＭＳ Ｐゴシック" pitchFamily="34" charset="-128"/>
              </a:defRPr>
            </a:lvl3pPr>
            <a:lvl4pPr marL="1600200" indent="-228600" defTabSz="966788" eaLnBrk="0" hangingPunct="0">
              <a:defRPr b="1">
                <a:solidFill>
                  <a:schemeClr val="tx1"/>
                </a:solidFill>
                <a:latin typeface="Arial" charset="0"/>
                <a:ea typeface="ＭＳ Ｐゴシック" pitchFamily="34" charset="-128"/>
              </a:defRPr>
            </a:lvl4pPr>
            <a:lvl5pPr marL="2057400" indent="-228600" defTabSz="966788" eaLnBrk="0" hangingPunct="0">
              <a:defRPr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B241C800-B4AA-4723-B2B0-F022A24626A5}" type="slidenum">
              <a:rPr lang="en-US" b="0" smtClean="0"/>
              <a:pPr eaLnBrk="1" hangingPunct="1"/>
              <a:t>30</a:t>
            </a:fld>
            <a:endParaRPr lang="en-US" b="0" smtClean="0"/>
          </a:p>
        </p:txBody>
      </p:sp>
      <p:sp>
        <p:nvSpPr>
          <p:cNvPr id="152579" name="Rectangle 2"/>
          <p:cNvSpPr>
            <a:spLocks noGrp="1" noRot="1" noChangeAspect="1" noChangeArrowheads="1" noTextEdit="1"/>
          </p:cNvSpPr>
          <p:nvPr>
            <p:ph type="sldImg"/>
          </p:nvPr>
        </p:nvSpPr>
        <p:spPr>
          <a:xfrm>
            <a:off x="1258888" y="720725"/>
            <a:ext cx="4800600" cy="3600450"/>
          </a:xfrm>
          <a:ln/>
        </p:spPr>
      </p:sp>
      <p:sp>
        <p:nvSpPr>
          <p:cNvPr id="152580" name="Rectangle 3"/>
          <p:cNvSpPr>
            <a:spLocks noGrp="1" noChangeArrowheads="1"/>
          </p:cNvSpPr>
          <p:nvPr>
            <p:ph type="body" idx="1"/>
          </p:nvPr>
        </p:nvSpPr>
        <p:spPr>
          <a:xfrm>
            <a:off x="974725" y="4562475"/>
            <a:ext cx="5365750" cy="4318000"/>
          </a:xfrm>
          <a:noFill/>
        </p:spPr>
        <p:txBody>
          <a:bodyPr/>
          <a:lstStyle/>
          <a:p>
            <a:pPr eaLnBrk="1" hangingPunct="1"/>
            <a:endParaRPr lang="nl-B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755650" y="6669088"/>
            <a:ext cx="83169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latin typeface="Arial Narrow" pitchFamily="34" charset="0"/>
              </a:rPr>
              <a:t>© Kemin Industries, Inc. and its group of companies 2011 All rights reserved.  ® ™ Trademarks of Kemin Industries, Inc., U.S.A</a:t>
            </a:r>
            <a:endParaRPr lang="nl-BE" sz="600">
              <a:latin typeface="Arial Narrow" pitchFamily="34" charset="0"/>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137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7088" y="6308725"/>
            <a:ext cx="1008062" cy="36036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FFFFFF"/>
              </a:solidFill>
              <a:cs typeface="Arial" charset="0"/>
            </a:endParaRPr>
          </a:p>
        </p:txBody>
      </p:sp>
      <p:sp>
        <p:nvSpPr>
          <p:cNvPr id="2" name="Title 1"/>
          <p:cNvSpPr>
            <a:spLocks noGrp="1"/>
          </p:cNvSpPr>
          <p:nvPr>
            <p:ph type="ctrTitle"/>
          </p:nvPr>
        </p:nvSpPr>
        <p:spPr>
          <a:xfrm>
            <a:off x="685800" y="2130425"/>
            <a:ext cx="7772400" cy="1470025"/>
          </a:xfrm>
        </p:spPr>
        <p:txBody>
          <a:bodyPr/>
          <a:lstStyle>
            <a:lvl1pPr algn="l">
              <a:defRPr>
                <a:solidFill>
                  <a:srgbClr val="FF0000"/>
                </a:solidFill>
                <a:latin typeface="Arial Narrow" pitchFamily="34" charset="0"/>
              </a:defRPr>
            </a:lvl1pPr>
          </a:lstStyle>
          <a:p>
            <a:r>
              <a:rPr lang="en-US" smtClean="0"/>
              <a:t>Click to edit Master title style</a:t>
            </a:r>
            <a:endParaRPr lang="nl-BE" dirty="0"/>
          </a:p>
        </p:txBody>
      </p:sp>
      <p:sp>
        <p:nvSpPr>
          <p:cNvPr id="3" name="Subtitle 2"/>
          <p:cNvSpPr>
            <a:spLocks noGrp="1"/>
          </p:cNvSpPr>
          <p:nvPr>
            <p:ph type="subTitle" idx="1"/>
          </p:nvPr>
        </p:nvSpPr>
        <p:spPr>
          <a:xfrm>
            <a:off x="683568" y="3413373"/>
            <a:ext cx="6945312" cy="1752600"/>
          </a:xfrm>
        </p:spPr>
        <p:txBody>
          <a:bodyPr/>
          <a:lstStyle>
            <a:lvl1pPr marL="0" indent="0" algn="l">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Tree>
    <p:extLst>
      <p:ext uri="{BB962C8B-B14F-4D97-AF65-F5344CB8AC3E}">
        <p14:creationId xmlns:p14="http://schemas.microsoft.com/office/powerpoint/2010/main" val="235866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934200" cy="762000"/>
          </a:xfrm>
        </p:spPr>
        <p:txBody>
          <a:bodyPr/>
          <a:lstStyle/>
          <a:p>
            <a:r>
              <a:rPr lang="en-US" smtClean="0"/>
              <a:t>Click to edit Master title style</a:t>
            </a:r>
            <a:endParaRPr lang="nl-BE"/>
          </a:p>
        </p:txBody>
      </p:sp>
      <p:sp>
        <p:nvSpPr>
          <p:cNvPr id="3" name="Content Placeholder 2"/>
          <p:cNvSpPr>
            <a:spLocks noGrp="1"/>
          </p:cNvSpPr>
          <p:nvPr>
            <p:ph sz="quarter" idx="1"/>
          </p:nvPr>
        </p:nvSpPr>
        <p:spPr>
          <a:xfrm>
            <a:off x="685800" y="22098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648200" y="22098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half" idx="3"/>
          </p:nvPr>
        </p:nvSpPr>
        <p:spPr>
          <a:xfrm>
            <a:off x="685800" y="4229100"/>
            <a:ext cx="77724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Rectangle 10"/>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7" name="Rectangle 11"/>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8" name="Rectangle 12"/>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FD30ABF4-04FB-465E-A488-30C815BD912D}" type="slidenum">
              <a:rPr lang="en-US"/>
              <a:pPr>
                <a:defRPr/>
              </a:pPr>
              <a:t>‹#›</a:t>
            </a:fld>
            <a:endParaRPr lang="en-US"/>
          </a:p>
        </p:txBody>
      </p:sp>
    </p:spTree>
    <p:extLst>
      <p:ext uri="{BB962C8B-B14F-4D97-AF65-F5344CB8AC3E}">
        <p14:creationId xmlns:p14="http://schemas.microsoft.com/office/powerpoint/2010/main" val="336479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7163"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6858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6" name="Footer Placeholder 5"/>
          <p:cNvSpPr>
            <a:spLocks noGrp="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ea typeface="ＭＳ Ｐゴシック" pitchFamily="-48" charset="-128"/>
              </a:defRPr>
            </a:lvl1pPr>
          </a:lstStyle>
          <a:p>
            <a:pPr>
              <a:defRPr/>
            </a:pPr>
            <a:fld id="{9E6EDA91-99D3-456B-8B51-B969694D9A56}" type="slidenum">
              <a:rPr lang="en-US"/>
              <a:pPr>
                <a:defRPr/>
              </a:pPr>
              <a:t>‹#›</a:t>
            </a:fld>
            <a:endParaRPr lang="en-US"/>
          </a:p>
        </p:txBody>
      </p:sp>
    </p:spTree>
    <p:extLst>
      <p:ext uri="{BB962C8B-B14F-4D97-AF65-F5344CB8AC3E}">
        <p14:creationId xmlns:p14="http://schemas.microsoft.com/office/powerpoint/2010/main" val="46915211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206680" cy="1470025"/>
          </a:xfrm>
        </p:spPr>
        <p:txBody>
          <a:bodyPr/>
          <a:lstStyle>
            <a:lvl1pPr>
              <a:defRPr>
                <a:solidFill>
                  <a:srgbClr val="FF0000"/>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723528" y="3429000"/>
            <a:ext cx="8168952"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Tree>
    <p:extLst>
      <p:ext uri="{BB962C8B-B14F-4D97-AF65-F5344CB8AC3E}">
        <p14:creationId xmlns:p14="http://schemas.microsoft.com/office/powerpoint/2010/main" val="202132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755650" y="6669088"/>
            <a:ext cx="83169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latin typeface="Arial Narrow" pitchFamily="34" charset="0"/>
              </a:rPr>
              <a:t>© Kemin Industries, Inc. and its group of companies 2011 All rights reserved.  ® ™ Trademarks of Kemin Industries, Inc., U.S.A</a:t>
            </a:r>
            <a:endParaRPr lang="nl-BE" sz="600">
              <a:latin typeface="Arial Narrow" pitchFamily="34" charset="0"/>
            </a:endParaRPr>
          </a:p>
        </p:txBody>
      </p:sp>
      <p:sp>
        <p:nvSpPr>
          <p:cNvPr id="2" name="Title 1"/>
          <p:cNvSpPr>
            <a:spLocks noGrp="1"/>
          </p:cNvSpPr>
          <p:nvPr>
            <p:ph type="title"/>
          </p:nvPr>
        </p:nvSpPr>
        <p:spPr/>
        <p:txBody>
          <a:bodyPr/>
          <a:lstStyle>
            <a:lvl1pPr>
              <a:defRPr>
                <a:latin typeface="Arial Narrow" pitchFamily="34" charset="0"/>
              </a:defRPr>
            </a:lvl1pPr>
          </a:lstStyle>
          <a:p>
            <a:r>
              <a:rPr lang="en-US" smtClean="0"/>
              <a:t>Click to edit Master title style</a:t>
            </a:r>
            <a:endParaRPr lang="nl-B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69582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dirty="0"/>
          </a:p>
        </p:txBody>
      </p:sp>
      <p:sp>
        <p:nvSpPr>
          <p:cNvPr id="3" name="Content Placeholder 2"/>
          <p:cNvSpPr>
            <a:spLocks noGrp="1"/>
          </p:cNvSpPr>
          <p:nvPr>
            <p:ph sz="half" idx="1"/>
          </p:nvPr>
        </p:nvSpPr>
        <p:spPr>
          <a:xfrm>
            <a:off x="7348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9258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98012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734888"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4888"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49227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27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76725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295414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80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7010400" y="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88075"/>
            <a:ext cx="32639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429000"/>
            <a:ext cx="7772400" cy="860425"/>
          </a:xfrm>
        </p:spPr>
        <p:txBody>
          <a:bodyPr/>
          <a:lstStyle>
            <a:lvl1pPr algn="r">
              <a:defRPr sz="4800" b="1" baseline="0">
                <a:solidFill>
                  <a:schemeClr val="tx1"/>
                </a:solidFill>
                <a:effectLst/>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267200"/>
            <a:ext cx="6400800" cy="533400"/>
          </a:xfrm>
        </p:spPr>
        <p:txBody>
          <a:bodyPr>
            <a:normAutofit/>
          </a:bodyPr>
          <a:lstStyle>
            <a:lvl1pPr marL="0" indent="0" algn="r">
              <a:buNone/>
              <a:defRPr sz="2000" b="0" baseline="0">
                <a:solidFill>
                  <a:schemeClr val="bg1">
                    <a:lumMod val="50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04881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563562"/>
          </a:xfrm>
        </p:spPr>
        <p:txBody>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a:xfrm>
            <a:off x="381000" y="1905000"/>
            <a:ext cx="7620000" cy="38862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14424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755650" y="6669088"/>
            <a:ext cx="83169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latin typeface="Arial Narrow" pitchFamily="34" charset="0"/>
              </a:rPr>
              <a:t>© Kemin Industries, Inc. and its group of companies 2011 All rights reserved.  ® ™ Trademarks of Kemin Industries, Inc., U.S.A</a:t>
            </a:r>
            <a:endParaRPr lang="nl-BE" sz="600">
              <a:latin typeface="Arial Narrow" pitchFamily="34" charset="0"/>
            </a:endParaRPr>
          </a:p>
        </p:txBody>
      </p:sp>
      <p:sp>
        <p:nvSpPr>
          <p:cNvPr id="2" name="Title 1"/>
          <p:cNvSpPr>
            <a:spLocks noGrp="1"/>
          </p:cNvSpPr>
          <p:nvPr>
            <p:ph type="title"/>
          </p:nvPr>
        </p:nvSpPr>
        <p:spPr/>
        <p:txBody>
          <a:bodyPr/>
          <a:lstStyle>
            <a:lvl1pPr algn="l">
              <a:defRPr>
                <a:solidFill>
                  <a:schemeClr val="bg1">
                    <a:lumMod val="50000"/>
                  </a:schemeClr>
                </a:solidFill>
                <a:latin typeface="Arial Narrow" pitchFamily="34" charset="0"/>
              </a:defRPr>
            </a:lvl1pPr>
          </a:lstStyle>
          <a:p>
            <a:r>
              <a:rPr lang="en-US" smtClean="0"/>
              <a:t>Click to edit Master title style</a:t>
            </a:r>
            <a:endParaRPr lang="nl-BE" dirty="0"/>
          </a:p>
        </p:txBody>
      </p:sp>
      <p:sp>
        <p:nvSpPr>
          <p:cNvPr id="3" name="Content Placeholder 2"/>
          <p:cNvSpPr>
            <a:spLocks noGrp="1"/>
          </p:cNvSpPr>
          <p:nvPr>
            <p:ph idx="1"/>
          </p:nvPr>
        </p:nvSpPr>
        <p:spPr>
          <a:xfrm>
            <a:off x="683568" y="1600200"/>
            <a:ext cx="8352928"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Tree>
    <p:extLst>
      <p:ext uri="{BB962C8B-B14F-4D97-AF65-F5344CB8AC3E}">
        <p14:creationId xmlns:p14="http://schemas.microsoft.com/office/powerpoint/2010/main" val="1539587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8077200" y="0"/>
            <a:ext cx="106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81000" y="228600"/>
            <a:ext cx="7696200" cy="563562"/>
          </a:xfrm>
        </p:spPr>
        <p:txBody>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a:xfrm>
            <a:off x="381000" y="1905000"/>
            <a:ext cx="7620000" cy="38862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26689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5635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242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2461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54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934200" cy="762000"/>
          </a:xfrm>
        </p:spPr>
        <p:txBody>
          <a:bodyPr/>
          <a:lstStyle/>
          <a:p>
            <a:r>
              <a:rPr lang="en-US" smtClean="0"/>
              <a:t>Click to edit Master title style</a:t>
            </a:r>
            <a:endParaRPr lang="nl-BE"/>
          </a:p>
        </p:txBody>
      </p:sp>
      <p:sp>
        <p:nvSpPr>
          <p:cNvPr id="3" name="Content Placeholder 2"/>
          <p:cNvSpPr>
            <a:spLocks noGrp="1"/>
          </p:cNvSpPr>
          <p:nvPr>
            <p:ph sz="quarter" idx="1"/>
          </p:nvPr>
        </p:nvSpPr>
        <p:spPr>
          <a:xfrm>
            <a:off x="685800" y="22098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648200" y="22098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half" idx="3"/>
          </p:nvPr>
        </p:nvSpPr>
        <p:spPr>
          <a:xfrm>
            <a:off x="685800" y="4229100"/>
            <a:ext cx="77724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Date Placeholder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7" name="Footer Placeholder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8" name="Rectangle 12"/>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E87EAB83-8027-47C4-9EE8-B98089A6D78C}" type="slidenum">
              <a:rPr lang="en-US"/>
              <a:pPr>
                <a:defRPr/>
              </a:pPr>
              <a:t>‹#›</a:t>
            </a:fld>
            <a:endParaRPr lang="en-US"/>
          </a:p>
        </p:txBody>
      </p:sp>
    </p:spTree>
    <p:extLst>
      <p:ext uri="{BB962C8B-B14F-4D97-AF65-F5344CB8AC3E}">
        <p14:creationId xmlns:p14="http://schemas.microsoft.com/office/powerpoint/2010/main" val="178019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7163"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6858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6" name="Footer Placeholder 5"/>
          <p:cNvSpPr>
            <a:spLocks noGrp="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ea typeface="ＭＳ Ｐゴシック" pitchFamily="-48" charset="-128"/>
              </a:defRPr>
            </a:lvl1pPr>
          </a:lstStyle>
          <a:p>
            <a:pPr>
              <a:defRPr/>
            </a:pPr>
            <a:fld id="{2D902724-966D-47BA-AAEB-80CA35651C54}" type="slidenum">
              <a:rPr lang="en-US"/>
              <a:pPr>
                <a:defRPr/>
              </a:pPr>
              <a:t>‹#›</a:t>
            </a:fld>
            <a:endParaRPr lang="en-US"/>
          </a:p>
        </p:txBody>
      </p:sp>
    </p:spTree>
    <p:extLst>
      <p:ext uri="{BB962C8B-B14F-4D97-AF65-F5344CB8AC3E}">
        <p14:creationId xmlns:p14="http://schemas.microsoft.com/office/powerpoint/2010/main" val="259167015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934200" cy="762000"/>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6858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648200" y="22098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Content Placeholder 4"/>
          <p:cNvSpPr>
            <a:spLocks noGrp="1"/>
          </p:cNvSpPr>
          <p:nvPr>
            <p:ph sz="quarter" idx="3"/>
          </p:nvPr>
        </p:nvSpPr>
        <p:spPr>
          <a:xfrm>
            <a:off x="4648200" y="42291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Date Placeholder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7" name="Footer Placeholder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8" name="Slide Number Placeholder 7"/>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51AF6AA8-B111-466C-AA53-C9BB6F3BD869}" type="slidenum">
              <a:rPr lang="en-US"/>
              <a:pPr>
                <a:defRPr/>
              </a:pPr>
              <a:t>‹#›</a:t>
            </a:fld>
            <a:endParaRPr lang="en-US"/>
          </a:p>
        </p:txBody>
      </p:sp>
    </p:spTree>
    <p:extLst>
      <p:ext uri="{BB962C8B-B14F-4D97-AF65-F5344CB8AC3E}">
        <p14:creationId xmlns:p14="http://schemas.microsoft.com/office/powerpoint/2010/main" val="233770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934200" cy="762000"/>
          </a:xfrm>
        </p:spPr>
        <p:txBody>
          <a:bodyPr/>
          <a:lstStyle/>
          <a:p>
            <a:r>
              <a:rPr lang="en-US" smtClean="0"/>
              <a:t>Click to edit Master title style</a:t>
            </a:r>
            <a:endParaRPr lang="nl-BE"/>
          </a:p>
        </p:txBody>
      </p:sp>
      <p:sp>
        <p:nvSpPr>
          <p:cNvPr id="3" name="Table Placeholder 2"/>
          <p:cNvSpPr>
            <a:spLocks noGrp="1"/>
          </p:cNvSpPr>
          <p:nvPr>
            <p:ph type="tbl" idx="1"/>
          </p:nvPr>
        </p:nvSpPr>
        <p:spPr>
          <a:xfrm>
            <a:off x="685800" y="2209800"/>
            <a:ext cx="7772400" cy="3886200"/>
          </a:xfrm>
        </p:spPr>
        <p:txBody>
          <a:bodyPr rtlCol="0">
            <a:normAutofit/>
          </a:bodyPr>
          <a:lstStyle/>
          <a:p>
            <a:pPr lvl="0"/>
            <a:endParaRPr lang="nl-BE" noProof="0" smtClean="0"/>
          </a:p>
        </p:txBody>
      </p:sp>
      <p:sp>
        <p:nvSpPr>
          <p:cNvPr id="4" name="Rectangle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5" name="Rectangle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6" name="Rectangle 7"/>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45843F1F-E744-48D1-BFBF-4E5E620669E3}" type="slidenum">
              <a:rPr lang="en-US"/>
              <a:pPr>
                <a:defRPr/>
              </a:pPr>
              <a:t>‹#›</a:t>
            </a:fld>
            <a:endParaRPr lang="en-US"/>
          </a:p>
        </p:txBody>
      </p:sp>
    </p:spTree>
    <p:extLst>
      <p:ext uri="{BB962C8B-B14F-4D97-AF65-F5344CB8AC3E}">
        <p14:creationId xmlns:p14="http://schemas.microsoft.com/office/powerpoint/2010/main" val="163342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nl-BE" dirty="0"/>
          </a:p>
        </p:txBody>
      </p:sp>
      <p:sp>
        <p:nvSpPr>
          <p:cNvPr id="3" name="Content Placeholder 2"/>
          <p:cNvSpPr>
            <a:spLocks noGrp="1"/>
          </p:cNvSpPr>
          <p:nvPr>
            <p:ph sz="half" idx="1"/>
          </p:nvPr>
        </p:nvSpPr>
        <p:spPr>
          <a:xfrm>
            <a:off x="68356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9978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83497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734888"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4888"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9227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27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04109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355636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934200" cy="762000"/>
          </a:xfrm>
        </p:spPr>
        <p:txBody>
          <a:bodyPr/>
          <a:lstStyle/>
          <a:p>
            <a:r>
              <a:rPr lang="en-US" smtClean="0"/>
              <a:t>Click to edit Master title style</a:t>
            </a:r>
            <a:endParaRPr lang="nl-BE"/>
          </a:p>
        </p:txBody>
      </p:sp>
      <p:sp>
        <p:nvSpPr>
          <p:cNvPr id="3" name="Table Placeholder 2"/>
          <p:cNvSpPr>
            <a:spLocks noGrp="1"/>
          </p:cNvSpPr>
          <p:nvPr>
            <p:ph type="tbl" idx="1"/>
          </p:nvPr>
        </p:nvSpPr>
        <p:spPr>
          <a:xfrm>
            <a:off x="685800" y="2209800"/>
            <a:ext cx="7772400" cy="3886200"/>
          </a:xfrm>
        </p:spPr>
        <p:txBody>
          <a:bodyPr/>
          <a:lstStyle/>
          <a:p>
            <a:pPr lvl="0"/>
            <a:endParaRPr lang="nl-BE" noProof="0" smtClean="0"/>
          </a:p>
        </p:txBody>
      </p:sp>
      <p:sp>
        <p:nvSpPr>
          <p:cNvPr id="4" name="Rectangle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5" name="Rectangle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6" name="Rectangle 7"/>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D9C946FD-BDAC-452C-ABCD-B4D4256E2AA0}" type="slidenum">
              <a:rPr lang="en-US"/>
              <a:pPr>
                <a:defRPr/>
              </a:pPr>
              <a:t>‹#›</a:t>
            </a:fld>
            <a:endParaRPr lang="en-US"/>
          </a:p>
        </p:txBody>
      </p:sp>
    </p:spTree>
    <p:extLst>
      <p:ext uri="{BB962C8B-B14F-4D97-AF65-F5344CB8AC3E}">
        <p14:creationId xmlns:p14="http://schemas.microsoft.com/office/powerpoint/2010/main" val="228199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0"/>
            <a:ext cx="7772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3" name="Rectangle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4" name="Rectangle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5" name="Rectangle 7"/>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B6E58503-692E-4435-961A-050A1E5B61F1}" type="slidenum">
              <a:rPr lang="en-US"/>
              <a:pPr>
                <a:defRPr/>
              </a:pPr>
              <a:t>‹#›</a:t>
            </a:fld>
            <a:endParaRPr lang="en-US"/>
          </a:p>
        </p:txBody>
      </p:sp>
    </p:spTree>
    <p:extLst>
      <p:ext uri="{BB962C8B-B14F-4D97-AF65-F5344CB8AC3E}">
        <p14:creationId xmlns:p14="http://schemas.microsoft.com/office/powerpoint/2010/main" val="83648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934200" cy="762000"/>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6858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648200" y="22098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Content Placeholder 4"/>
          <p:cNvSpPr>
            <a:spLocks noGrp="1"/>
          </p:cNvSpPr>
          <p:nvPr>
            <p:ph sz="quarter" idx="3"/>
          </p:nvPr>
        </p:nvSpPr>
        <p:spPr>
          <a:xfrm>
            <a:off x="4648200" y="4229100"/>
            <a:ext cx="38100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Date Placeholder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7" name="Footer Placeholder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8" name="Slide Number Placeholder 7"/>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5F0BF6AE-04CC-4CCE-AEAE-0BA3D33F8DEA}" type="slidenum">
              <a:rPr lang="en-US"/>
              <a:pPr>
                <a:defRPr/>
              </a:pPr>
              <a:t>‹#›</a:t>
            </a:fld>
            <a:endParaRPr lang="en-US"/>
          </a:p>
        </p:txBody>
      </p:sp>
    </p:spTree>
    <p:extLst>
      <p:ext uri="{BB962C8B-B14F-4D97-AF65-F5344CB8AC3E}">
        <p14:creationId xmlns:p14="http://schemas.microsoft.com/office/powerpoint/2010/main" val="97455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172200"/>
            <a:ext cx="1905000" cy="304800"/>
          </a:xfrm>
          <a:prstGeom prst="rect">
            <a:avLst/>
          </a:prstGeom>
        </p:spPr>
        <p:txBody>
          <a:bodyPr/>
          <a:lstStyle>
            <a:lvl1pPr>
              <a:defRPr>
                <a:ea typeface="ＭＳ Ｐゴシック" pitchFamily="-48" charset="-128"/>
              </a:defRPr>
            </a:lvl1pPr>
          </a:lstStyle>
          <a:p>
            <a:pPr>
              <a:defRPr/>
            </a:pPr>
            <a:endParaRPr lang="en-US"/>
          </a:p>
        </p:txBody>
      </p:sp>
      <p:sp>
        <p:nvSpPr>
          <p:cNvPr id="3" name="Rectangle 6"/>
          <p:cNvSpPr>
            <a:spLocks noGrp="1" noChangeArrowheads="1"/>
          </p:cNvSpPr>
          <p:nvPr>
            <p:ph type="ftr" sz="quarter" idx="11"/>
          </p:nvPr>
        </p:nvSpPr>
        <p:spPr>
          <a:xfrm>
            <a:off x="3124200" y="6172200"/>
            <a:ext cx="2895600" cy="304800"/>
          </a:xfrm>
          <a:prstGeom prst="rect">
            <a:avLst/>
          </a:prstGeom>
        </p:spPr>
        <p:txBody>
          <a:bodyPr/>
          <a:lstStyle>
            <a:lvl1pPr>
              <a:defRPr>
                <a:ea typeface="ＭＳ Ｐゴシック" pitchFamily="-48" charset="-128"/>
              </a:defRPr>
            </a:lvl1pPr>
          </a:lstStyle>
          <a:p>
            <a:pPr>
              <a:defRPr/>
            </a:pPr>
            <a:endParaRPr lang="en-US"/>
          </a:p>
        </p:txBody>
      </p:sp>
      <p:sp>
        <p:nvSpPr>
          <p:cNvPr id="4" name="Rectangle 7"/>
          <p:cNvSpPr>
            <a:spLocks noGrp="1" noChangeArrowheads="1"/>
          </p:cNvSpPr>
          <p:nvPr>
            <p:ph type="sldNum" sz="quarter" idx="12"/>
          </p:nvPr>
        </p:nvSpPr>
        <p:spPr>
          <a:xfrm>
            <a:off x="6553200" y="6172200"/>
            <a:ext cx="1905000" cy="304800"/>
          </a:xfrm>
          <a:prstGeom prst="rect">
            <a:avLst/>
          </a:prstGeom>
        </p:spPr>
        <p:txBody>
          <a:bodyPr/>
          <a:lstStyle>
            <a:lvl1pPr>
              <a:defRPr>
                <a:ea typeface="ＭＳ Ｐゴシック" pitchFamily="-48" charset="-128"/>
              </a:defRPr>
            </a:lvl1pPr>
          </a:lstStyle>
          <a:p>
            <a:pPr>
              <a:defRPr/>
            </a:pPr>
            <a:fld id="{947DD163-9D8E-4416-8DAC-B6D631A46820}" type="slidenum">
              <a:rPr lang="en-US"/>
              <a:pPr>
                <a:defRPr/>
              </a:pPr>
              <a:t>‹#›</a:t>
            </a:fld>
            <a:endParaRPr lang="en-US"/>
          </a:p>
        </p:txBody>
      </p:sp>
    </p:spTree>
    <p:extLst>
      <p:ext uri="{BB962C8B-B14F-4D97-AF65-F5344CB8AC3E}">
        <p14:creationId xmlns:p14="http://schemas.microsoft.com/office/powerpoint/2010/main" val="75050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79388" y="0"/>
            <a:ext cx="8964612" cy="6858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FFFFFF"/>
              </a:solidFill>
              <a:cs typeface="Arial" charset="0"/>
            </a:endParaRPr>
          </a:p>
        </p:txBody>
      </p:sp>
      <p:sp>
        <p:nvSpPr>
          <p:cNvPr id="8" name="Rectangle 7"/>
          <p:cNvSpPr/>
          <p:nvPr/>
        </p:nvSpPr>
        <p:spPr>
          <a:xfrm>
            <a:off x="0" y="0"/>
            <a:ext cx="1793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FFFFFF"/>
              </a:solidFill>
              <a:cs typeface="Arial" charset="0"/>
            </a:endParaRPr>
          </a:p>
        </p:txBody>
      </p:sp>
      <p:sp>
        <p:nvSpPr>
          <p:cNvPr id="1028" name="Title Placeholder 1"/>
          <p:cNvSpPr>
            <a:spLocks noGrp="1"/>
          </p:cNvSpPr>
          <p:nvPr>
            <p:ph type="title"/>
          </p:nvPr>
        </p:nvSpPr>
        <p:spPr bwMode="auto">
          <a:xfrm>
            <a:off x="684213" y="274638"/>
            <a:ext cx="83518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9" name="Text Placeholder 2"/>
          <p:cNvSpPr>
            <a:spLocks noGrp="1"/>
          </p:cNvSpPr>
          <p:nvPr>
            <p:ph type="body" idx="1"/>
          </p:nvPr>
        </p:nvSpPr>
        <p:spPr bwMode="auto">
          <a:xfrm>
            <a:off x="684213" y="1600200"/>
            <a:ext cx="83518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1030" name="Rectangle 6"/>
          <p:cNvSpPr>
            <a:spLocks noChangeArrowheads="1"/>
          </p:cNvSpPr>
          <p:nvPr/>
        </p:nvSpPr>
        <p:spPr bwMode="auto">
          <a:xfrm>
            <a:off x="755650" y="6669088"/>
            <a:ext cx="83169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latin typeface="Arial Narrow" pitchFamily="34" charset="0"/>
              </a:rPr>
              <a:t>© Kemin Industries, Inc. and its group of companies 2011 All rights reserved.  ® ™ Trademarks of Kemin Industries, Inc., U.S.A</a:t>
            </a:r>
            <a:endParaRPr lang="nl-BE" sz="600">
              <a:latin typeface="Arial Narrow" pitchFamily="34" charset="0"/>
            </a:endParaRPr>
          </a:p>
        </p:txBody>
      </p:sp>
      <p:pic>
        <p:nvPicPr>
          <p:cNvPr id="1031"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7088" y="6369050"/>
            <a:ext cx="8651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9" r:id="rId1"/>
    <p:sldLayoutId id="2147484220" r:id="rId2"/>
    <p:sldLayoutId id="2147484207" r:id="rId3"/>
    <p:sldLayoutId id="2147484208" r:id="rId4"/>
    <p:sldLayoutId id="2147484209" r:id="rId5"/>
    <p:sldLayoutId id="2147484221" r:id="rId6"/>
    <p:sldLayoutId id="2147484222" r:id="rId7"/>
    <p:sldLayoutId id="2147484223" r:id="rId8"/>
    <p:sldLayoutId id="2147484224" r:id="rId9"/>
    <p:sldLayoutId id="2147484225" r:id="rId10"/>
    <p:sldLayoutId id="2147484226" r:id="rId11"/>
  </p:sldLayoutIdLst>
  <p:txStyles>
    <p:titleStyle>
      <a:lvl1pPr algn="l" rtl="0" eaLnBrk="0" fontAlgn="base" hangingPunct="0">
        <a:spcBef>
          <a:spcPct val="0"/>
        </a:spcBef>
        <a:spcAft>
          <a:spcPct val="0"/>
        </a:spcAft>
        <a:defRPr sz="4400" kern="1200">
          <a:solidFill>
            <a:srgbClr val="7F7F7F"/>
          </a:solidFill>
          <a:latin typeface="Arial Narrow" pitchFamily="34" charset="0"/>
          <a:ea typeface="+mj-ea"/>
          <a:cs typeface="+mj-cs"/>
        </a:defRPr>
      </a:lvl1pPr>
      <a:lvl2pPr algn="l" rtl="0" eaLnBrk="0" fontAlgn="base" hangingPunct="0">
        <a:spcBef>
          <a:spcPct val="0"/>
        </a:spcBef>
        <a:spcAft>
          <a:spcPct val="0"/>
        </a:spcAft>
        <a:defRPr sz="4400">
          <a:solidFill>
            <a:srgbClr val="7F7F7F"/>
          </a:solidFill>
          <a:latin typeface="Arial Narrow" pitchFamily="34" charset="0"/>
        </a:defRPr>
      </a:lvl2pPr>
      <a:lvl3pPr algn="l" rtl="0" eaLnBrk="0" fontAlgn="base" hangingPunct="0">
        <a:spcBef>
          <a:spcPct val="0"/>
        </a:spcBef>
        <a:spcAft>
          <a:spcPct val="0"/>
        </a:spcAft>
        <a:defRPr sz="4400">
          <a:solidFill>
            <a:srgbClr val="7F7F7F"/>
          </a:solidFill>
          <a:latin typeface="Arial Narrow" pitchFamily="34" charset="0"/>
        </a:defRPr>
      </a:lvl3pPr>
      <a:lvl4pPr algn="l" rtl="0" eaLnBrk="0" fontAlgn="base" hangingPunct="0">
        <a:spcBef>
          <a:spcPct val="0"/>
        </a:spcBef>
        <a:spcAft>
          <a:spcPct val="0"/>
        </a:spcAft>
        <a:defRPr sz="4400">
          <a:solidFill>
            <a:srgbClr val="7F7F7F"/>
          </a:solidFill>
          <a:latin typeface="Arial Narrow" pitchFamily="34" charset="0"/>
        </a:defRPr>
      </a:lvl4pPr>
      <a:lvl5pPr algn="l" rtl="0" eaLnBrk="0" fontAlgn="base" hangingPunct="0">
        <a:spcBef>
          <a:spcPct val="0"/>
        </a:spcBef>
        <a:spcAft>
          <a:spcPct val="0"/>
        </a:spcAft>
        <a:defRPr sz="4400">
          <a:solidFill>
            <a:srgbClr val="7F7F7F"/>
          </a:solidFill>
          <a:latin typeface="Arial Narrow"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F0000"/>
        </a:buClr>
        <a:buFont typeface="Arial" charset="0"/>
        <a:buChar char="•"/>
        <a:defRPr sz="3200" kern="1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lr>
          <a:srgbClr val="7F7F7F"/>
        </a:buClr>
        <a:buFont typeface="Arial" charset="0"/>
        <a:buChar char="•"/>
        <a:defRPr sz="2800" kern="1200">
          <a:solidFill>
            <a:schemeClr val="tx1"/>
          </a:solidFill>
          <a:latin typeface="Arial Narrow" pitchFamily="34" charset="0"/>
          <a:ea typeface="+mn-ea"/>
          <a:cs typeface="+mn-cs"/>
        </a:defRPr>
      </a:lvl2pPr>
      <a:lvl3pPr marL="1143000" indent="-228600" algn="l" rtl="0" eaLnBrk="0" fontAlgn="base" hangingPunct="0">
        <a:spcBef>
          <a:spcPct val="20000"/>
        </a:spcBef>
        <a:spcAft>
          <a:spcPct val="0"/>
        </a:spcAft>
        <a:buClr>
          <a:srgbClr val="7F7F7F"/>
        </a:buClr>
        <a:buFont typeface="Courier New" pitchFamily="49" charset="0"/>
        <a:buChar char="o"/>
        <a:defRPr sz="2400" kern="1200">
          <a:solidFill>
            <a:schemeClr val="tx1"/>
          </a:solidFill>
          <a:latin typeface="Arial Narrow" pitchFamily="34" charset="0"/>
          <a:ea typeface="+mn-ea"/>
          <a:cs typeface="+mn-cs"/>
        </a:defRPr>
      </a:lvl3pPr>
      <a:lvl4pPr marL="1600200" indent="-228600" algn="l" rtl="0" eaLnBrk="0" fontAlgn="base" hangingPunct="0">
        <a:spcBef>
          <a:spcPct val="20000"/>
        </a:spcBef>
        <a:spcAft>
          <a:spcPct val="0"/>
        </a:spcAft>
        <a:buClr>
          <a:srgbClr val="7F7F7F"/>
        </a:buClr>
        <a:buFont typeface="Arial" charset="0"/>
        <a:buChar char="–"/>
        <a:defRPr sz="20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Clr>
          <a:srgbClr val="7F7F7F"/>
        </a:buClr>
        <a:buFont typeface="Arial"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1793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FFFFFF"/>
              </a:solidFill>
              <a:cs typeface="Arial" charset="0"/>
            </a:endParaRPr>
          </a:p>
        </p:txBody>
      </p:sp>
      <p:sp>
        <p:nvSpPr>
          <p:cNvPr id="2051" name="Title Placeholder 1"/>
          <p:cNvSpPr>
            <a:spLocks noGrp="1"/>
          </p:cNvSpPr>
          <p:nvPr>
            <p:ph type="title"/>
          </p:nvPr>
        </p:nvSpPr>
        <p:spPr bwMode="auto">
          <a:xfrm>
            <a:off x="7350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2052" name="Text Placeholder 2"/>
          <p:cNvSpPr>
            <a:spLocks noGrp="1"/>
          </p:cNvSpPr>
          <p:nvPr>
            <p:ph type="body" idx="1"/>
          </p:nvPr>
        </p:nvSpPr>
        <p:spPr bwMode="auto">
          <a:xfrm>
            <a:off x="735013"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2053" name="Rectangle 5"/>
          <p:cNvSpPr>
            <a:spLocks noChangeArrowheads="1"/>
          </p:cNvSpPr>
          <p:nvPr/>
        </p:nvSpPr>
        <p:spPr bwMode="auto">
          <a:xfrm>
            <a:off x="755650" y="6669088"/>
            <a:ext cx="83169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latin typeface="Arial Narrow" pitchFamily="34" charset="0"/>
              </a:rPr>
              <a:t>© Kemin Industries, Inc. and its group of companies 2011 All rights reserved.  ® ™ Trademarks of Kemin Industries, Inc., U.S.A</a:t>
            </a:r>
            <a:endParaRPr lang="nl-BE" sz="600">
              <a:latin typeface="Arial Narrow" pitchFamily="34" charset="0"/>
            </a:endParaRPr>
          </a:p>
        </p:txBody>
      </p:sp>
      <p:pic>
        <p:nvPicPr>
          <p:cNvPr id="2054" name="Picture 6" descr="Keminlogo.jpg"/>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8988" y="6308725"/>
            <a:ext cx="9461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0" r:id="rId1"/>
    <p:sldLayoutId id="2147484227" r:id="rId2"/>
    <p:sldLayoutId id="2147484211" r:id="rId3"/>
    <p:sldLayoutId id="2147484212" r:id="rId4"/>
    <p:sldLayoutId id="2147484213" r:id="rId5"/>
    <p:sldLayoutId id="2147484214" r:id="rId6"/>
  </p:sldLayoutIdLst>
  <p:hf sldNum="0" hdr="0" dt="0"/>
  <p:txStyles>
    <p:titleStyle>
      <a:lvl1pPr algn="l" rtl="0" eaLnBrk="0" fontAlgn="base" hangingPunct="0">
        <a:spcBef>
          <a:spcPct val="0"/>
        </a:spcBef>
        <a:spcAft>
          <a:spcPct val="0"/>
        </a:spcAft>
        <a:defRPr sz="4400" kern="1200">
          <a:solidFill>
            <a:srgbClr val="7F7F7F"/>
          </a:solidFill>
          <a:latin typeface="Arial Narrow" pitchFamily="34" charset="0"/>
          <a:ea typeface="+mj-ea"/>
          <a:cs typeface="+mj-cs"/>
        </a:defRPr>
      </a:lvl1pPr>
      <a:lvl2pPr algn="l" rtl="0" eaLnBrk="0" fontAlgn="base" hangingPunct="0">
        <a:spcBef>
          <a:spcPct val="0"/>
        </a:spcBef>
        <a:spcAft>
          <a:spcPct val="0"/>
        </a:spcAft>
        <a:defRPr sz="4400">
          <a:solidFill>
            <a:srgbClr val="7F7F7F"/>
          </a:solidFill>
          <a:latin typeface="Arial Narrow" pitchFamily="34" charset="0"/>
        </a:defRPr>
      </a:lvl2pPr>
      <a:lvl3pPr algn="l" rtl="0" eaLnBrk="0" fontAlgn="base" hangingPunct="0">
        <a:spcBef>
          <a:spcPct val="0"/>
        </a:spcBef>
        <a:spcAft>
          <a:spcPct val="0"/>
        </a:spcAft>
        <a:defRPr sz="4400">
          <a:solidFill>
            <a:srgbClr val="7F7F7F"/>
          </a:solidFill>
          <a:latin typeface="Arial Narrow" pitchFamily="34" charset="0"/>
        </a:defRPr>
      </a:lvl3pPr>
      <a:lvl4pPr algn="l" rtl="0" eaLnBrk="0" fontAlgn="base" hangingPunct="0">
        <a:spcBef>
          <a:spcPct val="0"/>
        </a:spcBef>
        <a:spcAft>
          <a:spcPct val="0"/>
        </a:spcAft>
        <a:defRPr sz="4400">
          <a:solidFill>
            <a:srgbClr val="7F7F7F"/>
          </a:solidFill>
          <a:latin typeface="Arial Narrow" pitchFamily="34" charset="0"/>
        </a:defRPr>
      </a:lvl4pPr>
      <a:lvl5pPr algn="l" rtl="0" eaLnBrk="0" fontAlgn="base" hangingPunct="0">
        <a:spcBef>
          <a:spcPct val="0"/>
        </a:spcBef>
        <a:spcAft>
          <a:spcPct val="0"/>
        </a:spcAft>
        <a:defRPr sz="4400">
          <a:solidFill>
            <a:srgbClr val="7F7F7F"/>
          </a:solidFill>
          <a:latin typeface="Arial Narrow" pitchFamily="34" charset="0"/>
        </a:defRPr>
      </a:lvl5pPr>
      <a:lvl6pPr marL="457200" algn="l" rtl="0" eaLnBrk="1" fontAlgn="base" hangingPunct="1">
        <a:spcBef>
          <a:spcPct val="0"/>
        </a:spcBef>
        <a:spcAft>
          <a:spcPct val="0"/>
        </a:spcAft>
        <a:defRPr sz="4400">
          <a:solidFill>
            <a:srgbClr val="7F7F7F"/>
          </a:solidFill>
          <a:latin typeface="Arial Narrow" pitchFamily="34" charset="0"/>
        </a:defRPr>
      </a:lvl6pPr>
      <a:lvl7pPr marL="914400" algn="l" rtl="0" eaLnBrk="1" fontAlgn="base" hangingPunct="1">
        <a:spcBef>
          <a:spcPct val="0"/>
        </a:spcBef>
        <a:spcAft>
          <a:spcPct val="0"/>
        </a:spcAft>
        <a:defRPr sz="4400">
          <a:solidFill>
            <a:srgbClr val="7F7F7F"/>
          </a:solidFill>
          <a:latin typeface="Arial Narrow" pitchFamily="34" charset="0"/>
        </a:defRPr>
      </a:lvl7pPr>
      <a:lvl8pPr marL="1371600" algn="l" rtl="0" eaLnBrk="1" fontAlgn="base" hangingPunct="1">
        <a:spcBef>
          <a:spcPct val="0"/>
        </a:spcBef>
        <a:spcAft>
          <a:spcPct val="0"/>
        </a:spcAft>
        <a:defRPr sz="4400">
          <a:solidFill>
            <a:srgbClr val="7F7F7F"/>
          </a:solidFill>
          <a:latin typeface="Arial Narrow" pitchFamily="34" charset="0"/>
        </a:defRPr>
      </a:lvl8pPr>
      <a:lvl9pPr marL="1828800" algn="l" rtl="0" eaLnBrk="1" fontAlgn="base" hangingPunct="1">
        <a:spcBef>
          <a:spcPct val="0"/>
        </a:spcBef>
        <a:spcAft>
          <a:spcPct val="0"/>
        </a:spcAft>
        <a:defRPr sz="4400">
          <a:solidFill>
            <a:srgbClr val="7F7F7F"/>
          </a:solidFill>
          <a:latin typeface="Arial Narrow" pitchFamily="34" charset="0"/>
        </a:defRPr>
      </a:lvl9pPr>
    </p:titleStyle>
    <p:bodyStyle>
      <a:lvl1pPr marL="342900" indent="-342900" algn="l" rtl="0" eaLnBrk="0" fontAlgn="base" hangingPunct="0">
        <a:spcBef>
          <a:spcPct val="20000"/>
        </a:spcBef>
        <a:spcAft>
          <a:spcPct val="0"/>
        </a:spcAft>
        <a:buClr>
          <a:srgbClr val="FF0000"/>
        </a:buClr>
        <a:buFont typeface="Arial" charset="0"/>
        <a:buChar char="•"/>
        <a:defRPr sz="3200" kern="1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lr>
          <a:srgbClr val="7F7F7F"/>
        </a:buClr>
        <a:buFont typeface="Arial" charset="0"/>
        <a:buChar char="–"/>
        <a:defRPr sz="2800" kern="1200">
          <a:solidFill>
            <a:schemeClr val="tx1"/>
          </a:solidFill>
          <a:latin typeface="Arial Narrow" pitchFamily="34" charset="0"/>
          <a:ea typeface="+mn-ea"/>
          <a:cs typeface="+mn-cs"/>
        </a:defRPr>
      </a:lvl2pPr>
      <a:lvl3pPr marL="1143000" indent="-228600" algn="l" rtl="0" eaLnBrk="0" fontAlgn="base" hangingPunct="0">
        <a:spcBef>
          <a:spcPct val="20000"/>
        </a:spcBef>
        <a:spcAft>
          <a:spcPct val="0"/>
        </a:spcAft>
        <a:buClr>
          <a:srgbClr val="7F7F7F"/>
        </a:buClr>
        <a:buFont typeface="Arial" charset="0"/>
        <a:buChar char="•"/>
        <a:defRPr sz="2400" kern="1200">
          <a:solidFill>
            <a:schemeClr val="tx1"/>
          </a:solidFill>
          <a:latin typeface="Arial Narrow" pitchFamily="34" charset="0"/>
          <a:ea typeface="+mn-ea"/>
          <a:cs typeface="+mn-cs"/>
        </a:defRPr>
      </a:lvl3pPr>
      <a:lvl4pPr marL="1600200" indent="-228600" algn="l" rtl="0" eaLnBrk="0" fontAlgn="base" hangingPunct="0">
        <a:spcBef>
          <a:spcPct val="20000"/>
        </a:spcBef>
        <a:spcAft>
          <a:spcPct val="0"/>
        </a:spcAft>
        <a:buClr>
          <a:srgbClr val="7F7F7F"/>
        </a:buClr>
        <a:buFont typeface="Arial" charset="0"/>
        <a:buChar char="–"/>
        <a:defRPr sz="20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Clr>
          <a:srgbClr val="7F7F7F"/>
        </a:buClr>
        <a:buFont typeface="Arial"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7772400" cy="563563"/>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381000" y="19050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7"/>
          <p:cNvSpPr/>
          <p:nvPr/>
        </p:nvSpPr>
        <p:spPr bwMode="auto">
          <a:xfrm rot="5400000">
            <a:off x="-3339306" y="3328193"/>
            <a:ext cx="6858000" cy="201613"/>
          </a:xfrm>
          <a:prstGeom prst="rect">
            <a:avLst/>
          </a:prstGeom>
          <a:solidFill>
            <a:srgbClr val="DC29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TextBox 15"/>
          <p:cNvSpPr txBox="1">
            <a:spLocks noChangeArrowheads="1"/>
          </p:cNvSpPr>
          <p:nvPr/>
        </p:nvSpPr>
        <p:spPr bwMode="auto">
          <a:xfrm>
            <a:off x="533400" y="6661150"/>
            <a:ext cx="5486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900" baseline="30000" dirty="0"/>
              <a:t>© Kemin Industries, Inc. and its group of companies </a:t>
            </a:r>
            <a:r>
              <a:rPr lang="en-US" sz="900" baseline="30000" dirty="0" smtClean="0"/>
              <a:t>2012 </a:t>
            </a:r>
            <a:r>
              <a:rPr lang="en-US" sz="900" baseline="30000" dirty="0"/>
              <a:t>All rights reserved.    ®™ Trademarks of Kemin Industries, Inc., U.S.A.</a:t>
            </a:r>
          </a:p>
        </p:txBody>
      </p:sp>
      <p:pic>
        <p:nvPicPr>
          <p:cNvPr id="3078"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9575" y="6248400"/>
            <a:ext cx="9620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05800" y="14287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8" r:id="rId1"/>
    <p:sldLayoutId id="2147484215" r:id="rId2"/>
    <p:sldLayoutId id="2147484229" r:id="rId3"/>
    <p:sldLayoutId id="2147484216" r:id="rId4"/>
    <p:sldLayoutId id="2147484217" r:id="rId5"/>
    <p:sldLayoutId id="2147484218" r:id="rId6"/>
    <p:sldLayoutId id="2147484230" r:id="rId7"/>
    <p:sldLayoutId id="2147484231" r:id="rId8"/>
    <p:sldLayoutId id="2147484232" r:id="rId9"/>
    <p:sldLayoutId id="2147484233" r:id="rId10"/>
  </p:sldLayoutIdLst>
  <p:timing>
    <p:tnLst>
      <p:par>
        <p:cTn id="1" dur="indefinite" restart="never" nodeType="tmRoot"/>
      </p:par>
    </p:tnLst>
  </p:timing>
  <p:txStyles>
    <p:titleStyle>
      <a:lvl1pPr algn="l" rtl="0" eaLnBrk="0" fontAlgn="base" hangingPunct="0">
        <a:spcBef>
          <a:spcPct val="0"/>
        </a:spcBef>
        <a:spcAft>
          <a:spcPct val="0"/>
        </a:spcAft>
        <a:defRPr sz="3800" b="1" kern="1200">
          <a:solidFill>
            <a:srgbClr val="7F7F7F"/>
          </a:solidFill>
          <a:effectLst>
            <a:reflection blurRad="6350" endPos="0" dir="5400000" sy="-100000" algn="bl" rotWithShape="0"/>
          </a:effectLst>
          <a:latin typeface="Arial Narrow" pitchFamily="34" charset="0"/>
          <a:ea typeface="+mj-ea"/>
          <a:cs typeface="+mj-cs"/>
        </a:defRPr>
      </a:lvl1pPr>
      <a:lvl2pPr algn="l" rtl="0" eaLnBrk="0" fontAlgn="base" hangingPunct="0">
        <a:spcBef>
          <a:spcPct val="0"/>
        </a:spcBef>
        <a:spcAft>
          <a:spcPct val="0"/>
        </a:spcAft>
        <a:defRPr sz="3800" b="1">
          <a:solidFill>
            <a:srgbClr val="7F7F7F"/>
          </a:solidFill>
          <a:latin typeface="Arial Narrow" pitchFamily="34" charset="0"/>
        </a:defRPr>
      </a:lvl2pPr>
      <a:lvl3pPr algn="l" rtl="0" eaLnBrk="0" fontAlgn="base" hangingPunct="0">
        <a:spcBef>
          <a:spcPct val="0"/>
        </a:spcBef>
        <a:spcAft>
          <a:spcPct val="0"/>
        </a:spcAft>
        <a:defRPr sz="3800" b="1">
          <a:solidFill>
            <a:srgbClr val="7F7F7F"/>
          </a:solidFill>
          <a:latin typeface="Arial Narrow" pitchFamily="34" charset="0"/>
        </a:defRPr>
      </a:lvl3pPr>
      <a:lvl4pPr algn="l" rtl="0" eaLnBrk="0" fontAlgn="base" hangingPunct="0">
        <a:spcBef>
          <a:spcPct val="0"/>
        </a:spcBef>
        <a:spcAft>
          <a:spcPct val="0"/>
        </a:spcAft>
        <a:defRPr sz="3800" b="1">
          <a:solidFill>
            <a:srgbClr val="7F7F7F"/>
          </a:solidFill>
          <a:latin typeface="Arial Narrow" pitchFamily="34" charset="0"/>
        </a:defRPr>
      </a:lvl4pPr>
      <a:lvl5pPr algn="l" rtl="0" eaLnBrk="0" fontAlgn="base" hangingPunct="0">
        <a:spcBef>
          <a:spcPct val="0"/>
        </a:spcBef>
        <a:spcAft>
          <a:spcPct val="0"/>
        </a:spcAft>
        <a:defRPr sz="3800" b="1">
          <a:solidFill>
            <a:srgbClr val="7F7F7F"/>
          </a:solidFill>
          <a:latin typeface="Arial Narrow" pitchFamily="34" charset="0"/>
        </a:defRPr>
      </a:lvl5pPr>
      <a:lvl6pPr marL="457200" algn="l" rtl="0" fontAlgn="base">
        <a:spcBef>
          <a:spcPct val="0"/>
        </a:spcBef>
        <a:spcAft>
          <a:spcPct val="0"/>
        </a:spcAft>
        <a:defRPr sz="3800" b="1">
          <a:solidFill>
            <a:srgbClr val="7F7F7F"/>
          </a:solidFill>
          <a:latin typeface="Arial Narrow" pitchFamily="34" charset="0"/>
        </a:defRPr>
      </a:lvl6pPr>
      <a:lvl7pPr marL="914400" algn="l" rtl="0" fontAlgn="base">
        <a:spcBef>
          <a:spcPct val="0"/>
        </a:spcBef>
        <a:spcAft>
          <a:spcPct val="0"/>
        </a:spcAft>
        <a:defRPr sz="3800" b="1">
          <a:solidFill>
            <a:srgbClr val="7F7F7F"/>
          </a:solidFill>
          <a:latin typeface="Arial Narrow" pitchFamily="34" charset="0"/>
        </a:defRPr>
      </a:lvl7pPr>
      <a:lvl8pPr marL="1371600" algn="l" rtl="0" fontAlgn="base">
        <a:spcBef>
          <a:spcPct val="0"/>
        </a:spcBef>
        <a:spcAft>
          <a:spcPct val="0"/>
        </a:spcAft>
        <a:defRPr sz="3800" b="1">
          <a:solidFill>
            <a:srgbClr val="7F7F7F"/>
          </a:solidFill>
          <a:latin typeface="Arial Narrow" pitchFamily="34" charset="0"/>
        </a:defRPr>
      </a:lvl8pPr>
      <a:lvl9pPr marL="1828800" algn="l" rtl="0" fontAlgn="base">
        <a:spcBef>
          <a:spcPct val="0"/>
        </a:spcBef>
        <a:spcAft>
          <a:spcPct val="0"/>
        </a:spcAft>
        <a:defRPr sz="3800" b="1">
          <a:solidFill>
            <a:srgbClr val="7F7F7F"/>
          </a:solidFill>
          <a:latin typeface="Arial Narrow" pitchFamily="34" charset="0"/>
        </a:defRPr>
      </a:lvl9pPr>
    </p:titleStyle>
    <p:bodyStyle>
      <a:lvl1pPr marL="342900" indent="-342900" algn="l" rtl="0" eaLnBrk="0" fontAlgn="base" hangingPunct="0">
        <a:spcBef>
          <a:spcPct val="20000"/>
        </a:spcBef>
        <a:spcAft>
          <a:spcPct val="0"/>
        </a:spcAft>
        <a:buClr>
          <a:srgbClr val="DC291E"/>
        </a:buClr>
        <a:buFont typeface="Arial" charset="0"/>
        <a:buChar char="•"/>
        <a:defRPr sz="2800" kern="1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lr>
          <a:srgbClr val="DC291E"/>
        </a:buClr>
        <a:buSzPct val="50000"/>
        <a:buFont typeface="Courier New" pitchFamily="49" charset="0"/>
        <a:buChar char="o"/>
        <a:defRPr sz="2400" kern="1200">
          <a:solidFill>
            <a:schemeClr val="tx1"/>
          </a:solidFill>
          <a:latin typeface="Arial Narrow" pitchFamily="34" charset="0"/>
          <a:ea typeface="+mn-ea"/>
          <a:cs typeface="+mn-cs"/>
        </a:defRPr>
      </a:lvl2pPr>
      <a:lvl3pPr marL="1143000" indent="-228600" algn="l" rtl="0" eaLnBrk="0" fontAlgn="base" hangingPunct="0">
        <a:spcBef>
          <a:spcPct val="20000"/>
        </a:spcBef>
        <a:spcAft>
          <a:spcPct val="0"/>
        </a:spcAft>
        <a:buClr>
          <a:srgbClr val="A6A6A6"/>
        </a:buClr>
        <a:buFont typeface="Arial" charset="0"/>
        <a:buChar char="•"/>
        <a:defRPr sz="2200" kern="1200">
          <a:solidFill>
            <a:schemeClr val="tx1"/>
          </a:solidFill>
          <a:latin typeface="Arial Narrow" pitchFamily="34" charset="0"/>
          <a:ea typeface="+mn-ea"/>
          <a:cs typeface="+mn-cs"/>
        </a:defRPr>
      </a:lvl3pPr>
      <a:lvl4pPr marL="1600200" indent="-228600" algn="l" rtl="0" eaLnBrk="0" fontAlgn="base" hangingPunct="0">
        <a:spcBef>
          <a:spcPct val="20000"/>
        </a:spcBef>
        <a:spcAft>
          <a:spcPct val="0"/>
        </a:spcAft>
        <a:buClr>
          <a:srgbClr val="A6A6A6"/>
        </a:buClr>
        <a:buFont typeface="Arial" charset="0"/>
        <a:buChar char="•"/>
        <a:defRPr sz="20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Clr>
          <a:srgbClr val="7F7F7F"/>
        </a:buClr>
        <a:buFont typeface="Arial"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35.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36.emf"/><Relationship Id="rId5" Type="http://schemas.openxmlformats.org/officeDocument/2006/relationships/oleObject" Target="../embeddings/oleObject3.bin"/><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oleObject" Target="../embeddings/oleObject4.bin"/><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39.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mlDrawing" Target="../drawings/vmlDrawing6.vml"/><Relationship Id="rId5" Type="http://schemas.openxmlformats.org/officeDocument/2006/relationships/image" Target="../media/image40.e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de.wikipedia.org/wiki/Bild:Vachesnormandes.jpg" TargetMode="External"/><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hyperlink" Target="http://de.wikipedia.org/w/index.php?title=Datei:Skull_and_crossbones.svg&amp;filetimestamp=2011080408473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bwMode="auto">
          <a:xfrm>
            <a:off x="899592" y="2060848"/>
            <a:ext cx="7772400" cy="860425"/>
          </a:xfrm>
        </p:spPr>
        <p:txBody>
          <a:bodyPr wrap="square" numCol="1" anchorCtr="0" compatLnSpc="1">
            <a:prstTxWarp prst="textNoShape">
              <a:avLst/>
            </a:prstTxWarp>
          </a:bodyPr>
          <a:lstStyle/>
          <a:p>
            <a:pPr algn="ctr" eaLnBrk="1" hangingPunct="1"/>
            <a:r>
              <a:rPr lang="ru-RU" sz="3200" dirty="0" smtClean="0"/>
              <a:t>Оптимизация </a:t>
            </a:r>
            <a:r>
              <a:rPr lang="ru-RU" sz="3200" dirty="0"/>
              <a:t>обмена веществ коров для повышения продуктивного долголетия и сокращения вынужденной </a:t>
            </a:r>
            <a:r>
              <a:rPr lang="ru-RU" sz="3200" dirty="0" smtClean="0"/>
              <a:t>выбраковки</a:t>
            </a:r>
            <a:endParaRPr lang="en-US" sz="3200" dirty="0" smtClean="0">
              <a:latin typeface="Arial" charset="0"/>
              <a:cs typeface="Arial" charset="0"/>
            </a:endParaRPr>
          </a:p>
        </p:txBody>
      </p:sp>
      <p:sp>
        <p:nvSpPr>
          <p:cNvPr id="3075" name="Rectangle 3"/>
          <p:cNvSpPr>
            <a:spLocks noGrp="1" noChangeArrowheads="1"/>
          </p:cNvSpPr>
          <p:nvPr>
            <p:ph type="subTitle" idx="1"/>
          </p:nvPr>
        </p:nvSpPr>
        <p:spPr>
          <a:xfrm>
            <a:off x="3325813" y="3548360"/>
            <a:ext cx="5472112" cy="1320800"/>
          </a:xfrm>
        </p:spPr>
        <p:txBody>
          <a:bodyPr rtlCol="0">
            <a:normAutofit lnSpcReduction="10000"/>
          </a:bodyPr>
          <a:lstStyle/>
          <a:p>
            <a:pPr eaLnBrk="1" fontAlgn="auto" hangingPunct="1">
              <a:lnSpc>
                <a:spcPct val="90000"/>
              </a:lnSpc>
              <a:spcAft>
                <a:spcPts val="0"/>
              </a:spcAft>
              <a:buFont typeface="Arial" pitchFamily="34" charset="0"/>
              <a:buNone/>
              <a:defRPr/>
            </a:pPr>
            <a:r>
              <a:rPr lang="ru-RU" sz="2800" dirty="0" smtClean="0">
                <a:solidFill>
                  <a:schemeClr val="tx1">
                    <a:lumMod val="75000"/>
                    <a:lumOff val="25000"/>
                  </a:schemeClr>
                </a:solidFill>
              </a:rPr>
              <a:t>Др. Иван Айснер</a:t>
            </a:r>
          </a:p>
          <a:p>
            <a:pPr eaLnBrk="1" fontAlgn="auto" hangingPunct="1">
              <a:lnSpc>
                <a:spcPct val="90000"/>
              </a:lnSpc>
              <a:spcAft>
                <a:spcPts val="0"/>
              </a:spcAft>
              <a:buFont typeface="Arial" pitchFamily="34" charset="0"/>
              <a:buNone/>
              <a:defRPr/>
            </a:pPr>
            <a:r>
              <a:rPr lang="ru-RU" sz="2800" dirty="0" smtClean="0">
                <a:solidFill>
                  <a:schemeClr val="tx1">
                    <a:lumMod val="75000"/>
                    <a:lumOff val="25000"/>
                  </a:schemeClr>
                </a:solidFill>
              </a:rPr>
              <a:t>менеджер по кормлению жвачных</a:t>
            </a:r>
            <a:endParaRPr lang="en-US" sz="2800" dirty="0" smtClean="0">
              <a:solidFill>
                <a:schemeClr val="tx1">
                  <a:lumMod val="75000"/>
                  <a:lumOff val="25000"/>
                </a:schemeClr>
              </a:solidFill>
            </a:endParaRPr>
          </a:p>
          <a:p>
            <a:pPr eaLnBrk="1" fontAlgn="auto" hangingPunct="1">
              <a:lnSpc>
                <a:spcPct val="90000"/>
              </a:lnSpc>
              <a:spcAft>
                <a:spcPts val="0"/>
              </a:spcAft>
              <a:buFont typeface="Arial" pitchFamily="34" charset="0"/>
              <a:buNone/>
              <a:defRPr/>
            </a:pPr>
            <a:r>
              <a:rPr lang="en-US" sz="2800" dirty="0" err="1" smtClean="0">
                <a:solidFill>
                  <a:schemeClr val="tx1">
                    <a:lumMod val="75000"/>
                    <a:lumOff val="25000"/>
                  </a:schemeClr>
                </a:solidFill>
              </a:rPr>
              <a:t>Kemin</a:t>
            </a:r>
            <a:r>
              <a:rPr lang="en-US" sz="2800" dirty="0" smtClean="0">
                <a:solidFill>
                  <a:schemeClr val="tx1">
                    <a:lumMod val="75000"/>
                    <a:lumOff val="25000"/>
                  </a:schemeClr>
                </a:solidFill>
              </a:rPr>
              <a:t> Europa N.V.</a:t>
            </a:r>
          </a:p>
        </p:txBody>
      </p:sp>
      <p:grpSp>
        <p:nvGrpSpPr>
          <p:cNvPr id="20484" name="Group 4"/>
          <p:cNvGrpSpPr>
            <a:grpSpLocks/>
          </p:cNvGrpSpPr>
          <p:nvPr/>
        </p:nvGrpSpPr>
        <p:grpSpPr bwMode="auto">
          <a:xfrm>
            <a:off x="5076056" y="4797152"/>
            <a:ext cx="3742507" cy="1717948"/>
            <a:chOff x="1655" y="2341"/>
            <a:chExt cx="2722" cy="1249"/>
          </a:xfrm>
        </p:grpSpPr>
        <p:pic>
          <p:nvPicPr>
            <p:cNvPr id="20485" name="Picture 5" descr="curv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96"/>
            <a:stretch>
              <a:fillRect/>
            </a:stretch>
          </p:blipFill>
          <p:spPr bwMode="auto">
            <a:xfrm>
              <a:off x="1655" y="2341"/>
              <a:ext cx="2722"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6"/>
            <p:cNvGrpSpPr>
              <a:grpSpLocks/>
            </p:cNvGrpSpPr>
            <p:nvPr/>
          </p:nvGrpSpPr>
          <p:grpSpPr bwMode="auto">
            <a:xfrm>
              <a:off x="2018" y="2791"/>
              <a:ext cx="1826" cy="775"/>
              <a:chOff x="2569" y="2652"/>
              <a:chExt cx="1547" cy="672"/>
            </a:xfrm>
          </p:grpSpPr>
          <p:pic>
            <p:nvPicPr>
              <p:cNvPr id="20487" name="Picture 7" descr="mit Grasbüschel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9" y="2652"/>
                <a:ext cx="63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080911 250 do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 y="2652"/>
                <a:ext cx="84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772400" cy="563562"/>
          </a:xfrm>
        </p:spPr>
        <p:txBody>
          <a:bodyPr/>
          <a:lstStyle/>
          <a:p>
            <a:r>
              <a:rPr lang="ru-RU" dirty="0" smtClean="0"/>
              <a:t>Потери, вызываемые расстройством функций печени</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859028"/>
              </p:ext>
            </p:extLst>
          </p:nvPr>
        </p:nvGraphicFramePr>
        <p:xfrm>
          <a:off x="539552" y="1844824"/>
          <a:ext cx="7704856" cy="3819115"/>
        </p:xfrm>
        <a:graphic>
          <a:graphicData uri="http://schemas.openxmlformats.org/drawingml/2006/table">
            <a:tbl>
              <a:tblPr firstRow="1" bandRow="1">
                <a:tableStyleId>{5940675A-B579-460E-94D1-54222C63F5DA}</a:tableStyleId>
              </a:tblPr>
              <a:tblGrid>
                <a:gridCol w="2475706"/>
                <a:gridCol w="1844774"/>
                <a:gridCol w="1458162"/>
                <a:gridCol w="1926214"/>
              </a:tblGrid>
              <a:tr h="2112235">
                <a:tc>
                  <a:txBody>
                    <a:bodyPr/>
                    <a:lstStyle/>
                    <a:p>
                      <a:r>
                        <a:rPr lang="ru-RU" sz="2000" dirty="0" smtClean="0"/>
                        <a:t>Заболевание (затраты на лечение, снижение удоя, ухудшение</a:t>
                      </a:r>
                      <a:r>
                        <a:rPr lang="ru-RU" sz="2000" baseline="0" dirty="0" smtClean="0"/>
                        <a:t> воспроизводства, сопутствующие заболевания)</a:t>
                      </a:r>
                      <a:endParaRPr lang="en-US" sz="2000" dirty="0"/>
                    </a:p>
                  </a:txBody>
                  <a:tcPr/>
                </a:tc>
                <a:tc>
                  <a:txBody>
                    <a:bodyPr/>
                    <a:lstStyle/>
                    <a:p>
                      <a:pPr algn="ctr"/>
                      <a:r>
                        <a:rPr lang="ru-RU" sz="2000" dirty="0" smtClean="0"/>
                        <a:t>Потери Евро/случай</a:t>
                      </a:r>
                      <a:endParaRPr lang="en-US" sz="2000" dirty="0"/>
                    </a:p>
                  </a:txBody>
                  <a:tcPr/>
                </a:tc>
                <a:tc>
                  <a:txBody>
                    <a:bodyPr/>
                    <a:lstStyle/>
                    <a:p>
                      <a:pPr algn="ctr"/>
                      <a:r>
                        <a:rPr lang="ru-RU" sz="2000" dirty="0" smtClean="0"/>
                        <a:t>% в стаде</a:t>
                      </a:r>
                      <a:endParaRPr lang="en-US" sz="2000" dirty="0"/>
                    </a:p>
                  </a:txBody>
                  <a:tcPr/>
                </a:tc>
                <a:tc>
                  <a:txBody>
                    <a:bodyPr/>
                    <a:lstStyle/>
                    <a:p>
                      <a:pPr algn="ctr"/>
                      <a:r>
                        <a:rPr lang="ru-RU" sz="2000" dirty="0" smtClean="0"/>
                        <a:t>Потери Евро/гол</a:t>
                      </a:r>
                      <a:endParaRPr lang="en-US" sz="2000" dirty="0"/>
                    </a:p>
                  </a:txBody>
                  <a:tcPr/>
                </a:tc>
              </a:tr>
              <a:tr h="960107">
                <a:tc>
                  <a:txBody>
                    <a:bodyPr/>
                    <a:lstStyle/>
                    <a:p>
                      <a:r>
                        <a:rPr lang="ru-RU" sz="2000" dirty="0" smtClean="0"/>
                        <a:t>Кетоз</a:t>
                      </a:r>
                    </a:p>
                    <a:p>
                      <a:r>
                        <a:rPr lang="ru-RU" sz="2000" dirty="0" smtClean="0"/>
                        <a:t>Ожирение</a:t>
                      </a:r>
                      <a:r>
                        <a:rPr lang="ru-RU" sz="2000" baseline="0" dirty="0" smtClean="0"/>
                        <a:t> печени</a:t>
                      </a:r>
                    </a:p>
                    <a:p>
                      <a:r>
                        <a:rPr lang="ru-RU" sz="2000" baseline="0" dirty="0" smtClean="0"/>
                        <a:t>Смещение сычуга</a:t>
                      </a:r>
                      <a:endParaRPr lang="en-US" sz="2000" dirty="0"/>
                    </a:p>
                  </a:txBody>
                  <a:tcPr/>
                </a:tc>
                <a:tc>
                  <a:txBody>
                    <a:bodyPr/>
                    <a:lstStyle/>
                    <a:p>
                      <a:pPr algn="ctr"/>
                      <a:r>
                        <a:rPr lang="ru-RU" sz="2000" dirty="0" smtClean="0"/>
                        <a:t>120</a:t>
                      </a:r>
                    </a:p>
                    <a:p>
                      <a:pPr algn="ctr"/>
                      <a:r>
                        <a:rPr lang="ru-RU" sz="2000" dirty="0" smtClean="0"/>
                        <a:t>150</a:t>
                      </a:r>
                    </a:p>
                    <a:p>
                      <a:pPr algn="ctr"/>
                      <a:r>
                        <a:rPr lang="ru-RU" sz="2000" dirty="0" smtClean="0"/>
                        <a:t>500</a:t>
                      </a:r>
                      <a:endParaRPr lang="en-US" sz="2000" dirty="0"/>
                    </a:p>
                  </a:txBody>
                  <a:tcPr/>
                </a:tc>
                <a:tc>
                  <a:txBody>
                    <a:bodyPr/>
                    <a:lstStyle/>
                    <a:p>
                      <a:pPr algn="ctr"/>
                      <a:r>
                        <a:rPr lang="ru-RU" sz="2000" dirty="0" smtClean="0"/>
                        <a:t>30</a:t>
                      </a:r>
                    </a:p>
                    <a:p>
                      <a:pPr algn="ctr"/>
                      <a:r>
                        <a:rPr lang="ru-RU" sz="2000" dirty="0" smtClean="0"/>
                        <a:t>20</a:t>
                      </a:r>
                    </a:p>
                    <a:p>
                      <a:pPr algn="ctr"/>
                      <a:r>
                        <a:rPr lang="ru-RU" sz="2000" dirty="0" smtClean="0"/>
                        <a:t>5</a:t>
                      </a:r>
                      <a:endParaRPr lang="en-US" sz="2000" dirty="0"/>
                    </a:p>
                  </a:txBody>
                  <a:tcPr/>
                </a:tc>
                <a:tc>
                  <a:txBody>
                    <a:bodyPr/>
                    <a:lstStyle/>
                    <a:p>
                      <a:pPr algn="ctr"/>
                      <a:r>
                        <a:rPr lang="ru-RU" sz="2000" dirty="0" smtClean="0"/>
                        <a:t>36</a:t>
                      </a:r>
                    </a:p>
                    <a:p>
                      <a:pPr algn="ctr"/>
                      <a:r>
                        <a:rPr lang="ru-RU" sz="2000" dirty="0" smtClean="0"/>
                        <a:t>30</a:t>
                      </a:r>
                    </a:p>
                    <a:p>
                      <a:pPr algn="ctr"/>
                      <a:r>
                        <a:rPr lang="ru-RU" sz="2000" dirty="0" smtClean="0"/>
                        <a:t>25</a:t>
                      </a:r>
                      <a:endParaRPr lang="en-US" sz="2000" dirty="0"/>
                    </a:p>
                  </a:txBody>
                  <a:tcPr/>
                </a:tc>
              </a:tr>
              <a:tr h="672075">
                <a:tc>
                  <a:txBody>
                    <a:bodyPr/>
                    <a:lstStyle/>
                    <a:p>
                      <a:r>
                        <a:rPr lang="ru-RU" sz="2000" b="1" dirty="0" smtClean="0"/>
                        <a:t>Всего Евро на гол. в год</a:t>
                      </a:r>
                      <a:endParaRPr lang="en-US" sz="2000" b="1" dirty="0"/>
                    </a:p>
                  </a:txBody>
                  <a:tcPr/>
                </a:tc>
                <a:tc>
                  <a:txBody>
                    <a:bodyPr/>
                    <a:lstStyle/>
                    <a:p>
                      <a:pPr algn="ctr"/>
                      <a:endParaRPr lang="en-US" sz="2000"/>
                    </a:p>
                  </a:txBody>
                  <a:tcPr/>
                </a:tc>
                <a:tc>
                  <a:txBody>
                    <a:bodyPr/>
                    <a:lstStyle/>
                    <a:p>
                      <a:pPr algn="ctr"/>
                      <a:endParaRPr lang="en-US" sz="2000" dirty="0"/>
                    </a:p>
                  </a:txBody>
                  <a:tcPr/>
                </a:tc>
                <a:tc>
                  <a:txBody>
                    <a:bodyPr/>
                    <a:lstStyle/>
                    <a:p>
                      <a:pPr algn="ctr"/>
                      <a:r>
                        <a:rPr lang="ru-RU" sz="2000" b="1" dirty="0" smtClean="0"/>
                        <a:t>91 </a:t>
                      </a:r>
                      <a:endParaRPr lang="en-US" sz="2000" b="1" dirty="0"/>
                    </a:p>
                  </a:txBody>
                  <a:tcPr/>
                </a:tc>
              </a:tr>
            </a:tbl>
          </a:graphicData>
        </a:graphic>
      </p:graphicFrame>
    </p:spTree>
    <p:extLst>
      <p:ext uri="{BB962C8B-B14F-4D97-AF65-F5344CB8AC3E}">
        <p14:creationId xmlns:p14="http://schemas.microsoft.com/office/powerpoint/2010/main" val="394727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74" y="0"/>
            <a:ext cx="8351838" cy="920750"/>
          </a:xfrm>
        </p:spPr>
        <p:txBody>
          <a:bodyPr/>
          <a:lstStyle/>
          <a:p>
            <a:pPr eaLnBrk="1" fontAlgn="auto" hangingPunct="1">
              <a:spcAft>
                <a:spcPts val="0"/>
              </a:spcAft>
              <a:defRPr/>
            </a:pPr>
            <a:r>
              <a:rPr lang="ru-RU" sz="3600" dirty="0" smtClean="0">
                <a:solidFill>
                  <a:schemeClr val="tx1">
                    <a:lumMod val="75000"/>
                    <a:lumOff val="25000"/>
                  </a:schemeClr>
                </a:solidFill>
              </a:rPr>
              <a:t>Рекламная пауза</a:t>
            </a:r>
            <a:endParaRPr lang="nl-BE" sz="3600" dirty="0">
              <a:solidFill>
                <a:schemeClr val="tx1">
                  <a:lumMod val="75000"/>
                  <a:lumOff val="25000"/>
                </a:schemeClr>
              </a:solidFill>
            </a:endParaRP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836613"/>
            <a:ext cx="56165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260350"/>
            <a:ext cx="2019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065463"/>
            <a:ext cx="6154738"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100" y="5091113"/>
            <a:ext cx="39957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3" y="5494338"/>
            <a:ext cx="84137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6300788" y="4437063"/>
            <a:ext cx="1584325" cy="108585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7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bwMode="auto">
          <a:xfrm>
            <a:off x="684213" y="1844675"/>
            <a:ext cx="7772400" cy="1470025"/>
          </a:xfrm>
        </p:spPr>
        <p:txBody>
          <a:bodyPr wrap="square" numCol="1" anchorCtr="0" compatLnSpc="1">
            <a:prstTxWarp prst="textNoShape">
              <a:avLst/>
            </a:prstTxWarp>
          </a:bodyPr>
          <a:lstStyle/>
          <a:p>
            <a:pPr algn="ctr" eaLnBrk="1" hangingPunct="1"/>
            <a:r>
              <a:rPr lang="ru-RU" sz="7200" smtClean="0">
                <a:latin typeface="Arial" charset="0"/>
                <a:cs typeface="Arial" charset="0"/>
              </a:rPr>
              <a:t>ХолиПЕРЛ</a:t>
            </a:r>
            <a:r>
              <a:rPr lang="ru-RU" sz="7200" baseline="30000" smtClean="0">
                <a:latin typeface="Arial" charset="0"/>
                <a:cs typeface="Arial" charset="0"/>
              </a:rPr>
              <a:t>ТМ</a:t>
            </a:r>
            <a:endParaRPr lang="nl-BE" sz="7200" smtClean="0">
              <a:latin typeface="Arial" charset="0"/>
              <a:cs typeface="Arial" charset="0"/>
            </a:endParaRPr>
          </a:p>
        </p:txBody>
      </p:sp>
      <p:sp>
        <p:nvSpPr>
          <p:cNvPr id="4" name="Subtitle 3"/>
          <p:cNvSpPr>
            <a:spLocks noGrp="1"/>
          </p:cNvSpPr>
          <p:nvPr>
            <p:ph type="subTitle" idx="1"/>
          </p:nvPr>
        </p:nvSpPr>
        <p:spPr>
          <a:xfrm>
            <a:off x="1116013" y="3429000"/>
            <a:ext cx="6945312" cy="936625"/>
          </a:xfrm>
        </p:spPr>
        <p:txBody>
          <a:bodyPr rtlCol="0">
            <a:noAutofit/>
          </a:bodyPr>
          <a:lstStyle/>
          <a:p>
            <a:pPr algn="ctr" eaLnBrk="1" fontAlgn="auto" hangingPunct="1">
              <a:spcAft>
                <a:spcPts val="0"/>
              </a:spcAft>
              <a:buFont typeface="Arial" pitchFamily="34" charset="0"/>
              <a:buNone/>
              <a:defRPr/>
            </a:pPr>
            <a:r>
              <a:rPr lang="ru-RU" sz="2800" b="1" dirty="0" smtClean="0">
                <a:solidFill>
                  <a:schemeClr val="accent3"/>
                </a:solidFill>
              </a:rPr>
              <a:t>Помогает разрешить большинство проблем после отёла</a:t>
            </a:r>
            <a:endParaRPr lang="nl-BE" sz="2800" b="1" dirty="0">
              <a:solidFill>
                <a:schemeClr val="accent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Content Placeholder 6"/>
          <p:cNvSpPr>
            <a:spLocks noGrp="1"/>
          </p:cNvSpPr>
          <p:nvPr>
            <p:ph idx="4294967295"/>
          </p:nvPr>
        </p:nvSpPr>
        <p:spPr>
          <a:xfrm>
            <a:off x="267072" y="2057400"/>
            <a:ext cx="4953000" cy="4114800"/>
          </a:xfrm>
        </p:spPr>
        <p:txBody>
          <a:bodyPr/>
          <a:lstStyle/>
          <a:p>
            <a:pPr eaLnBrk="1" hangingPunct="1"/>
            <a:r>
              <a:rPr lang="ru-RU" dirty="0" smtClean="0"/>
              <a:t>Хлорид холина в жировой матрице</a:t>
            </a:r>
            <a:endParaRPr lang="en-US" dirty="0" smtClean="0"/>
          </a:p>
          <a:p>
            <a:pPr eaLnBrk="1" hangingPunct="1">
              <a:buFontTx/>
              <a:buNone/>
            </a:pPr>
            <a:endParaRPr lang="en-US" dirty="0" smtClean="0"/>
          </a:p>
          <a:p>
            <a:pPr eaLnBrk="1" hangingPunct="1"/>
            <a:r>
              <a:rPr lang="ru-RU" dirty="0" smtClean="0"/>
              <a:t>Защищён от распада в рубце</a:t>
            </a:r>
          </a:p>
          <a:p>
            <a:pPr eaLnBrk="1" hangingPunct="1">
              <a:buFontTx/>
              <a:buNone/>
            </a:pPr>
            <a:endParaRPr lang="ru-RU" dirty="0" smtClean="0"/>
          </a:p>
          <a:p>
            <a:pPr eaLnBrk="1" hangingPunct="1"/>
            <a:r>
              <a:rPr lang="ru-RU" dirty="0" smtClean="0"/>
              <a:t>Легко переварим</a:t>
            </a:r>
            <a:endParaRPr lang="en-US" dirty="0" smtClean="0"/>
          </a:p>
          <a:p>
            <a:pPr eaLnBrk="1" hangingPunct="1"/>
            <a:endParaRPr lang="en-US" dirty="0" smtClean="0"/>
          </a:p>
        </p:txBody>
      </p:sp>
      <p:pic>
        <p:nvPicPr>
          <p:cNvPr id="460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71278" t="10692"/>
          <a:stretch>
            <a:fillRect/>
          </a:stretch>
        </p:blipFill>
        <p:spPr bwMode="auto">
          <a:xfrm>
            <a:off x="5405438" y="2060575"/>
            <a:ext cx="1543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4" name="Group 17"/>
          <p:cNvGrpSpPr>
            <a:grpSpLocks/>
          </p:cNvGrpSpPr>
          <p:nvPr/>
        </p:nvGrpSpPr>
        <p:grpSpPr bwMode="auto">
          <a:xfrm>
            <a:off x="5410200" y="2743200"/>
            <a:ext cx="2832100" cy="3057525"/>
            <a:chOff x="596900" y="2238375"/>
            <a:chExt cx="3570288" cy="3667125"/>
          </a:xfrm>
        </p:grpSpPr>
        <p:pic>
          <p:nvPicPr>
            <p:cNvPr id="46087" name="Picture 9" descr="Grafica MIcro gial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2238375"/>
              <a:ext cx="19383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9" descr="Grafica MIcro giallo"/>
            <p:cNvPicPr>
              <a:picLocks noChangeAspect="1" noChangeArrowheads="1"/>
            </p:cNvPicPr>
            <p:nvPr/>
          </p:nvPicPr>
          <p:blipFill>
            <a:blip r:embed="rId5">
              <a:extLst>
                <a:ext uri="{28A0092B-C50C-407E-A947-70E740481C1C}">
                  <a14:useLocalDpi xmlns:a14="http://schemas.microsoft.com/office/drawing/2010/main" val="0"/>
                </a:ext>
              </a:extLst>
            </a:blip>
            <a:srcRect l="37793" t="35312"/>
            <a:stretch>
              <a:fillRect/>
            </a:stretch>
          </p:blipFill>
          <p:spPr bwMode="auto">
            <a:xfrm>
              <a:off x="2389188" y="3992563"/>
              <a:ext cx="1778000" cy="16335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6089" name="Rectangle 9"/>
            <p:cNvSpPr>
              <a:spLocks noChangeArrowheads="1"/>
            </p:cNvSpPr>
            <p:nvPr/>
          </p:nvSpPr>
          <p:spPr bwMode="auto">
            <a:xfrm>
              <a:off x="1333500" y="3162300"/>
              <a:ext cx="914400" cy="76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b="0"/>
            </a:p>
          </p:txBody>
        </p:sp>
        <p:sp>
          <p:nvSpPr>
            <p:cNvPr id="46090" name="Line 10"/>
            <p:cNvSpPr>
              <a:spLocks noChangeShapeType="1"/>
            </p:cNvSpPr>
            <p:nvPr/>
          </p:nvSpPr>
          <p:spPr bwMode="auto">
            <a:xfrm>
              <a:off x="2247900" y="3175000"/>
              <a:ext cx="1917700" cy="812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a:off x="1320800" y="3924300"/>
              <a:ext cx="1054100" cy="170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2"/>
            <p:cNvSpPr>
              <a:spLocks noChangeShapeType="1"/>
            </p:cNvSpPr>
            <p:nvPr/>
          </p:nvSpPr>
          <p:spPr bwMode="auto">
            <a:xfrm>
              <a:off x="3467100" y="5194300"/>
              <a:ext cx="457200" cy="711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3"/>
            <p:cNvSpPr>
              <a:spLocks noChangeShapeType="1"/>
            </p:cNvSpPr>
            <p:nvPr/>
          </p:nvSpPr>
          <p:spPr bwMode="auto">
            <a:xfrm>
              <a:off x="1333500" y="3162300"/>
              <a:ext cx="10287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085" name="TextBox 18"/>
          <p:cNvSpPr txBox="1">
            <a:spLocks noChangeArrowheads="1"/>
          </p:cNvSpPr>
          <p:nvPr/>
        </p:nvSpPr>
        <p:spPr bwMode="auto">
          <a:xfrm>
            <a:off x="6934200" y="6019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en-US" b="0"/>
              <a:t>Choline chloride</a:t>
            </a:r>
          </a:p>
        </p:txBody>
      </p:sp>
      <p:sp>
        <p:nvSpPr>
          <p:cNvPr id="46086" name="Text Box 14"/>
          <p:cNvSpPr txBox="1">
            <a:spLocks noChangeArrowheads="1"/>
          </p:cNvSpPr>
          <p:nvPr/>
        </p:nvSpPr>
        <p:spPr bwMode="auto">
          <a:xfrm>
            <a:off x="647700" y="1281113"/>
            <a:ext cx="29527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sz="3600" dirty="0" smtClean="0"/>
              <a:t>Холиперл</a:t>
            </a:r>
            <a:r>
              <a:rPr lang="ru-RU" sz="3600" baseline="30000" dirty="0" smtClean="0"/>
              <a:t>ТМ</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4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48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48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Picture 6" descr="Elect corss sectio acipro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7400" y="1681163"/>
            <a:ext cx="5443538" cy="4435475"/>
          </a:xfrm>
        </p:spPr>
      </p:pic>
      <p:sp>
        <p:nvSpPr>
          <p:cNvPr id="15364" name="Text Box 6"/>
          <p:cNvSpPr txBox="1">
            <a:spLocks noChangeArrowheads="1"/>
          </p:cNvSpPr>
          <p:nvPr/>
        </p:nvSpPr>
        <p:spPr bwMode="auto">
          <a:xfrm>
            <a:off x="3120621" y="548680"/>
            <a:ext cx="2819531" cy="434371"/>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9pPr>
          </a:lstStyle>
          <a:p>
            <a:pPr eaLnBrk="1" hangingPunct="1">
              <a:lnSpc>
                <a:spcPct val="93000"/>
              </a:lnSpc>
              <a:buClr>
                <a:srgbClr val="000000"/>
              </a:buClr>
              <a:buSzPct val="100000"/>
              <a:buFont typeface="Arial" charset="0"/>
              <a:buNone/>
            </a:pPr>
            <a:r>
              <a:rPr lang="en-GB" sz="2400" b="1" dirty="0" smtClean="0">
                <a:solidFill>
                  <a:srgbClr val="000080"/>
                </a:solidFill>
                <a:latin typeface="Gill Sans MT" pitchFamily="34" charset="0"/>
              </a:rPr>
              <a:t>MATRIX </a:t>
            </a:r>
            <a:r>
              <a:rPr lang="en-GB" sz="2400" b="1" dirty="0">
                <a:solidFill>
                  <a:srgbClr val="000080"/>
                </a:solidFill>
                <a:latin typeface="Gill Sans MT" pitchFamily="34" charset="0"/>
              </a:rPr>
              <a:t>COATING</a:t>
            </a:r>
          </a:p>
        </p:txBody>
      </p:sp>
      <p:sp>
        <p:nvSpPr>
          <p:cNvPr id="15365" name="Text Box 7"/>
          <p:cNvSpPr txBox="1">
            <a:spLocks noChangeArrowheads="1"/>
          </p:cNvSpPr>
          <p:nvPr/>
        </p:nvSpPr>
        <p:spPr bwMode="auto">
          <a:xfrm>
            <a:off x="6777038" y="163353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b="1">
                <a:solidFill>
                  <a:srgbClr val="FF3300"/>
                </a:solidFill>
              </a:rPr>
              <a:t>matrix</a:t>
            </a:r>
          </a:p>
        </p:txBody>
      </p:sp>
      <p:sp>
        <p:nvSpPr>
          <p:cNvPr id="15366" name="Text Box 8"/>
          <p:cNvSpPr txBox="1">
            <a:spLocks noChangeArrowheads="1"/>
          </p:cNvSpPr>
          <p:nvPr/>
        </p:nvSpPr>
        <p:spPr bwMode="auto">
          <a:xfrm>
            <a:off x="6397625" y="5541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GB">
              <a:solidFill>
                <a:srgbClr val="000000"/>
              </a:solidFill>
            </a:endParaRPr>
          </a:p>
        </p:txBody>
      </p:sp>
      <p:sp>
        <p:nvSpPr>
          <p:cNvPr id="15367" name="Text Box 9"/>
          <p:cNvSpPr txBox="1">
            <a:spLocks noChangeArrowheads="1"/>
          </p:cNvSpPr>
          <p:nvPr/>
        </p:nvSpPr>
        <p:spPr bwMode="auto">
          <a:xfrm>
            <a:off x="5640388" y="6170613"/>
            <a:ext cx="198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b="1" dirty="0">
                <a:solidFill>
                  <a:srgbClr val="FF3300"/>
                </a:solidFill>
              </a:rPr>
              <a:t>Coated Ingredients</a:t>
            </a:r>
          </a:p>
        </p:txBody>
      </p:sp>
      <p:sp>
        <p:nvSpPr>
          <p:cNvPr id="15368" name="Line 10"/>
          <p:cNvSpPr>
            <a:spLocks noChangeShapeType="1"/>
          </p:cNvSpPr>
          <p:nvPr/>
        </p:nvSpPr>
        <p:spPr bwMode="auto">
          <a:xfrm flipH="1" flipV="1">
            <a:off x="4257675" y="5738813"/>
            <a:ext cx="1439863" cy="50323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369" name="Line 11"/>
          <p:cNvSpPr>
            <a:spLocks noChangeShapeType="1"/>
          </p:cNvSpPr>
          <p:nvPr/>
        </p:nvSpPr>
        <p:spPr bwMode="auto">
          <a:xfrm flipH="1" flipV="1">
            <a:off x="5626100" y="5162550"/>
            <a:ext cx="719138" cy="9366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370" name="Line 12"/>
          <p:cNvSpPr>
            <a:spLocks noChangeShapeType="1"/>
          </p:cNvSpPr>
          <p:nvPr/>
        </p:nvSpPr>
        <p:spPr bwMode="auto">
          <a:xfrm flipH="1" flipV="1">
            <a:off x="4113213" y="2857500"/>
            <a:ext cx="2952750" cy="32416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371" name="Line 13"/>
          <p:cNvSpPr>
            <a:spLocks noChangeShapeType="1"/>
          </p:cNvSpPr>
          <p:nvPr/>
        </p:nvSpPr>
        <p:spPr bwMode="auto">
          <a:xfrm flipH="1">
            <a:off x="5622132" y="1887970"/>
            <a:ext cx="1008062" cy="122396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372" name="Oval 14"/>
          <p:cNvSpPr>
            <a:spLocks noChangeArrowheads="1"/>
          </p:cNvSpPr>
          <p:nvPr/>
        </p:nvSpPr>
        <p:spPr bwMode="auto">
          <a:xfrm>
            <a:off x="3635375" y="4796631"/>
            <a:ext cx="936625" cy="936625"/>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solidFill>
                <a:srgbClr val="000000"/>
              </a:solidFill>
            </a:endParaRPr>
          </a:p>
        </p:txBody>
      </p:sp>
      <p:sp>
        <p:nvSpPr>
          <p:cNvPr id="15373" name="Oval 15"/>
          <p:cNvSpPr>
            <a:spLocks noChangeArrowheads="1"/>
          </p:cNvSpPr>
          <p:nvPr/>
        </p:nvSpPr>
        <p:spPr bwMode="auto">
          <a:xfrm>
            <a:off x="3159696" y="1885826"/>
            <a:ext cx="1484312" cy="1327150"/>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solidFill>
                <a:srgbClr val="000000"/>
              </a:solidFill>
            </a:endParaRPr>
          </a:p>
        </p:txBody>
      </p:sp>
      <p:sp>
        <p:nvSpPr>
          <p:cNvPr id="15374" name="Oval 16"/>
          <p:cNvSpPr>
            <a:spLocks noChangeArrowheads="1"/>
          </p:cNvSpPr>
          <p:nvPr/>
        </p:nvSpPr>
        <p:spPr bwMode="auto">
          <a:xfrm>
            <a:off x="4937298" y="4286250"/>
            <a:ext cx="858838" cy="703263"/>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solidFill>
                <a:srgbClr val="000000"/>
              </a:solidFill>
            </a:endParaRPr>
          </a:p>
        </p:txBody>
      </p:sp>
      <p:sp>
        <p:nvSpPr>
          <p:cNvPr id="15375" name="Oval 16">
            <a:hlinkClick r:id="" action="ppaction://noaction"/>
          </p:cNvPr>
          <p:cNvSpPr>
            <a:spLocks noChangeArrowheads="1"/>
          </p:cNvSpPr>
          <p:nvPr/>
        </p:nvSpPr>
        <p:spPr bwMode="auto">
          <a:xfrm>
            <a:off x="7772400" y="304800"/>
            <a:ext cx="1143000" cy="838200"/>
          </a:xfrm>
          <a:prstGeom prst="ellipse">
            <a:avLst/>
          </a:prstGeom>
          <a:solidFill>
            <a:schemeClr val="bg1">
              <a:alpha val="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nl-BE" sz="2400" b="1">
              <a:solidFill>
                <a:srgbClr val="000000"/>
              </a:solidFill>
            </a:endParaRPr>
          </a:p>
        </p:txBody>
      </p:sp>
    </p:spTree>
    <p:extLst>
      <p:ext uri="{BB962C8B-B14F-4D97-AF65-F5344CB8AC3E}">
        <p14:creationId xmlns:p14="http://schemas.microsoft.com/office/powerpoint/2010/main" val="200606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92163" y="765175"/>
            <a:ext cx="8351837" cy="488950"/>
          </a:xfrm>
        </p:spPr>
        <p:txBody>
          <a:bodyPr anchor="t"/>
          <a:lstStyle/>
          <a:p>
            <a:pPr eaLnBrk="1" fontAlgn="auto" hangingPunct="1">
              <a:spcAft>
                <a:spcPts val="0"/>
              </a:spcAft>
              <a:defRPr/>
            </a:pPr>
            <a:r>
              <a:rPr lang="ru-RU" sz="4000" smtClean="0">
                <a:solidFill>
                  <a:schemeClr val="tx1">
                    <a:lumMod val="75000"/>
                    <a:lumOff val="25000"/>
                  </a:schemeClr>
                </a:solidFill>
              </a:rPr>
              <a:t>Опыт в полевых условиях</a:t>
            </a:r>
            <a:endParaRPr lang="en-US" sz="4000" smtClean="0">
              <a:solidFill>
                <a:schemeClr val="tx1">
                  <a:lumMod val="75000"/>
                  <a:lumOff val="25000"/>
                </a:schemeClr>
              </a:solidFill>
            </a:endParaRPr>
          </a:p>
        </p:txBody>
      </p:sp>
      <p:sp>
        <p:nvSpPr>
          <p:cNvPr id="47107" name="Content Placeholder 2"/>
          <p:cNvSpPr>
            <a:spLocks noGrp="1"/>
          </p:cNvSpPr>
          <p:nvPr>
            <p:ph idx="4294967295"/>
          </p:nvPr>
        </p:nvSpPr>
        <p:spPr>
          <a:xfrm>
            <a:off x="792163" y="1600200"/>
            <a:ext cx="8351837" cy="4525963"/>
          </a:xfrm>
        </p:spPr>
        <p:txBody>
          <a:bodyPr/>
          <a:lstStyle/>
          <a:p>
            <a:pPr eaLnBrk="1" hangingPunct="1">
              <a:spcBef>
                <a:spcPct val="100000"/>
              </a:spcBef>
            </a:pPr>
            <a:r>
              <a:rPr lang="ru-RU" smtClean="0"/>
              <a:t>Великобритания</a:t>
            </a:r>
            <a:r>
              <a:rPr lang="en-US" smtClean="0"/>
              <a:t>, 2001</a:t>
            </a:r>
          </a:p>
          <a:p>
            <a:pPr eaLnBrk="1" hangingPunct="1">
              <a:spcBef>
                <a:spcPct val="100000"/>
              </a:spcBef>
            </a:pPr>
            <a:r>
              <a:rPr lang="ru-RU" smtClean="0"/>
              <a:t>Две группы</a:t>
            </a:r>
            <a:r>
              <a:rPr lang="en-US" smtClean="0"/>
              <a:t> </a:t>
            </a:r>
            <a:r>
              <a:rPr lang="ru-RU" smtClean="0"/>
              <a:t>по 40 голов</a:t>
            </a:r>
            <a:endParaRPr lang="en-US" smtClean="0"/>
          </a:p>
          <a:p>
            <a:pPr eaLnBrk="1" hangingPunct="1">
              <a:spcBef>
                <a:spcPct val="100000"/>
              </a:spcBef>
            </a:pPr>
            <a:r>
              <a:rPr lang="en-US" smtClean="0"/>
              <a:t>CholiPEARL </a:t>
            </a:r>
            <a:r>
              <a:rPr lang="ru-RU" smtClean="0"/>
              <a:t>группа</a:t>
            </a:r>
            <a:r>
              <a:rPr lang="en-US" smtClean="0"/>
              <a:t> </a:t>
            </a:r>
          </a:p>
          <a:p>
            <a:pPr lvl="1" eaLnBrk="1" hangingPunct="1">
              <a:spcBef>
                <a:spcPct val="100000"/>
              </a:spcBef>
            </a:pPr>
            <a:r>
              <a:rPr lang="en-US" smtClean="0"/>
              <a:t>50 </a:t>
            </a:r>
            <a:r>
              <a:rPr lang="ru-RU" smtClean="0"/>
              <a:t>г/день</a:t>
            </a:r>
            <a:r>
              <a:rPr lang="en-US" smtClean="0"/>
              <a:t> </a:t>
            </a:r>
            <a:r>
              <a:rPr lang="ru-RU" smtClean="0"/>
              <a:t>с 18го дня перед отёлом</a:t>
            </a:r>
            <a:endParaRPr lang="en-US" smtClean="0"/>
          </a:p>
          <a:p>
            <a:pPr lvl="1" eaLnBrk="1" hangingPunct="1">
              <a:spcBef>
                <a:spcPct val="100000"/>
              </a:spcBef>
            </a:pPr>
            <a:r>
              <a:rPr lang="en-US" smtClean="0"/>
              <a:t>100 </a:t>
            </a:r>
            <a:r>
              <a:rPr lang="ru-RU" smtClean="0"/>
              <a:t>г/день</a:t>
            </a:r>
            <a:r>
              <a:rPr lang="en-US" smtClean="0"/>
              <a:t> </a:t>
            </a:r>
            <a:r>
              <a:rPr lang="ru-RU" smtClean="0"/>
              <a:t>для дойных коров первые 150 дн.</a:t>
            </a:r>
            <a:endParaRPr lang="en-US" smtClean="0"/>
          </a:p>
          <a:p>
            <a:pPr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0" y="1833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BE"/>
          </a:p>
        </p:txBody>
      </p:sp>
      <p:pic>
        <p:nvPicPr>
          <p:cNvPr id="481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763270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8"/>
          <p:cNvSpPr>
            <a:spLocks noChangeArrowheads="1"/>
          </p:cNvSpPr>
          <p:nvPr/>
        </p:nvSpPr>
        <p:spPr bwMode="auto">
          <a:xfrm>
            <a:off x="0" y="5024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BE" sz="2400" b="0">
              <a:latin typeface="Times New Roman"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ru-RU" dirty="0" smtClean="0">
                <a:solidFill>
                  <a:schemeClr val="tx1">
                    <a:lumMod val="75000"/>
                    <a:lumOff val="25000"/>
                  </a:schemeClr>
                </a:solidFill>
              </a:rPr>
              <a:t>Результат</a:t>
            </a:r>
            <a:endParaRPr lang="nl-BE"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908720"/>
            <a:ext cx="6934200" cy="1223963"/>
          </a:xfrm>
        </p:spPr>
        <p:txBody>
          <a:bodyPr/>
          <a:lstStyle/>
          <a:p>
            <a:pPr algn="ctr" eaLnBrk="1" fontAlgn="auto" hangingPunct="1">
              <a:spcAft>
                <a:spcPts val="0"/>
              </a:spcAft>
              <a:defRPr/>
            </a:pPr>
            <a:r>
              <a:rPr lang="ru-RU" dirty="0" smtClean="0">
                <a:solidFill>
                  <a:schemeClr val="tx1">
                    <a:lumMod val="75000"/>
                    <a:lumOff val="25000"/>
                  </a:schemeClr>
                </a:solidFill>
                <a:latin typeface="+mn-lt"/>
              </a:rPr>
              <a:t>Комбинированное действие защищённого холина и метионина </a:t>
            </a:r>
            <a:br>
              <a:rPr lang="ru-RU" dirty="0" smtClean="0">
                <a:solidFill>
                  <a:schemeClr val="tx1">
                    <a:lumMod val="75000"/>
                    <a:lumOff val="25000"/>
                  </a:schemeClr>
                </a:solidFill>
                <a:latin typeface="+mn-lt"/>
              </a:rPr>
            </a:br>
            <a:r>
              <a:rPr lang="de-DE" sz="2000" i="1" dirty="0" smtClean="0">
                <a:solidFill>
                  <a:schemeClr val="tx1">
                    <a:lumMod val="75000"/>
                    <a:lumOff val="25000"/>
                  </a:schemeClr>
                </a:solidFill>
                <a:latin typeface="+mn-lt"/>
              </a:rPr>
              <a:t>(Ardalan et al. 2010, Archiv Tierzucht 53)</a:t>
            </a:r>
            <a:endParaRPr lang="nl-BE" i="1" dirty="0">
              <a:solidFill>
                <a:schemeClr val="tx1">
                  <a:lumMod val="75000"/>
                  <a:lumOff val="25000"/>
                </a:schemeClr>
              </a:solidFill>
              <a:latin typeface="+mn-lt"/>
            </a:endParaRPr>
          </a:p>
        </p:txBody>
      </p:sp>
      <p:sp>
        <p:nvSpPr>
          <p:cNvPr id="40963" name="Content Placeholder 5"/>
          <p:cNvSpPr>
            <a:spLocks noGrp="1"/>
          </p:cNvSpPr>
          <p:nvPr>
            <p:ph idx="1"/>
          </p:nvPr>
        </p:nvSpPr>
        <p:spPr>
          <a:xfrm>
            <a:off x="395288" y="2997200"/>
            <a:ext cx="8569325" cy="2160588"/>
          </a:xfrm>
        </p:spPr>
        <p:txBody>
          <a:bodyPr rtlCol="0">
            <a:normAutofit fontScale="85000" lnSpcReduction="20000"/>
          </a:bodyPr>
          <a:lstStyle/>
          <a:p>
            <a:pPr eaLnBrk="1" fontAlgn="auto" hangingPunct="1">
              <a:lnSpc>
                <a:spcPct val="150000"/>
              </a:lnSpc>
              <a:spcAft>
                <a:spcPts val="0"/>
              </a:spcAft>
              <a:buFont typeface="Arial" pitchFamily="34" charset="0"/>
              <a:buChar char="•"/>
              <a:defRPr/>
            </a:pPr>
            <a:r>
              <a:rPr lang="ru-RU" b="1" smtClean="0"/>
              <a:t>4 группы</a:t>
            </a:r>
            <a:r>
              <a:rPr lang="de-DE" b="1" smtClean="0"/>
              <a:t>: </a:t>
            </a:r>
            <a:r>
              <a:rPr lang="ru-RU" b="1" smtClean="0"/>
              <a:t>контроль</a:t>
            </a:r>
            <a:r>
              <a:rPr lang="de-DE" b="1" smtClean="0"/>
              <a:t>, </a:t>
            </a:r>
            <a:r>
              <a:rPr lang="ru-RU" b="1" smtClean="0"/>
              <a:t>Холиперл</a:t>
            </a:r>
            <a:r>
              <a:rPr lang="de-DE" b="1" smtClean="0"/>
              <a:t> (Kemin), </a:t>
            </a:r>
            <a:r>
              <a:rPr lang="ru-RU" b="1" smtClean="0"/>
              <a:t>Метионин</a:t>
            </a:r>
            <a:r>
              <a:rPr lang="de-DE" b="1" smtClean="0"/>
              <a:t> (Kemin), </a:t>
            </a:r>
            <a:r>
              <a:rPr lang="ru-RU" b="1" smtClean="0"/>
              <a:t> хол+мет</a:t>
            </a:r>
            <a:r>
              <a:rPr lang="de-DE" b="1" smtClean="0"/>
              <a:t> (Kemin)</a:t>
            </a:r>
          </a:p>
          <a:p>
            <a:pPr eaLnBrk="1" fontAlgn="auto" hangingPunct="1">
              <a:lnSpc>
                <a:spcPct val="150000"/>
              </a:lnSpc>
              <a:spcAft>
                <a:spcPts val="0"/>
              </a:spcAft>
              <a:buFont typeface="Arial" pitchFamily="34" charset="0"/>
              <a:buChar char="•"/>
              <a:defRPr/>
            </a:pPr>
            <a:r>
              <a:rPr lang="de-DE" b="1" smtClean="0"/>
              <a:t>4 </a:t>
            </a:r>
            <a:r>
              <a:rPr lang="ru-RU" b="1" smtClean="0"/>
              <a:t>недели</a:t>
            </a:r>
            <a:r>
              <a:rPr lang="de-DE" b="1" smtClean="0"/>
              <a:t> </a:t>
            </a:r>
            <a:r>
              <a:rPr lang="ru-RU" b="1" smtClean="0"/>
              <a:t>до</a:t>
            </a:r>
            <a:r>
              <a:rPr lang="de-DE" b="1" smtClean="0"/>
              <a:t> </a:t>
            </a:r>
            <a:r>
              <a:rPr lang="ru-RU" b="1" smtClean="0"/>
              <a:t>и</a:t>
            </a:r>
            <a:r>
              <a:rPr lang="de-DE" b="1" smtClean="0"/>
              <a:t> </a:t>
            </a:r>
            <a:r>
              <a:rPr lang="en-US" b="1" smtClean="0"/>
              <a:t>14</a:t>
            </a:r>
            <a:r>
              <a:rPr lang="ru-RU" b="1" smtClean="0"/>
              <a:t> недель</a:t>
            </a:r>
            <a:r>
              <a:rPr lang="de-DE" b="1" smtClean="0"/>
              <a:t> </a:t>
            </a:r>
            <a:r>
              <a:rPr lang="ru-RU" b="1" smtClean="0"/>
              <a:t>после отёла</a:t>
            </a:r>
            <a:endParaRPr lang="de-DE" b="1" smtClean="0"/>
          </a:p>
          <a:p>
            <a:pPr eaLnBrk="1" fontAlgn="auto" hangingPunct="1">
              <a:lnSpc>
                <a:spcPct val="150000"/>
              </a:lnSpc>
              <a:spcAft>
                <a:spcPts val="0"/>
              </a:spcAft>
              <a:buFont typeface="Arial" pitchFamily="34" charset="0"/>
              <a:buChar char="•"/>
              <a:defRPr/>
            </a:pPr>
            <a:r>
              <a:rPr lang="ru-RU" b="1" smtClean="0"/>
              <a:t>40</a:t>
            </a:r>
            <a:r>
              <a:rPr lang="de-DE" b="1" smtClean="0"/>
              <a:t> </a:t>
            </a:r>
            <a:r>
              <a:rPr lang="ru-RU" b="1" smtClean="0"/>
              <a:t>коров</a:t>
            </a:r>
            <a:r>
              <a:rPr lang="de-DE" b="1" smtClean="0"/>
              <a:t> </a:t>
            </a:r>
            <a:r>
              <a:rPr lang="ru-RU" b="1" smtClean="0"/>
              <a:t>1й и 2й лактации</a:t>
            </a:r>
            <a:endParaRPr lang="nl-BE"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620713"/>
            <a:ext cx="6934200" cy="762000"/>
          </a:xfrm>
        </p:spPr>
        <p:txBody>
          <a:bodyPr/>
          <a:lstStyle/>
          <a:p>
            <a:pPr algn="ctr" eaLnBrk="1" fontAlgn="auto" hangingPunct="1">
              <a:spcAft>
                <a:spcPts val="0"/>
              </a:spcAft>
              <a:defRPr/>
            </a:pPr>
            <a:r>
              <a:rPr lang="ru-RU" dirty="0" smtClean="0">
                <a:solidFill>
                  <a:schemeClr val="tx1">
                    <a:lumMod val="75000"/>
                    <a:lumOff val="25000"/>
                  </a:schemeClr>
                </a:solidFill>
              </a:rPr>
              <a:t>Эффект на продуктивность</a:t>
            </a:r>
            <a:endParaRPr lang="nl-BE" dirty="0">
              <a:solidFill>
                <a:schemeClr val="tx1">
                  <a:lumMod val="75000"/>
                  <a:lumOff val="25000"/>
                </a:schemeClr>
              </a:solidFill>
            </a:endParaRPr>
          </a:p>
        </p:txBody>
      </p:sp>
      <p:graphicFrame>
        <p:nvGraphicFramePr>
          <p:cNvPr id="4" name="Content Placeholder 3"/>
          <p:cNvGraphicFramePr>
            <a:graphicFrameLocks noGrp="1"/>
          </p:cNvGraphicFramePr>
          <p:nvPr>
            <p:ph idx="1"/>
          </p:nvPr>
        </p:nvGraphicFramePr>
        <p:xfrm>
          <a:off x="539750" y="1989138"/>
          <a:ext cx="7918451" cy="3502025"/>
        </p:xfrm>
        <a:graphic>
          <a:graphicData uri="http://schemas.openxmlformats.org/drawingml/2006/table">
            <a:tbl>
              <a:tblPr firstRow="1" bandRow="1">
                <a:tableStyleId>{2D5ABB26-0587-4C30-8999-92F81FD0307C}</a:tableStyleId>
              </a:tblPr>
              <a:tblGrid>
                <a:gridCol w="2418642"/>
                <a:gridCol w="1393861"/>
                <a:gridCol w="1247139"/>
                <a:gridCol w="1275119"/>
                <a:gridCol w="1583690"/>
              </a:tblGrid>
              <a:tr h="548626">
                <a:tc>
                  <a:txBody>
                    <a:bodyPr/>
                    <a:lstStyle/>
                    <a:p>
                      <a:pPr>
                        <a:lnSpc>
                          <a:spcPct val="150000"/>
                        </a:lnSpc>
                      </a:pPr>
                      <a:endParaRPr lang="nl-BE" sz="2000" dirty="0"/>
                    </a:p>
                  </a:txBody>
                  <a:tcPr marL="91438" marR="9143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000" dirty="0" smtClean="0"/>
                        <a:t>контроль</a:t>
                      </a:r>
                      <a:endParaRPr lang="nl-BE" sz="2000" dirty="0"/>
                    </a:p>
                  </a:txBody>
                  <a:tcPr marL="91438" marR="91438" marT="45713" marB="457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000" dirty="0" smtClean="0"/>
                        <a:t>мет</a:t>
                      </a:r>
                      <a:endParaRPr lang="nl-BE" sz="2000" dirty="0"/>
                    </a:p>
                  </a:txBody>
                  <a:tcPr marL="91438" marR="91438"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000" dirty="0" smtClean="0"/>
                        <a:t>хол</a:t>
                      </a:r>
                      <a:endParaRPr lang="nl-BE" sz="2000" dirty="0"/>
                    </a:p>
                  </a:txBody>
                  <a:tcPr marL="91438" marR="91438"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000" dirty="0" smtClean="0"/>
                        <a:t>мет+хол</a:t>
                      </a:r>
                      <a:endParaRPr lang="nl-BE" sz="2000" dirty="0"/>
                    </a:p>
                  </a:txBody>
                  <a:tcPr marL="91438" marR="91438" marT="45713" marB="4571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3399">
                <a:tc>
                  <a:txBody>
                    <a:bodyPr/>
                    <a:lstStyle/>
                    <a:p>
                      <a:pPr>
                        <a:lnSpc>
                          <a:spcPct val="150000"/>
                        </a:lnSpc>
                      </a:pPr>
                      <a:r>
                        <a:rPr lang="ru-RU" sz="2000" dirty="0" smtClean="0"/>
                        <a:t>удой</a:t>
                      </a:r>
                      <a:r>
                        <a:rPr lang="en-US" sz="2000" dirty="0" smtClean="0"/>
                        <a:t> </a:t>
                      </a:r>
                      <a:r>
                        <a:rPr lang="ru-RU" sz="2000" dirty="0" smtClean="0"/>
                        <a:t>кг</a:t>
                      </a:r>
                      <a:endParaRPr lang="en-US" sz="2000" dirty="0" smtClean="0"/>
                    </a:p>
                    <a:p>
                      <a:pPr>
                        <a:lnSpc>
                          <a:spcPct val="150000"/>
                        </a:lnSpc>
                      </a:pPr>
                      <a:r>
                        <a:rPr lang="ru-RU" sz="2000" dirty="0" smtClean="0"/>
                        <a:t>жир</a:t>
                      </a:r>
                      <a:r>
                        <a:rPr lang="en-US" sz="2000" dirty="0" smtClean="0"/>
                        <a:t> %</a:t>
                      </a:r>
                    </a:p>
                    <a:p>
                      <a:pPr>
                        <a:lnSpc>
                          <a:spcPct val="150000"/>
                        </a:lnSpc>
                      </a:pPr>
                      <a:r>
                        <a:rPr lang="ru-RU" sz="2000" dirty="0" smtClean="0"/>
                        <a:t>белок</a:t>
                      </a:r>
                      <a:r>
                        <a:rPr lang="de-DE" sz="2000" baseline="0" dirty="0" smtClean="0"/>
                        <a:t>%</a:t>
                      </a:r>
                    </a:p>
                    <a:p>
                      <a:pPr>
                        <a:lnSpc>
                          <a:spcPct val="150000"/>
                        </a:lnSpc>
                      </a:pPr>
                      <a:r>
                        <a:rPr lang="ru-RU" sz="2000" baseline="0" dirty="0" smtClean="0"/>
                        <a:t>СВ кг/день до отёла</a:t>
                      </a:r>
                      <a:endParaRPr lang="de-DE" sz="2000" baseline="0" dirty="0" smtClean="0"/>
                    </a:p>
                    <a:p>
                      <a:pPr>
                        <a:lnSpc>
                          <a:spcPct val="150000"/>
                        </a:lnSpc>
                      </a:pPr>
                      <a:r>
                        <a:rPr lang="ru-RU" sz="2000" baseline="0" dirty="0" smtClean="0"/>
                        <a:t>СВ кг/день после отёла</a:t>
                      </a:r>
                      <a:endParaRPr lang="nl-BE" sz="2000" dirty="0"/>
                    </a:p>
                  </a:txBody>
                  <a:tcPr marL="91438" marR="9143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000" dirty="0" smtClean="0"/>
                        <a:t>30,7</a:t>
                      </a:r>
                    </a:p>
                    <a:p>
                      <a:pPr algn="ctr">
                        <a:lnSpc>
                          <a:spcPct val="150000"/>
                        </a:lnSpc>
                      </a:pPr>
                      <a:r>
                        <a:rPr lang="de-DE" sz="2000" dirty="0" smtClean="0"/>
                        <a:t>3,29</a:t>
                      </a:r>
                    </a:p>
                    <a:p>
                      <a:pPr algn="ctr">
                        <a:lnSpc>
                          <a:spcPct val="150000"/>
                        </a:lnSpc>
                      </a:pPr>
                      <a:r>
                        <a:rPr lang="de-DE" sz="2000" dirty="0" smtClean="0"/>
                        <a:t>3,10</a:t>
                      </a:r>
                    </a:p>
                    <a:p>
                      <a:pPr algn="ctr">
                        <a:lnSpc>
                          <a:spcPct val="150000"/>
                        </a:lnSpc>
                      </a:pPr>
                      <a:r>
                        <a:rPr lang="de-DE" sz="2000" dirty="0" smtClean="0"/>
                        <a:t>12,8</a:t>
                      </a:r>
                    </a:p>
                    <a:p>
                      <a:pPr algn="ctr">
                        <a:lnSpc>
                          <a:spcPct val="150000"/>
                        </a:lnSpc>
                      </a:pPr>
                      <a:r>
                        <a:rPr lang="de-DE" sz="2000" dirty="0" smtClean="0"/>
                        <a:t>16,4</a:t>
                      </a:r>
                    </a:p>
                    <a:p>
                      <a:pPr algn="ctr">
                        <a:lnSpc>
                          <a:spcPct val="150000"/>
                        </a:lnSpc>
                      </a:pPr>
                      <a:endParaRPr lang="nl-BE" sz="2000" dirty="0"/>
                    </a:p>
                  </a:txBody>
                  <a:tcPr marL="91438" marR="91438" marT="45713" marB="457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000" dirty="0" smtClean="0"/>
                        <a:t>32,6</a:t>
                      </a:r>
                    </a:p>
                    <a:p>
                      <a:pPr algn="ctr">
                        <a:lnSpc>
                          <a:spcPct val="150000"/>
                        </a:lnSpc>
                      </a:pPr>
                      <a:r>
                        <a:rPr lang="de-DE" sz="2000" dirty="0" smtClean="0"/>
                        <a:t>3,30</a:t>
                      </a:r>
                    </a:p>
                    <a:p>
                      <a:pPr algn="ctr">
                        <a:lnSpc>
                          <a:spcPct val="150000"/>
                        </a:lnSpc>
                      </a:pPr>
                      <a:r>
                        <a:rPr lang="de-DE" sz="2000" dirty="0" smtClean="0"/>
                        <a:t>3,16</a:t>
                      </a:r>
                    </a:p>
                    <a:p>
                      <a:pPr algn="ctr">
                        <a:lnSpc>
                          <a:spcPct val="150000"/>
                        </a:lnSpc>
                      </a:pPr>
                      <a:r>
                        <a:rPr lang="de-DE" sz="2000" dirty="0" smtClean="0"/>
                        <a:t>13,0</a:t>
                      </a:r>
                    </a:p>
                    <a:p>
                      <a:pPr algn="ctr">
                        <a:lnSpc>
                          <a:spcPct val="150000"/>
                        </a:lnSpc>
                      </a:pPr>
                      <a:r>
                        <a:rPr lang="de-DE" sz="2000" dirty="0" smtClean="0"/>
                        <a:t>18,7</a:t>
                      </a:r>
                      <a:endParaRPr lang="nl-BE" sz="2000" dirty="0"/>
                    </a:p>
                  </a:txBody>
                  <a:tcPr marL="91438" marR="91438"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000" dirty="0" smtClean="0"/>
                        <a:t>34,2</a:t>
                      </a:r>
                    </a:p>
                    <a:p>
                      <a:pPr algn="ctr">
                        <a:lnSpc>
                          <a:spcPct val="150000"/>
                        </a:lnSpc>
                      </a:pPr>
                      <a:r>
                        <a:rPr lang="de-DE" sz="2000" dirty="0" smtClean="0"/>
                        <a:t>3,28</a:t>
                      </a:r>
                    </a:p>
                    <a:p>
                      <a:pPr algn="ctr">
                        <a:lnSpc>
                          <a:spcPct val="150000"/>
                        </a:lnSpc>
                      </a:pPr>
                      <a:r>
                        <a:rPr lang="de-DE" sz="2000" dirty="0" smtClean="0"/>
                        <a:t>3,09</a:t>
                      </a:r>
                    </a:p>
                    <a:p>
                      <a:pPr algn="ctr">
                        <a:lnSpc>
                          <a:spcPct val="150000"/>
                        </a:lnSpc>
                      </a:pPr>
                      <a:r>
                        <a:rPr lang="de-DE" sz="2000" dirty="0" smtClean="0"/>
                        <a:t>13,0</a:t>
                      </a:r>
                    </a:p>
                    <a:p>
                      <a:pPr algn="ctr">
                        <a:lnSpc>
                          <a:spcPct val="150000"/>
                        </a:lnSpc>
                      </a:pPr>
                      <a:r>
                        <a:rPr lang="de-DE" sz="2000" dirty="0" smtClean="0"/>
                        <a:t>20,8</a:t>
                      </a:r>
                      <a:endParaRPr lang="nl-BE" sz="2000" dirty="0"/>
                    </a:p>
                  </a:txBody>
                  <a:tcPr marL="91438" marR="91438"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000" dirty="0" smtClean="0"/>
                        <a:t>35,1</a:t>
                      </a:r>
                    </a:p>
                    <a:p>
                      <a:pPr algn="ctr">
                        <a:lnSpc>
                          <a:spcPct val="150000"/>
                        </a:lnSpc>
                      </a:pPr>
                      <a:r>
                        <a:rPr lang="de-DE" sz="2000" dirty="0" smtClean="0"/>
                        <a:t>3,39</a:t>
                      </a:r>
                    </a:p>
                    <a:p>
                      <a:pPr algn="ctr">
                        <a:lnSpc>
                          <a:spcPct val="150000"/>
                        </a:lnSpc>
                      </a:pPr>
                      <a:r>
                        <a:rPr lang="de-DE" sz="2000" dirty="0" smtClean="0"/>
                        <a:t>3,12</a:t>
                      </a:r>
                    </a:p>
                    <a:p>
                      <a:pPr algn="ctr">
                        <a:lnSpc>
                          <a:spcPct val="150000"/>
                        </a:lnSpc>
                      </a:pPr>
                      <a:r>
                        <a:rPr lang="de-DE" sz="2000" dirty="0" smtClean="0"/>
                        <a:t>13,1</a:t>
                      </a:r>
                    </a:p>
                    <a:p>
                      <a:pPr algn="ctr">
                        <a:lnSpc>
                          <a:spcPct val="150000"/>
                        </a:lnSpc>
                      </a:pPr>
                      <a:r>
                        <a:rPr lang="de-DE" sz="2000" dirty="0" smtClean="0"/>
                        <a:t>23,3</a:t>
                      </a:r>
                      <a:endParaRPr lang="nl-BE" sz="2000" dirty="0"/>
                    </a:p>
                  </a:txBody>
                  <a:tcPr marL="91438" marR="91438" marT="45713" marB="4571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Arrow Connector 5"/>
          <p:cNvCxnSpPr>
            <a:cxnSpLocks noChangeShapeType="1"/>
          </p:cNvCxnSpPr>
          <p:nvPr/>
        </p:nvCxnSpPr>
        <p:spPr bwMode="auto">
          <a:xfrm>
            <a:off x="3492500" y="3068638"/>
            <a:ext cx="4464050" cy="0"/>
          </a:xfrm>
          <a:prstGeom prst="straightConnector1">
            <a:avLst/>
          </a:prstGeom>
          <a:noFill/>
          <a:ln w="38100" algn="ctr">
            <a:solidFill>
              <a:srgbClr val="FF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a:cxnSpLocks noChangeShapeType="1"/>
          </p:cNvCxnSpPr>
          <p:nvPr/>
        </p:nvCxnSpPr>
        <p:spPr bwMode="auto">
          <a:xfrm>
            <a:off x="3492500" y="4941888"/>
            <a:ext cx="4464050" cy="0"/>
          </a:xfrm>
          <a:prstGeom prst="straightConnector1">
            <a:avLst/>
          </a:prstGeom>
          <a:noFill/>
          <a:ln w="38100" algn="ctr">
            <a:solidFill>
              <a:srgbClr val="FF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42988" y="692150"/>
            <a:ext cx="6934200" cy="762000"/>
          </a:xfrm>
        </p:spPr>
        <p:txBody>
          <a:bodyPr/>
          <a:lstStyle/>
          <a:p>
            <a:pPr algn="ctr" eaLnBrk="1" fontAlgn="auto" hangingPunct="1">
              <a:spcAft>
                <a:spcPts val="0"/>
              </a:spcAft>
              <a:defRPr/>
            </a:pPr>
            <a:r>
              <a:rPr lang="ru-RU" dirty="0" smtClean="0">
                <a:solidFill>
                  <a:schemeClr val="tx1">
                    <a:lumMod val="75000"/>
                    <a:lumOff val="25000"/>
                  </a:schemeClr>
                </a:solidFill>
              </a:rPr>
              <a:t>Эффект на здоровье</a:t>
            </a:r>
            <a:endParaRPr lang="nl-BE" dirty="0" smtClean="0">
              <a:solidFill>
                <a:schemeClr val="tx1">
                  <a:lumMod val="75000"/>
                  <a:lumOff val="25000"/>
                </a:schemeClr>
              </a:solidFill>
            </a:endParaRPr>
          </a:p>
        </p:txBody>
      </p:sp>
      <p:graphicFrame>
        <p:nvGraphicFramePr>
          <p:cNvPr id="4" name="Content Placeholder 3"/>
          <p:cNvGraphicFramePr>
            <a:graphicFrameLocks noGrp="1"/>
          </p:cNvGraphicFramePr>
          <p:nvPr>
            <p:ph idx="1"/>
          </p:nvPr>
        </p:nvGraphicFramePr>
        <p:xfrm>
          <a:off x="684213" y="1989138"/>
          <a:ext cx="7772400" cy="3565776"/>
        </p:xfrm>
        <a:graphic>
          <a:graphicData uri="http://schemas.openxmlformats.org/drawingml/2006/table">
            <a:tbl>
              <a:tblPr firstRow="1" bandRow="1">
                <a:tableStyleId>{2D5ABB26-0587-4C30-8999-92F81FD0307C}</a:tableStyleId>
              </a:tblPr>
              <a:tblGrid>
                <a:gridCol w="2662064"/>
                <a:gridCol w="1277584"/>
                <a:gridCol w="1277584"/>
                <a:gridCol w="1277584"/>
                <a:gridCol w="1277584"/>
              </a:tblGrid>
              <a:tr h="639911">
                <a:tc>
                  <a:txBody>
                    <a:bodyPr/>
                    <a:lstStyle/>
                    <a:p>
                      <a:pPr>
                        <a:lnSpc>
                          <a:spcPct val="150000"/>
                        </a:lnSpc>
                      </a:pPr>
                      <a:endParaRPr lang="nl-BE" sz="2400" dirty="0"/>
                    </a:p>
                  </a:txBody>
                  <a:tcPr marT="45656" marB="456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dirty="0" smtClean="0"/>
                        <a:t>контроль</a:t>
                      </a:r>
                      <a:endParaRPr lang="nl-BE" sz="2400" dirty="0"/>
                    </a:p>
                  </a:txBody>
                  <a:tcPr marT="45656" marB="4565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dirty="0" smtClean="0"/>
                        <a:t>мет</a:t>
                      </a:r>
                      <a:endParaRPr lang="nl-BE" sz="2400" dirty="0"/>
                    </a:p>
                  </a:txBody>
                  <a:tcPr marT="45656" marB="456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dirty="0" smtClean="0"/>
                        <a:t>хол</a:t>
                      </a:r>
                      <a:endParaRPr lang="nl-BE" sz="2400" dirty="0"/>
                    </a:p>
                  </a:txBody>
                  <a:tcPr marT="45656" marB="456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dirty="0" smtClean="0"/>
                        <a:t>мет+хол</a:t>
                      </a:r>
                      <a:endParaRPr lang="nl-BE" sz="2400" dirty="0"/>
                    </a:p>
                  </a:txBody>
                  <a:tcPr marT="45656" marB="4565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5704">
                <a:tc>
                  <a:txBody>
                    <a:bodyPr/>
                    <a:lstStyle/>
                    <a:p>
                      <a:pPr>
                        <a:lnSpc>
                          <a:spcPct val="150000"/>
                        </a:lnSpc>
                      </a:pPr>
                      <a:r>
                        <a:rPr lang="ru-RU" sz="2400" dirty="0" smtClean="0"/>
                        <a:t>задержка плаценты</a:t>
                      </a:r>
                      <a:endParaRPr lang="en-US" sz="2400" dirty="0" smtClean="0"/>
                    </a:p>
                    <a:p>
                      <a:pPr>
                        <a:lnSpc>
                          <a:spcPct val="150000"/>
                        </a:lnSpc>
                      </a:pPr>
                      <a:r>
                        <a:rPr lang="ru-RU" sz="2400" dirty="0" smtClean="0"/>
                        <a:t>мастит</a:t>
                      </a:r>
                      <a:endParaRPr lang="en-US" sz="2400" dirty="0" smtClean="0"/>
                    </a:p>
                    <a:p>
                      <a:pPr>
                        <a:lnSpc>
                          <a:spcPct val="150000"/>
                        </a:lnSpc>
                      </a:pPr>
                      <a:r>
                        <a:rPr lang="ru-RU" sz="2400" dirty="0" smtClean="0"/>
                        <a:t>метрит</a:t>
                      </a:r>
                    </a:p>
                    <a:p>
                      <a:pPr>
                        <a:lnSpc>
                          <a:spcPct val="150000"/>
                        </a:lnSpc>
                      </a:pPr>
                      <a:r>
                        <a:rPr lang="ru-RU" sz="2400" dirty="0" smtClean="0"/>
                        <a:t>дистоция</a:t>
                      </a:r>
                    </a:p>
                  </a:txBody>
                  <a:tcPr marT="45656" marB="456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400" dirty="0" smtClean="0"/>
                        <a:t>4</a:t>
                      </a:r>
                    </a:p>
                    <a:p>
                      <a:pPr algn="ctr">
                        <a:lnSpc>
                          <a:spcPct val="150000"/>
                        </a:lnSpc>
                      </a:pPr>
                      <a:r>
                        <a:rPr lang="de-DE" sz="2400" dirty="0" smtClean="0"/>
                        <a:t>2</a:t>
                      </a:r>
                    </a:p>
                    <a:p>
                      <a:pPr algn="ctr">
                        <a:lnSpc>
                          <a:spcPct val="150000"/>
                        </a:lnSpc>
                      </a:pPr>
                      <a:r>
                        <a:rPr lang="de-DE" sz="2400" dirty="0" smtClean="0"/>
                        <a:t>2</a:t>
                      </a:r>
                      <a:endParaRPr lang="ru-RU" sz="2400" dirty="0" smtClean="0"/>
                    </a:p>
                    <a:p>
                      <a:pPr algn="ctr">
                        <a:lnSpc>
                          <a:spcPct val="150000"/>
                        </a:lnSpc>
                      </a:pPr>
                      <a:r>
                        <a:rPr lang="ru-RU" sz="2400" dirty="0" smtClean="0"/>
                        <a:t>4</a:t>
                      </a:r>
                      <a:endParaRPr lang="de-DE" sz="2400" dirty="0" smtClean="0"/>
                    </a:p>
                  </a:txBody>
                  <a:tcPr marT="45656" marB="4565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400" dirty="0" smtClean="0"/>
                        <a:t>2</a:t>
                      </a:r>
                    </a:p>
                    <a:p>
                      <a:pPr algn="ctr">
                        <a:lnSpc>
                          <a:spcPct val="150000"/>
                        </a:lnSpc>
                      </a:pPr>
                      <a:r>
                        <a:rPr lang="de-DE" sz="2400" dirty="0" smtClean="0"/>
                        <a:t>1</a:t>
                      </a:r>
                    </a:p>
                    <a:p>
                      <a:pPr algn="ctr">
                        <a:lnSpc>
                          <a:spcPct val="150000"/>
                        </a:lnSpc>
                      </a:pPr>
                      <a:r>
                        <a:rPr lang="de-DE" sz="2400" dirty="0" smtClean="0"/>
                        <a:t>0</a:t>
                      </a:r>
                      <a:endParaRPr lang="ru-RU" sz="2400" dirty="0" smtClean="0"/>
                    </a:p>
                    <a:p>
                      <a:pPr algn="ctr">
                        <a:lnSpc>
                          <a:spcPct val="150000"/>
                        </a:lnSpc>
                      </a:pPr>
                      <a:r>
                        <a:rPr lang="ru-RU" sz="2400" dirty="0" smtClean="0"/>
                        <a:t>2</a:t>
                      </a:r>
                      <a:endParaRPr lang="de-DE" sz="2400" dirty="0" smtClean="0"/>
                    </a:p>
                  </a:txBody>
                  <a:tcPr marT="45656" marB="456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400" dirty="0" smtClean="0"/>
                        <a:t>3</a:t>
                      </a:r>
                    </a:p>
                    <a:p>
                      <a:pPr algn="ctr">
                        <a:lnSpc>
                          <a:spcPct val="150000"/>
                        </a:lnSpc>
                      </a:pPr>
                      <a:r>
                        <a:rPr lang="de-DE" sz="2400" dirty="0" smtClean="0"/>
                        <a:t>0</a:t>
                      </a:r>
                    </a:p>
                    <a:p>
                      <a:pPr algn="ctr">
                        <a:lnSpc>
                          <a:spcPct val="150000"/>
                        </a:lnSpc>
                      </a:pPr>
                      <a:r>
                        <a:rPr lang="de-DE" sz="2400" dirty="0" smtClean="0"/>
                        <a:t>0</a:t>
                      </a:r>
                      <a:endParaRPr lang="ru-RU" sz="2400" dirty="0" smtClean="0"/>
                    </a:p>
                    <a:p>
                      <a:pPr algn="ctr">
                        <a:lnSpc>
                          <a:spcPct val="150000"/>
                        </a:lnSpc>
                      </a:pPr>
                      <a:r>
                        <a:rPr lang="ru-RU" sz="2400" dirty="0" smtClean="0"/>
                        <a:t>2</a:t>
                      </a:r>
                      <a:endParaRPr lang="de-DE" sz="2400" dirty="0" smtClean="0"/>
                    </a:p>
                  </a:txBody>
                  <a:tcPr marT="45656" marB="456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400" dirty="0" smtClean="0"/>
                        <a:t>0</a:t>
                      </a:r>
                    </a:p>
                    <a:p>
                      <a:pPr algn="ctr">
                        <a:lnSpc>
                          <a:spcPct val="150000"/>
                        </a:lnSpc>
                      </a:pPr>
                      <a:r>
                        <a:rPr lang="de-DE" sz="2400" dirty="0" smtClean="0"/>
                        <a:t>0</a:t>
                      </a:r>
                    </a:p>
                    <a:p>
                      <a:pPr algn="ctr">
                        <a:lnSpc>
                          <a:spcPct val="150000"/>
                        </a:lnSpc>
                      </a:pPr>
                      <a:r>
                        <a:rPr lang="ru-RU" sz="2400" dirty="0" smtClean="0"/>
                        <a:t>0</a:t>
                      </a:r>
                    </a:p>
                    <a:p>
                      <a:pPr algn="ctr">
                        <a:lnSpc>
                          <a:spcPct val="150000"/>
                        </a:lnSpc>
                      </a:pPr>
                      <a:r>
                        <a:rPr lang="ru-RU" sz="2400" dirty="0" smtClean="0"/>
                        <a:t>0</a:t>
                      </a:r>
                      <a:endParaRPr lang="de-DE" sz="2400" dirty="0" smtClean="0"/>
                    </a:p>
                  </a:txBody>
                  <a:tcPr marT="45656" marB="4565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9911">
                <a:tc>
                  <a:txBody>
                    <a:bodyPr/>
                    <a:lstStyle/>
                    <a:p>
                      <a:pPr>
                        <a:lnSpc>
                          <a:spcPct val="150000"/>
                        </a:lnSpc>
                      </a:pPr>
                      <a:r>
                        <a:rPr lang="ru-RU" sz="2400" dirty="0" smtClean="0"/>
                        <a:t>всего</a:t>
                      </a:r>
                      <a:endParaRPr lang="nl-BE" sz="2400" dirty="0"/>
                    </a:p>
                  </a:txBody>
                  <a:tcPr marT="45656" marB="456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b="1" dirty="0" smtClean="0">
                          <a:solidFill>
                            <a:srgbClr val="FF0000"/>
                          </a:solidFill>
                        </a:rPr>
                        <a:t>12</a:t>
                      </a:r>
                      <a:endParaRPr lang="de-DE" sz="2400" b="1" dirty="0" smtClean="0">
                        <a:solidFill>
                          <a:srgbClr val="FF0000"/>
                        </a:solidFill>
                      </a:endParaRPr>
                    </a:p>
                  </a:txBody>
                  <a:tcPr marT="45656" marB="4565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b="1" dirty="0" smtClean="0">
                          <a:solidFill>
                            <a:srgbClr val="FF0000"/>
                          </a:solidFill>
                        </a:rPr>
                        <a:t>5</a:t>
                      </a:r>
                      <a:endParaRPr lang="nl-BE" sz="2400" b="1" dirty="0">
                        <a:solidFill>
                          <a:srgbClr val="FF0000"/>
                        </a:solidFill>
                      </a:endParaRPr>
                    </a:p>
                  </a:txBody>
                  <a:tcPr marT="45656" marB="456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ru-RU" sz="2400" b="1" dirty="0" smtClean="0">
                          <a:solidFill>
                            <a:srgbClr val="FF0000"/>
                          </a:solidFill>
                        </a:rPr>
                        <a:t>5</a:t>
                      </a:r>
                      <a:endParaRPr lang="nl-BE" sz="2400" b="1" dirty="0">
                        <a:solidFill>
                          <a:srgbClr val="FF0000"/>
                        </a:solidFill>
                      </a:endParaRPr>
                    </a:p>
                  </a:txBody>
                  <a:tcPr marT="45656" marB="456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de-DE" sz="2400" b="1" dirty="0" smtClean="0">
                          <a:solidFill>
                            <a:srgbClr val="FF0000"/>
                          </a:solidFill>
                        </a:rPr>
                        <a:t>0</a:t>
                      </a:r>
                      <a:endParaRPr lang="nl-BE" sz="2400" b="1" dirty="0">
                        <a:solidFill>
                          <a:srgbClr val="FF0000"/>
                        </a:solidFill>
                      </a:endParaRPr>
                    </a:p>
                  </a:txBody>
                  <a:tcPr marT="45656" marB="4565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11175" y="404813"/>
            <a:ext cx="6934200" cy="762000"/>
          </a:xfrm>
        </p:spPr>
        <p:txBody>
          <a:bodyPr/>
          <a:lstStyle/>
          <a:p>
            <a:pPr eaLnBrk="1" fontAlgn="auto" hangingPunct="1">
              <a:spcAft>
                <a:spcPts val="0"/>
              </a:spcAft>
              <a:defRPr/>
            </a:pPr>
            <a:r>
              <a:rPr lang="ru-RU" dirty="0" smtClean="0">
                <a:solidFill>
                  <a:schemeClr val="tx1">
                    <a:lumMod val="75000"/>
                    <a:lumOff val="25000"/>
                  </a:schemeClr>
                </a:solidFill>
              </a:rPr>
              <a:t>Лактационный цикл</a:t>
            </a:r>
            <a:endParaRPr lang="en-US" dirty="0" smtClean="0">
              <a:solidFill>
                <a:schemeClr val="tx1">
                  <a:lumMod val="75000"/>
                  <a:lumOff val="25000"/>
                </a:schemeClr>
              </a:solidFill>
            </a:endParaRPr>
          </a:p>
        </p:txBody>
      </p:sp>
      <p:sp>
        <p:nvSpPr>
          <p:cNvPr id="21507" name="AutoShape 33"/>
          <p:cNvSpPr>
            <a:spLocks noChangeArrowheads="1"/>
          </p:cNvSpPr>
          <p:nvPr/>
        </p:nvSpPr>
        <p:spPr bwMode="auto">
          <a:xfrm rot="10800000">
            <a:off x="5076825" y="476250"/>
            <a:ext cx="742950" cy="7048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12" y="10800"/>
                </a:moveTo>
                <a:cubicBezTo>
                  <a:pt x="19612" y="5933"/>
                  <a:pt x="15666" y="1988"/>
                  <a:pt x="10800" y="1988"/>
                </a:cubicBezTo>
                <a:cubicBezTo>
                  <a:pt x="5933" y="1988"/>
                  <a:pt x="1988" y="5933"/>
                  <a:pt x="1988" y="10800"/>
                </a:cubicBezTo>
                <a:cubicBezTo>
                  <a:pt x="1988" y="15666"/>
                  <a:pt x="5933" y="19612"/>
                  <a:pt x="10800" y="19612"/>
                </a:cubicBezTo>
                <a:cubicBezTo>
                  <a:pt x="14466" y="19612"/>
                  <a:pt x="17749" y="17341"/>
                  <a:pt x="19044" y="13911"/>
                </a:cubicBezTo>
                <a:lnTo>
                  <a:pt x="20904" y="14613"/>
                </a:lnTo>
                <a:cubicBezTo>
                  <a:pt x="19317" y="18817"/>
                  <a:pt x="15293"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606" y="14494"/>
                </a:lnTo>
                <a:lnTo>
                  <a:pt x="16912" y="10800"/>
                </a:lnTo>
                <a:lnTo>
                  <a:pt x="19612" y="10800"/>
                </a:lnTo>
                <a:close/>
              </a:path>
            </a:pathLst>
          </a:custGeom>
          <a:gradFill rotWithShape="1">
            <a:gsLst>
              <a:gs pos="0">
                <a:srgbClr val="FF0000"/>
              </a:gs>
              <a:gs pos="100000">
                <a:srgbClr val="FF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 name="Group 99"/>
          <p:cNvGraphicFramePr>
            <a:graphicFrameLocks noGrp="1"/>
          </p:cNvGraphicFramePr>
          <p:nvPr/>
        </p:nvGraphicFramePr>
        <p:xfrm>
          <a:off x="539750" y="2205038"/>
          <a:ext cx="8064499" cy="2481262"/>
        </p:xfrm>
        <a:graphic>
          <a:graphicData uri="http://schemas.openxmlformats.org/drawingml/2006/table">
            <a:tbl>
              <a:tblPr/>
              <a:tblGrid>
                <a:gridCol w="1249208"/>
                <a:gridCol w="1498696"/>
                <a:gridCol w="1233394"/>
                <a:gridCol w="1384494"/>
                <a:gridCol w="1379223"/>
                <a:gridCol w="1319484"/>
              </a:tblGrid>
              <a:tr h="1284894">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2000" b="0" i="0" u="none" strike="noStrike" cap="none" normalizeH="0" baseline="0" dirty="0" smtClean="0">
                        <a:ln>
                          <a:noFill/>
                        </a:ln>
                        <a:solidFill>
                          <a:schemeClr val="tx1"/>
                        </a:solidFill>
                        <a:effectLst/>
                        <a:latin typeface="Arial" charset="0"/>
                        <a:ea typeface="ＭＳ Ｐゴシック" pitchFamily="-48" charset="-128"/>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2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2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2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5"/>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2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6"/>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2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stretch>
                        <a:fillRect/>
                      </a:stretch>
                    </a:blipFill>
                  </a:tcPr>
                </a:tc>
              </a:tr>
              <a:tr h="866336">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48" charset="-128"/>
                        </a:rPr>
                        <a:t>сухой</a:t>
                      </a: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48" charset="-128"/>
                        </a:rPr>
                        <a:t>транзит</a:t>
                      </a:r>
                      <a:r>
                        <a:rPr kumimoji="0" lang="en-US" sz="1800" b="0" i="0" u="none" strike="noStrike" cap="none" normalizeH="0" baseline="0" smtClean="0">
                          <a:ln>
                            <a:noFill/>
                          </a:ln>
                          <a:solidFill>
                            <a:schemeClr val="tx1"/>
                          </a:solidFill>
                          <a:effectLst/>
                          <a:latin typeface="Arial" charset="0"/>
                          <a:ea typeface="ＭＳ Ｐゴシック" pitchFamily="-48" charset="-128"/>
                        </a:rPr>
                        <a:t> </a:t>
                      </a: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48" charset="-128"/>
                        </a:rPr>
                        <a:t>старт</a:t>
                      </a: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800" b="0" i="0" u="none" strike="noStrike" cap="none" normalizeH="0" baseline="0" dirty="0" smtClean="0">
                          <a:ln>
                            <a:noFill/>
                          </a:ln>
                          <a:solidFill>
                            <a:schemeClr val="tx1"/>
                          </a:solidFill>
                          <a:effectLst/>
                          <a:latin typeface="Arial" charset="0"/>
                          <a:ea typeface="ＭＳ Ｐゴシック" pitchFamily="-48" charset="-128"/>
                        </a:rPr>
                        <a:t>средн. лактация</a:t>
                      </a:r>
                      <a:endParaRPr kumimoji="0" lang="en-US" sz="1800" b="0" i="0" u="none" strike="noStrike" cap="none" normalizeH="0" baseline="0" dirty="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48" charset="-128"/>
                        </a:rPr>
                        <a:t>поздняя лактация</a:t>
                      </a: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48" charset="-128"/>
                        </a:rPr>
                        <a:t>сухой</a:t>
                      </a: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032">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nl-BE" sz="1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nl-BE" sz="1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nl-BE" sz="1000" b="0" i="0" u="none" strike="noStrike" cap="none" normalizeH="0" baseline="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nl-BE" sz="1000" b="0" i="0" u="none" strike="noStrike" cap="none" normalizeH="0" baseline="0" dirty="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nl-BE" sz="1000" b="0" i="0" u="none" strike="noStrike" cap="none" normalizeH="0" baseline="0" dirty="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nl-BE" sz="1000" b="0" i="0" u="none" strike="noStrike" cap="none" normalizeH="0" baseline="0" dirty="0" smtClean="0">
                        <a:ln>
                          <a:noFill/>
                        </a:ln>
                        <a:solidFill>
                          <a:schemeClr val="tx1"/>
                        </a:solidFill>
                        <a:effectLst/>
                        <a:latin typeface="Arial" charset="0"/>
                        <a:ea typeface="ＭＳ Ｐゴシック" pitchFamily="-48" charset="-128"/>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7166"/>
            <a:ext cx="7772400" cy="563562"/>
          </a:xfrm>
        </p:spPr>
        <p:txBody>
          <a:bodyPr/>
          <a:lstStyle/>
          <a:p>
            <a:pPr eaLnBrk="1" fontAlgn="auto" hangingPunct="1">
              <a:spcAft>
                <a:spcPts val="0"/>
              </a:spcAft>
              <a:defRPr/>
            </a:pPr>
            <a:r>
              <a:rPr lang="ru-RU" dirty="0" smtClean="0">
                <a:solidFill>
                  <a:schemeClr val="tx1">
                    <a:lumMod val="75000"/>
                    <a:lumOff val="25000"/>
                  </a:schemeClr>
                </a:solidFill>
              </a:rPr>
              <a:t>Результаты применения ХолиПЕРЛ первые 60 дн. на ферме в Германии </a:t>
            </a:r>
            <a:endParaRPr lang="en-US" dirty="0">
              <a:solidFill>
                <a:schemeClr val="tx1">
                  <a:lumMod val="75000"/>
                  <a:lumOff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74478748"/>
              </p:ext>
            </p:extLst>
          </p:nvPr>
        </p:nvGraphicFramePr>
        <p:xfrm>
          <a:off x="323529" y="1371600"/>
          <a:ext cx="8641084" cy="4361656"/>
        </p:xfrm>
        <a:graphic>
          <a:graphicData uri="http://schemas.openxmlformats.org/drawingml/2006/table">
            <a:tbl>
              <a:tblPr firstRow="1" bandRow="1">
                <a:tableStyleId>{F5AB1C69-6EDB-4FF4-983F-18BD219EF322}</a:tableStyleId>
              </a:tblPr>
              <a:tblGrid>
                <a:gridCol w="1152127"/>
                <a:gridCol w="404010"/>
                <a:gridCol w="664214"/>
                <a:gridCol w="811817"/>
                <a:gridCol w="836572"/>
                <a:gridCol w="928497"/>
                <a:gridCol w="1005873"/>
                <a:gridCol w="757117"/>
                <a:gridCol w="1022504"/>
                <a:gridCol w="1058353"/>
              </a:tblGrid>
              <a:tr h="1592953">
                <a:tc>
                  <a:txBody>
                    <a:bodyPr/>
                    <a:lstStyle/>
                    <a:p>
                      <a:r>
                        <a:rPr lang="ru-RU" sz="2000" dirty="0" smtClean="0"/>
                        <a:t>Группа</a:t>
                      </a:r>
                      <a:endParaRPr lang="en-US" sz="2000" b="1" dirty="0">
                        <a:solidFill>
                          <a:schemeClr val="bg1"/>
                        </a:solidFill>
                      </a:endParaRPr>
                    </a:p>
                  </a:txBody>
                  <a:tcPr marL="91441" marR="91441"/>
                </a:tc>
                <a:tc>
                  <a:txBody>
                    <a:bodyPr/>
                    <a:lstStyle/>
                    <a:p>
                      <a:pPr algn="ctr"/>
                      <a:r>
                        <a:rPr lang="de-DE" sz="2000" dirty="0" smtClean="0"/>
                        <a:t>n</a:t>
                      </a:r>
                      <a:endParaRPr lang="en-US" sz="2000" dirty="0"/>
                    </a:p>
                  </a:txBody>
                  <a:tcPr marL="91441" marR="91441"/>
                </a:tc>
                <a:tc>
                  <a:txBody>
                    <a:bodyPr/>
                    <a:lstStyle/>
                    <a:p>
                      <a:pPr algn="ctr"/>
                      <a:r>
                        <a:rPr lang="ru-RU" sz="2000" dirty="0" smtClean="0"/>
                        <a:t>Удой</a:t>
                      </a:r>
                      <a:r>
                        <a:rPr lang="de-DE" sz="2000" dirty="0" smtClean="0"/>
                        <a:t> </a:t>
                      </a:r>
                      <a:r>
                        <a:rPr lang="ru-RU" sz="2000" dirty="0" smtClean="0"/>
                        <a:t>кг</a:t>
                      </a:r>
                      <a:endParaRPr lang="en-US" sz="2000" dirty="0"/>
                    </a:p>
                  </a:txBody>
                  <a:tcPr marL="91441" marR="91441"/>
                </a:tc>
                <a:tc>
                  <a:txBody>
                    <a:bodyPr/>
                    <a:lstStyle/>
                    <a:p>
                      <a:pPr algn="ctr"/>
                      <a:r>
                        <a:rPr lang="ru-RU" sz="2000" dirty="0" smtClean="0"/>
                        <a:t>Жир</a:t>
                      </a:r>
                      <a:r>
                        <a:rPr lang="de-DE" sz="2000" dirty="0" smtClean="0"/>
                        <a:t> %</a:t>
                      </a:r>
                      <a:endParaRPr lang="en-US" sz="2000" dirty="0"/>
                    </a:p>
                  </a:txBody>
                  <a:tcPr marL="91441" marR="91441"/>
                </a:tc>
                <a:tc>
                  <a:txBody>
                    <a:bodyPr/>
                    <a:lstStyle/>
                    <a:p>
                      <a:pPr algn="ctr"/>
                      <a:r>
                        <a:rPr lang="ru-RU" sz="2000" dirty="0" smtClean="0"/>
                        <a:t>Жир</a:t>
                      </a:r>
                      <a:r>
                        <a:rPr lang="de-DE" sz="2000" baseline="0" dirty="0" smtClean="0"/>
                        <a:t> </a:t>
                      </a:r>
                      <a:r>
                        <a:rPr lang="ru-RU" sz="2000" baseline="0" dirty="0" smtClean="0"/>
                        <a:t>г/день</a:t>
                      </a:r>
                      <a:endParaRPr lang="en-US" sz="2000" dirty="0"/>
                    </a:p>
                  </a:txBody>
                  <a:tcPr marL="91441" marR="91441"/>
                </a:tc>
                <a:tc>
                  <a:txBody>
                    <a:bodyPr/>
                    <a:lstStyle/>
                    <a:p>
                      <a:pPr algn="ctr"/>
                      <a:r>
                        <a:rPr lang="ru-RU" sz="2000" dirty="0" smtClean="0"/>
                        <a:t>Белок</a:t>
                      </a:r>
                      <a:r>
                        <a:rPr lang="de-DE" sz="2000" dirty="0" smtClean="0"/>
                        <a:t> %</a:t>
                      </a:r>
                      <a:endParaRPr lang="en-US" sz="2000" dirty="0"/>
                    </a:p>
                  </a:txBody>
                  <a:tcPr marL="91441" marR="91441"/>
                </a:tc>
                <a:tc>
                  <a:txBody>
                    <a:bodyPr/>
                    <a:lstStyle/>
                    <a:p>
                      <a:pPr algn="ctr"/>
                      <a:r>
                        <a:rPr lang="ru-RU" sz="2000" dirty="0" smtClean="0"/>
                        <a:t>Белок</a:t>
                      </a:r>
                      <a:r>
                        <a:rPr lang="de-DE" sz="2000" dirty="0" smtClean="0"/>
                        <a:t> </a:t>
                      </a:r>
                      <a:r>
                        <a:rPr lang="ru-RU" sz="2000" dirty="0" smtClean="0"/>
                        <a:t>г</a:t>
                      </a:r>
                      <a:r>
                        <a:rPr lang="de-DE" sz="2000" dirty="0" smtClean="0"/>
                        <a:t>/</a:t>
                      </a:r>
                      <a:r>
                        <a:rPr lang="ru-RU" sz="2000" dirty="0" smtClean="0"/>
                        <a:t>день</a:t>
                      </a:r>
                      <a:endParaRPr lang="en-US" sz="2000" dirty="0"/>
                    </a:p>
                  </a:txBody>
                  <a:tcPr marL="91441" marR="91441"/>
                </a:tc>
                <a:tc>
                  <a:txBody>
                    <a:bodyPr/>
                    <a:lstStyle/>
                    <a:p>
                      <a:pPr algn="ctr"/>
                      <a:r>
                        <a:rPr lang="ru-RU" sz="2000" dirty="0" smtClean="0"/>
                        <a:t>ЭКМ</a:t>
                      </a:r>
                      <a:r>
                        <a:rPr lang="de-DE" sz="2000" baseline="0" dirty="0" smtClean="0"/>
                        <a:t> </a:t>
                      </a:r>
                      <a:r>
                        <a:rPr lang="ru-RU" sz="2000" baseline="0" dirty="0" smtClean="0"/>
                        <a:t>кг</a:t>
                      </a:r>
                      <a:endParaRPr lang="en-US" sz="2000" dirty="0"/>
                    </a:p>
                  </a:txBody>
                  <a:tcPr marL="91441" marR="91441"/>
                </a:tc>
                <a:tc>
                  <a:txBody>
                    <a:bodyPr/>
                    <a:lstStyle/>
                    <a:p>
                      <a:pPr algn="ctr"/>
                      <a:r>
                        <a:rPr lang="ru-RU" sz="2000" dirty="0" smtClean="0"/>
                        <a:t>Холин</a:t>
                      </a:r>
                      <a:r>
                        <a:rPr lang="de-DE" sz="2000" dirty="0" smtClean="0"/>
                        <a:t> </a:t>
                      </a:r>
                      <a:r>
                        <a:rPr lang="ru-RU" sz="2000" dirty="0" smtClean="0"/>
                        <a:t>мг</a:t>
                      </a:r>
                      <a:r>
                        <a:rPr lang="de-DE" sz="2000" dirty="0" smtClean="0"/>
                        <a:t>/</a:t>
                      </a:r>
                      <a:r>
                        <a:rPr lang="ru-RU" sz="2000" dirty="0" smtClean="0"/>
                        <a:t>100</a:t>
                      </a:r>
                      <a:r>
                        <a:rPr lang="ru-RU" sz="2000" baseline="0" dirty="0" smtClean="0"/>
                        <a:t> мл</a:t>
                      </a:r>
                      <a:endParaRPr lang="en-US" sz="2000" dirty="0"/>
                    </a:p>
                  </a:txBody>
                  <a:tcPr marL="91441" marR="91441"/>
                </a:tc>
                <a:tc>
                  <a:txBody>
                    <a:bodyPr/>
                    <a:lstStyle/>
                    <a:p>
                      <a:pPr algn="ctr"/>
                      <a:r>
                        <a:rPr lang="ru-RU" sz="2000" dirty="0" smtClean="0"/>
                        <a:t>Выбра-ковка</a:t>
                      </a:r>
                      <a:endParaRPr lang="en-US" sz="2000" dirty="0"/>
                    </a:p>
                  </a:txBody>
                  <a:tcPr marL="91441" marR="91441"/>
                </a:tc>
              </a:tr>
              <a:tr h="922901">
                <a:tc>
                  <a:txBody>
                    <a:bodyPr/>
                    <a:lstStyle/>
                    <a:p>
                      <a:r>
                        <a:rPr lang="ru-RU" sz="2000" dirty="0" smtClean="0"/>
                        <a:t>Контроль</a:t>
                      </a:r>
                      <a:endParaRPr lang="en-US" sz="2000" dirty="0"/>
                    </a:p>
                  </a:txBody>
                  <a:tcPr marL="91441" marR="91441"/>
                </a:tc>
                <a:tc>
                  <a:txBody>
                    <a:bodyPr/>
                    <a:lstStyle/>
                    <a:p>
                      <a:pPr algn="ctr"/>
                      <a:r>
                        <a:rPr lang="de-DE" sz="2000" dirty="0" smtClean="0"/>
                        <a:t>9</a:t>
                      </a:r>
                      <a:endParaRPr lang="en-US" sz="2000" dirty="0"/>
                    </a:p>
                  </a:txBody>
                  <a:tcPr marL="91441" marR="91441"/>
                </a:tc>
                <a:tc>
                  <a:txBody>
                    <a:bodyPr/>
                    <a:lstStyle/>
                    <a:p>
                      <a:pPr algn="ctr"/>
                      <a:r>
                        <a:rPr lang="de-DE" sz="2000" dirty="0" smtClean="0"/>
                        <a:t>37.7</a:t>
                      </a:r>
                      <a:endParaRPr lang="en-US" sz="2000" dirty="0"/>
                    </a:p>
                  </a:txBody>
                  <a:tcPr marL="91441" marR="91441"/>
                </a:tc>
                <a:tc>
                  <a:txBody>
                    <a:bodyPr/>
                    <a:lstStyle/>
                    <a:p>
                      <a:pPr algn="ctr"/>
                      <a:r>
                        <a:rPr lang="de-DE" sz="2000" dirty="0" smtClean="0"/>
                        <a:t>3.98</a:t>
                      </a:r>
                      <a:endParaRPr lang="en-US" sz="2000" dirty="0"/>
                    </a:p>
                  </a:txBody>
                  <a:tcPr marL="91441" marR="91441"/>
                </a:tc>
                <a:tc>
                  <a:txBody>
                    <a:bodyPr/>
                    <a:lstStyle/>
                    <a:p>
                      <a:pPr algn="ctr"/>
                      <a:r>
                        <a:rPr lang="de-DE" sz="2000" dirty="0" smtClean="0"/>
                        <a:t>1470</a:t>
                      </a:r>
                      <a:endParaRPr lang="en-US" sz="2000" dirty="0"/>
                    </a:p>
                  </a:txBody>
                  <a:tcPr marL="91441" marR="91441"/>
                </a:tc>
                <a:tc>
                  <a:txBody>
                    <a:bodyPr/>
                    <a:lstStyle/>
                    <a:p>
                      <a:pPr algn="ctr"/>
                      <a:r>
                        <a:rPr lang="de-DE" sz="2000" dirty="0" smtClean="0"/>
                        <a:t>3.13</a:t>
                      </a:r>
                      <a:endParaRPr lang="en-US" sz="2000" dirty="0"/>
                    </a:p>
                  </a:txBody>
                  <a:tcPr marL="91441" marR="91441"/>
                </a:tc>
                <a:tc>
                  <a:txBody>
                    <a:bodyPr/>
                    <a:lstStyle/>
                    <a:p>
                      <a:pPr algn="ctr"/>
                      <a:r>
                        <a:rPr lang="de-DE" sz="2000" dirty="0" smtClean="0"/>
                        <a:t>1166</a:t>
                      </a:r>
                      <a:endParaRPr lang="en-US" sz="2000" dirty="0"/>
                    </a:p>
                  </a:txBody>
                  <a:tcPr marL="91441" marR="91441"/>
                </a:tc>
                <a:tc>
                  <a:txBody>
                    <a:bodyPr/>
                    <a:lstStyle/>
                    <a:p>
                      <a:pPr algn="ctr"/>
                      <a:r>
                        <a:rPr lang="de-DE" sz="2000" dirty="0" smtClean="0"/>
                        <a:t>37.0</a:t>
                      </a:r>
                      <a:endParaRPr lang="en-US" sz="2000" dirty="0"/>
                    </a:p>
                  </a:txBody>
                  <a:tcPr marL="91441" marR="91441"/>
                </a:tc>
                <a:tc>
                  <a:txBody>
                    <a:bodyPr/>
                    <a:lstStyle/>
                    <a:p>
                      <a:pPr algn="ctr"/>
                      <a:r>
                        <a:rPr lang="de-DE" sz="2000" dirty="0" smtClean="0"/>
                        <a:t>8.00</a:t>
                      </a:r>
                      <a:endParaRPr lang="en-US" sz="2000" dirty="0"/>
                    </a:p>
                  </a:txBody>
                  <a:tcPr marL="91441" marR="91441"/>
                </a:tc>
                <a:tc>
                  <a:txBody>
                    <a:bodyPr/>
                    <a:lstStyle/>
                    <a:p>
                      <a:pPr algn="ctr"/>
                      <a:r>
                        <a:rPr lang="de-DE" sz="2000" dirty="0" smtClean="0"/>
                        <a:t>3</a:t>
                      </a:r>
                      <a:endParaRPr lang="en-US" sz="2000" dirty="0"/>
                    </a:p>
                  </a:txBody>
                  <a:tcPr marL="91441" marR="91441"/>
                </a:tc>
              </a:tr>
              <a:tr h="922901">
                <a:tc>
                  <a:txBody>
                    <a:bodyPr/>
                    <a:lstStyle/>
                    <a:p>
                      <a:r>
                        <a:rPr lang="ru-RU" sz="2000" b="1" dirty="0" smtClean="0"/>
                        <a:t>Холин</a:t>
                      </a:r>
                      <a:endParaRPr lang="en-US" sz="2000" b="1" dirty="0"/>
                    </a:p>
                  </a:txBody>
                  <a:tcPr marL="91441" marR="91441"/>
                </a:tc>
                <a:tc>
                  <a:txBody>
                    <a:bodyPr/>
                    <a:lstStyle/>
                    <a:p>
                      <a:pPr algn="ctr"/>
                      <a:r>
                        <a:rPr lang="de-DE" sz="2000" b="1" dirty="0" smtClean="0"/>
                        <a:t>11</a:t>
                      </a:r>
                      <a:endParaRPr lang="en-US" sz="2000" b="1" dirty="0"/>
                    </a:p>
                  </a:txBody>
                  <a:tcPr marL="91441" marR="91441"/>
                </a:tc>
                <a:tc>
                  <a:txBody>
                    <a:bodyPr/>
                    <a:lstStyle/>
                    <a:p>
                      <a:pPr algn="ctr"/>
                      <a:r>
                        <a:rPr lang="de-DE" sz="2000" b="1" dirty="0" smtClean="0"/>
                        <a:t>39.2</a:t>
                      </a:r>
                      <a:endParaRPr lang="en-US" sz="2000" b="1" dirty="0"/>
                    </a:p>
                  </a:txBody>
                  <a:tcPr marL="91441" marR="91441"/>
                </a:tc>
                <a:tc>
                  <a:txBody>
                    <a:bodyPr/>
                    <a:lstStyle/>
                    <a:p>
                      <a:pPr algn="ctr"/>
                      <a:r>
                        <a:rPr lang="de-DE" sz="2000" b="1" dirty="0" smtClean="0"/>
                        <a:t>4.11</a:t>
                      </a:r>
                      <a:endParaRPr lang="en-US" sz="2000" b="1" dirty="0"/>
                    </a:p>
                  </a:txBody>
                  <a:tcPr marL="91441" marR="91441"/>
                </a:tc>
                <a:tc>
                  <a:txBody>
                    <a:bodyPr/>
                    <a:lstStyle/>
                    <a:p>
                      <a:pPr algn="ctr"/>
                      <a:r>
                        <a:rPr lang="de-DE" sz="2000" b="1" dirty="0" smtClean="0"/>
                        <a:t>1592</a:t>
                      </a:r>
                      <a:endParaRPr lang="en-US" sz="2000" b="1" dirty="0"/>
                    </a:p>
                  </a:txBody>
                  <a:tcPr marL="91441" marR="91441"/>
                </a:tc>
                <a:tc>
                  <a:txBody>
                    <a:bodyPr/>
                    <a:lstStyle/>
                    <a:p>
                      <a:pPr algn="ctr"/>
                      <a:r>
                        <a:rPr lang="de-DE" sz="2000" b="1" dirty="0" smtClean="0"/>
                        <a:t>3.10</a:t>
                      </a:r>
                      <a:endParaRPr lang="en-US" sz="2000" b="1" dirty="0"/>
                    </a:p>
                  </a:txBody>
                  <a:tcPr marL="91441" marR="91441"/>
                </a:tc>
                <a:tc>
                  <a:txBody>
                    <a:bodyPr/>
                    <a:lstStyle/>
                    <a:p>
                      <a:pPr algn="ctr"/>
                      <a:r>
                        <a:rPr lang="de-DE" sz="2000" b="1" dirty="0" smtClean="0"/>
                        <a:t>1208</a:t>
                      </a:r>
                      <a:endParaRPr lang="en-US" sz="2000" b="1" dirty="0"/>
                    </a:p>
                  </a:txBody>
                  <a:tcPr marL="91441" marR="91441"/>
                </a:tc>
                <a:tc>
                  <a:txBody>
                    <a:bodyPr/>
                    <a:lstStyle/>
                    <a:p>
                      <a:pPr algn="ctr"/>
                      <a:r>
                        <a:rPr lang="de-DE" sz="2000" b="1" dirty="0" smtClean="0"/>
                        <a:t>39.2</a:t>
                      </a:r>
                      <a:endParaRPr lang="en-US" sz="2000" b="1" dirty="0"/>
                    </a:p>
                  </a:txBody>
                  <a:tcPr marL="91441" marR="91441"/>
                </a:tc>
                <a:tc>
                  <a:txBody>
                    <a:bodyPr/>
                    <a:lstStyle/>
                    <a:p>
                      <a:pPr algn="ctr"/>
                      <a:r>
                        <a:rPr lang="de-DE" sz="2000" b="1" dirty="0" smtClean="0"/>
                        <a:t>8.85</a:t>
                      </a:r>
                      <a:endParaRPr lang="en-US" sz="2000" b="1" dirty="0"/>
                    </a:p>
                  </a:txBody>
                  <a:tcPr marL="91441" marR="91441"/>
                </a:tc>
                <a:tc>
                  <a:txBody>
                    <a:bodyPr/>
                    <a:lstStyle/>
                    <a:p>
                      <a:pPr algn="ctr"/>
                      <a:r>
                        <a:rPr lang="de-DE" sz="2000" b="1" dirty="0" smtClean="0"/>
                        <a:t>1</a:t>
                      </a:r>
                      <a:endParaRPr lang="en-US" sz="2000" b="1" dirty="0"/>
                    </a:p>
                  </a:txBody>
                  <a:tcPr marL="91441" marR="91441"/>
                </a:tc>
              </a:tr>
              <a:tr h="922901">
                <a:tc>
                  <a:txBody>
                    <a:bodyPr/>
                    <a:lstStyle/>
                    <a:p>
                      <a:r>
                        <a:rPr lang="ru-RU" sz="2000" b="1" dirty="0" smtClean="0"/>
                        <a:t>Разница</a:t>
                      </a:r>
                      <a:endParaRPr lang="en-US" sz="2000" b="1" dirty="0"/>
                    </a:p>
                  </a:txBody>
                  <a:tcPr marL="91441" marR="91441"/>
                </a:tc>
                <a:tc>
                  <a:txBody>
                    <a:bodyPr/>
                    <a:lstStyle/>
                    <a:p>
                      <a:pPr algn="ctr"/>
                      <a:endParaRPr lang="en-US" sz="2000" b="1" dirty="0"/>
                    </a:p>
                  </a:txBody>
                  <a:tcPr marL="91441" marR="91441"/>
                </a:tc>
                <a:tc>
                  <a:txBody>
                    <a:bodyPr/>
                    <a:lstStyle/>
                    <a:p>
                      <a:pPr algn="ctr"/>
                      <a:r>
                        <a:rPr lang="de-DE" sz="2000" b="1" dirty="0" smtClean="0"/>
                        <a:t>+1.5</a:t>
                      </a:r>
                      <a:endParaRPr lang="en-US" sz="2000" b="1" dirty="0"/>
                    </a:p>
                  </a:txBody>
                  <a:tcPr marL="91441" marR="91441"/>
                </a:tc>
                <a:tc>
                  <a:txBody>
                    <a:bodyPr/>
                    <a:lstStyle/>
                    <a:p>
                      <a:pPr algn="ctr"/>
                      <a:r>
                        <a:rPr lang="de-DE" sz="2000" b="1" dirty="0" smtClean="0"/>
                        <a:t>+0.13</a:t>
                      </a:r>
                      <a:endParaRPr lang="en-US" sz="2000" b="1" dirty="0"/>
                    </a:p>
                  </a:txBody>
                  <a:tcPr marL="91441" marR="91441"/>
                </a:tc>
                <a:tc>
                  <a:txBody>
                    <a:bodyPr/>
                    <a:lstStyle/>
                    <a:p>
                      <a:pPr algn="ctr"/>
                      <a:r>
                        <a:rPr lang="de-DE" sz="2000" b="1" dirty="0" smtClean="0"/>
                        <a:t>+123</a:t>
                      </a:r>
                      <a:endParaRPr lang="en-US" sz="2000" b="1" dirty="0"/>
                    </a:p>
                  </a:txBody>
                  <a:tcPr marL="91441" marR="91441"/>
                </a:tc>
                <a:tc>
                  <a:txBody>
                    <a:bodyPr/>
                    <a:lstStyle/>
                    <a:p>
                      <a:pPr algn="ctr"/>
                      <a:r>
                        <a:rPr lang="de-DE" sz="2000" b="1" dirty="0" smtClean="0"/>
                        <a:t>-0.03</a:t>
                      </a:r>
                      <a:endParaRPr lang="en-US" sz="2000" b="1" dirty="0"/>
                    </a:p>
                  </a:txBody>
                  <a:tcPr marL="91441" marR="91441"/>
                </a:tc>
                <a:tc>
                  <a:txBody>
                    <a:bodyPr/>
                    <a:lstStyle/>
                    <a:p>
                      <a:pPr algn="ctr"/>
                      <a:r>
                        <a:rPr lang="de-DE" sz="2000" b="1" dirty="0" smtClean="0"/>
                        <a:t>+43</a:t>
                      </a:r>
                      <a:endParaRPr lang="en-US" sz="2000" b="1" dirty="0"/>
                    </a:p>
                  </a:txBody>
                  <a:tcPr marL="91441" marR="91441"/>
                </a:tc>
                <a:tc>
                  <a:txBody>
                    <a:bodyPr/>
                    <a:lstStyle/>
                    <a:p>
                      <a:pPr algn="ctr"/>
                      <a:r>
                        <a:rPr lang="de-DE" sz="2000" b="1" dirty="0" smtClean="0"/>
                        <a:t>+2.2</a:t>
                      </a:r>
                      <a:endParaRPr lang="en-US" sz="2000" b="1" dirty="0"/>
                    </a:p>
                  </a:txBody>
                  <a:tcPr marL="91441" marR="91441"/>
                </a:tc>
                <a:tc>
                  <a:txBody>
                    <a:bodyPr/>
                    <a:lstStyle/>
                    <a:p>
                      <a:pPr algn="ctr"/>
                      <a:r>
                        <a:rPr lang="de-DE" sz="2000" b="1" dirty="0" smtClean="0"/>
                        <a:t>+0.85</a:t>
                      </a:r>
                      <a:endParaRPr lang="en-US" sz="2000" b="1" dirty="0"/>
                    </a:p>
                  </a:txBody>
                  <a:tcPr marL="91441" marR="91441"/>
                </a:tc>
                <a:tc>
                  <a:txBody>
                    <a:bodyPr/>
                    <a:lstStyle/>
                    <a:p>
                      <a:pPr algn="ctr"/>
                      <a:r>
                        <a:rPr lang="de-DE" sz="2000" b="1" dirty="0" smtClean="0"/>
                        <a:t>-2</a:t>
                      </a:r>
                      <a:endParaRPr lang="en-US" sz="2000" b="1" dirty="0"/>
                    </a:p>
                  </a:txBody>
                  <a:tcPr marL="91441" marR="91441"/>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010400" cy="1066800"/>
          </a:xfrm>
        </p:spPr>
        <p:txBody>
          <a:bodyPr/>
          <a:lstStyle/>
          <a:p>
            <a:r>
              <a:rPr lang="ru-RU" dirty="0" smtClean="0"/>
              <a:t>Полевой опыт в Польше</a:t>
            </a:r>
            <a:r>
              <a:rPr lang="en-US" dirty="0" smtClean="0"/>
              <a:t>, </a:t>
            </a:r>
            <a:r>
              <a:rPr lang="en-US" dirty="0"/>
              <a:t>SK </a:t>
            </a:r>
            <a:r>
              <a:rPr lang="en-US" dirty="0" err="1" smtClean="0"/>
              <a:t>Dobrzyniewo</a:t>
            </a:r>
            <a:r>
              <a:rPr lang="en-US" dirty="0" smtClean="0"/>
              <a:t> 850 </a:t>
            </a:r>
            <a:r>
              <a:rPr lang="ru-RU" dirty="0" smtClean="0"/>
              <a:t>дойных коров </a:t>
            </a:r>
            <a:r>
              <a:rPr lang="en-US" sz="2000" dirty="0" smtClean="0"/>
              <a:t>(http://www.skdobrzyniewo.pl/bydlo.html)</a:t>
            </a:r>
            <a:endParaRPr lang="en-US" dirty="0"/>
          </a:p>
        </p:txBody>
      </p:sp>
      <p:sp>
        <p:nvSpPr>
          <p:cNvPr id="3" name="Content Placeholder 2"/>
          <p:cNvSpPr>
            <a:spLocks noGrp="1"/>
          </p:cNvSpPr>
          <p:nvPr>
            <p:ph idx="1"/>
          </p:nvPr>
        </p:nvSpPr>
        <p:spPr>
          <a:xfrm>
            <a:off x="457200" y="2971800"/>
            <a:ext cx="3810000" cy="2362200"/>
          </a:xfrm>
        </p:spPr>
        <p:txBody>
          <a:bodyPr>
            <a:normAutofit fontScale="92500" lnSpcReduction="10000"/>
          </a:bodyPr>
          <a:lstStyle/>
          <a:p>
            <a:r>
              <a:rPr lang="ru-RU" dirty="0" smtClean="0"/>
              <a:t>Начало кормления ХолиПЕРЛА февраль 2012</a:t>
            </a:r>
            <a:endParaRPr lang="en-US" dirty="0" smtClean="0"/>
          </a:p>
          <a:p>
            <a:r>
              <a:rPr lang="en-US" dirty="0" smtClean="0"/>
              <a:t>100 </a:t>
            </a:r>
            <a:r>
              <a:rPr lang="ru-RU" dirty="0" smtClean="0"/>
              <a:t>г/гол. в день в первые 100 дней лактации</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362200"/>
            <a:ext cx="4343400" cy="3116390"/>
          </a:xfrm>
          <a:prstGeom prst="rect">
            <a:avLst/>
          </a:prstGeom>
        </p:spPr>
      </p:pic>
    </p:spTree>
    <p:extLst>
      <p:ext uri="{BB962C8B-B14F-4D97-AF65-F5344CB8AC3E}">
        <p14:creationId xmlns:p14="http://schemas.microsoft.com/office/powerpoint/2010/main" val="3402722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Среднесуточный удой до и во время применеия ХолиПЕРЛ</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0620204"/>
              </p:ext>
            </p:extLst>
          </p:nvPr>
        </p:nvGraphicFramePr>
        <p:xfrm>
          <a:off x="323528" y="1628800"/>
          <a:ext cx="4191000" cy="3396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092033918"/>
              </p:ext>
            </p:extLst>
          </p:nvPr>
        </p:nvGraphicFramePr>
        <p:xfrm>
          <a:off x="4427984" y="1556792"/>
          <a:ext cx="4392488"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90600" y="5373216"/>
            <a:ext cx="6019800" cy="400110"/>
          </a:xfrm>
          <a:prstGeom prst="rect">
            <a:avLst/>
          </a:prstGeom>
          <a:noFill/>
        </p:spPr>
        <p:txBody>
          <a:bodyPr wrap="square" rtlCol="0">
            <a:spAutoFit/>
          </a:bodyPr>
          <a:lstStyle/>
          <a:p>
            <a:r>
              <a:rPr lang="de-DE" sz="2000" dirty="0" smtClean="0">
                <a:solidFill>
                  <a:srgbClr val="FF0000"/>
                </a:solidFill>
              </a:rPr>
              <a:t>*</a:t>
            </a:r>
            <a:r>
              <a:rPr lang="de-DE" sz="2000" dirty="0" smtClean="0"/>
              <a:t> </a:t>
            </a:r>
            <a:r>
              <a:rPr lang="ru-RU" sz="2000" dirty="0" smtClean="0"/>
              <a:t>Повышенный риск кетоза до кормления ХолиПЕРЛ.</a:t>
            </a:r>
            <a:endParaRPr lang="en-US" sz="2000" dirty="0"/>
          </a:p>
        </p:txBody>
      </p:sp>
      <p:sp>
        <p:nvSpPr>
          <p:cNvPr id="7" name="TextBox 6"/>
          <p:cNvSpPr txBox="1"/>
          <p:nvPr/>
        </p:nvSpPr>
        <p:spPr>
          <a:xfrm>
            <a:off x="6084168" y="1484784"/>
            <a:ext cx="288032" cy="369332"/>
          </a:xfrm>
          <a:prstGeom prst="rect">
            <a:avLst/>
          </a:prstGeom>
          <a:noFill/>
        </p:spPr>
        <p:txBody>
          <a:bodyPr wrap="square" rtlCol="0">
            <a:spAutoFit/>
          </a:bodyPr>
          <a:lstStyle/>
          <a:p>
            <a:r>
              <a:rPr lang="ru-RU"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97357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ООО «Экопрод», Украина</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20536142"/>
              </p:ext>
            </p:extLst>
          </p:nvPr>
        </p:nvGraphicFramePr>
        <p:xfrm>
          <a:off x="539552" y="1196752"/>
          <a:ext cx="828092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079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7166"/>
            <a:ext cx="7772400" cy="563562"/>
          </a:xfrm>
        </p:spPr>
        <p:txBody>
          <a:bodyPr/>
          <a:lstStyle/>
          <a:p>
            <a:pPr eaLnBrk="1" fontAlgn="auto" hangingPunct="1">
              <a:spcAft>
                <a:spcPts val="0"/>
              </a:spcAft>
              <a:defRPr/>
            </a:pPr>
            <a:r>
              <a:rPr lang="ru-RU" dirty="0" smtClean="0">
                <a:solidFill>
                  <a:schemeClr val="tx1">
                    <a:lumMod val="75000"/>
                    <a:lumOff val="25000"/>
                  </a:schemeClr>
                </a:solidFill>
              </a:rPr>
              <a:t>Заключение </a:t>
            </a:r>
            <a:endParaRPr lang="nl-BE" dirty="0">
              <a:solidFill>
                <a:schemeClr val="tx1">
                  <a:lumMod val="75000"/>
                  <a:lumOff val="25000"/>
                </a:schemeClr>
              </a:solidFill>
            </a:endParaRPr>
          </a:p>
        </p:txBody>
      </p:sp>
      <p:sp>
        <p:nvSpPr>
          <p:cNvPr id="43011" name="Content Placeholder 2"/>
          <p:cNvSpPr>
            <a:spLocks noGrp="1"/>
          </p:cNvSpPr>
          <p:nvPr>
            <p:ph idx="1"/>
          </p:nvPr>
        </p:nvSpPr>
        <p:spPr>
          <a:xfrm>
            <a:off x="684213" y="1600200"/>
            <a:ext cx="8351837" cy="4060825"/>
          </a:xfrm>
        </p:spPr>
        <p:txBody>
          <a:bodyPr rtlCol="0">
            <a:normAutofit fontScale="92500"/>
          </a:bodyPr>
          <a:lstStyle/>
          <a:p>
            <a:pPr eaLnBrk="1" fontAlgn="auto" hangingPunct="1">
              <a:spcAft>
                <a:spcPts val="0"/>
              </a:spcAft>
              <a:buFont typeface="Arial" pitchFamily="34" charset="0"/>
              <a:buChar char="•"/>
              <a:defRPr/>
            </a:pPr>
            <a:r>
              <a:rPr lang="ru-RU" dirty="0" smtClean="0"/>
              <a:t>ХолиПЕРЛ</a:t>
            </a:r>
            <a:r>
              <a:rPr lang="ru-RU" baseline="30000" dirty="0" smtClean="0"/>
              <a:t>ТМ</a:t>
            </a:r>
            <a:r>
              <a:rPr lang="ru-RU" dirty="0" smtClean="0"/>
              <a:t> – высокоэффективный препарат для профилактики кетоза и синдрома жирной печени.</a:t>
            </a:r>
          </a:p>
          <a:p>
            <a:pPr eaLnBrk="1" fontAlgn="auto" hangingPunct="1">
              <a:spcAft>
                <a:spcPts val="0"/>
              </a:spcAft>
              <a:buFont typeface="Arial" pitchFamily="34" charset="0"/>
              <a:buChar char="•"/>
              <a:defRPr/>
            </a:pPr>
            <a:r>
              <a:rPr lang="ru-RU" dirty="0" smtClean="0"/>
              <a:t>Увеличение среднесуточных надоев от 2 до 5 кг на пике лактации.</a:t>
            </a:r>
          </a:p>
          <a:p>
            <a:pPr eaLnBrk="1" fontAlgn="auto" hangingPunct="1">
              <a:spcAft>
                <a:spcPts val="0"/>
              </a:spcAft>
              <a:buFont typeface="Arial" pitchFamily="34" charset="0"/>
              <a:buChar char="•"/>
              <a:defRPr/>
            </a:pPr>
            <a:r>
              <a:rPr lang="ru-RU" dirty="0" smtClean="0"/>
              <a:t>Более устойчивая кривая лактации.</a:t>
            </a:r>
          </a:p>
          <a:p>
            <a:pPr eaLnBrk="1" fontAlgn="auto" hangingPunct="1">
              <a:spcAft>
                <a:spcPts val="0"/>
              </a:spcAft>
              <a:buFont typeface="Arial" pitchFamily="34" charset="0"/>
              <a:buChar char="•"/>
              <a:defRPr/>
            </a:pPr>
            <a:r>
              <a:rPr lang="ru-RU" dirty="0" smtClean="0"/>
              <a:t>Здоровая печень = здоровое животное.</a:t>
            </a:r>
            <a:endParaRPr lang="en-US" dirty="0" smtClean="0"/>
          </a:p>
          <a:p>
            <a:pPr eaLnBrk="1" fontAlgn="auto" hangingPunct="1">
              <a:spcAft>
                <a:spcPts val="0"/>
              </a:spcAft>
              <a:buFont typeface="Arial" pitchFamily="34" charset="0"/>
              <a:buChar char="•"/>
              <a:defRPr/>
            </a:pPr>
            <a:r>
              <a:rPr lang="ru-RU" dirty="0" smtClean="0"/>
              <a:t>Снижение выбраковки в стаде в первые месяцы лактации</a:t>
            </a:r>
          </a:p>
          <a:p>
            <a:pPr eaLnBrk="1" fontAlgn="auto" hangingPunct="1">
              <a:spcAft>
                <a:spcPts val="0"/>
              </a:spcAft>
              <a:buFont typeface="Arial" pitchFamily="34" charset="0"/>
              <a:buChar char="•"/>
              <a:defRPr/>
            </a:pPr>
            <a:r>
              <a:rPr lang="ru-RU" dirty="0" smtClean="0"/>
              <a:t>Норма кормления: 50 г/гол в последние 3 недели стельности, 100 г/гол в первые 60-90 дн. лактации</a:t>
            </a:r>
            <a:r>
              <a:rPr lang="en-US" dirty="0" smtClean="0"/>
              <a:t> </a:t>
            </a:r>
            <a:r>
              <a:rPr lang="ru-RU" dirty="0" smtClean="0"/>
              <a:t> = 10 кг/гол в год</a:t>
            </a:r>
          </a:p>
          <a:p>
            <a:pPr marL="0" indent="0" eaLnBrk="1" fontAlgn="auto" hangingPunct="1">
              <a:spcAft>
                <a:spcPts val="0"/>
              </a:spcAft>
              <a:buNone/>
              <a:defRPr/>
            </a:pP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762000" y="2133600"/>
            <a:ext cx="7772400" cy="1295400"/>
          </a:xfrm>
        </p:spPr>
        <p:txBody>
          <a:bodyPr wrap="square" numCol="1" anchorCtr="0" compatLnSpc="1">
            <a:prstTxWarp prst="textNoShape">
              <a:avLst/>
            </a:prstTxWarp>
          </a:bodyPr>
          <a:lstStyle/>
          <a:p>
            <a:pPr algn="ctr" eaLnBrk="1" hangingPunct="1"/>
            <a:r>
              <a:rPr lang="ru-RU" smtClean="0">
                <a:latin typeface="Arial" charset="0"/>
                <a:cs typeface="Arial" charset="0"/>
              </a:rPr>
              <a:t>Аминокислоты в кормлении коров</a:t>
            </a:r>
            <a:endParaRPr lang="en-US" smtClean="0">
              <a:latin typeface="Arial" charset="0"/>
              <a:cs typeface="Arial" charset="0"/>
            </a:endParaRPr>
          </a:p>
        </p:txBody>
      </p:sp>
      <p:sp>
        <p:nvSpPr>
          <p:cNvPr id="2" name="Subtitle 1"/>
          <p:cNvSpPr>
            <a:spLocks noGrp="1"/>
          </p:cNvSpPr>
          <p:nvPr>
            <p:ph type="subTitle" idx="1"/>
          </p:nvPr>
        </p:nvSpPr>
        <p:spPr>
          <a:xfrm>
            <a:off x="2057400" y="4267200"/>
            <a:ext cx="6400800" cy="685800"/>
          </a:xfrm>
        </p:spPr>
        <p:txBody>
          <a:bodyPr rtlCol="0">
            <a:noAutofit/>
          </a:bodyPr>
          <a:lstStyle/>
          <a:p>
            <a:pPr eaLnBrk="1" fontAlgn="auto" hangingPunct="1">
              <a:spcAft>
                <a:spcPts val="0"/>
              </a:spcAft>
              <a:buFont typeface="Arial" pitchFamily="34" charset="0"/>
              <a:buNone/>
              <a:defRPr/>
            </a:pPr>
            <a:r>
              <a:rPr lang="ru-RU" sz="1800" dirty="0" smtClean="0"/>
              <a:t>Др. Иван Айснер</a:t>
            </a:r>
          </a:p>
          <a:p>
            <a:pPr eaLnBrk="1" fontAlgn="auto" hangingPunct="1">
              <a:spcAft>
                <a:spcPts val="0"/>
              </a:spcAft>
              <a:buFont typeface="Arial" pitchFamily="34" charset="0"/>
              <a:buNone/>
              <a:defRPr/>
            </a:pPr>
            <a:r>
              <a:rPr lang="ru-RU" sz="1800" dirty="0" smtClean="0"/>
              <a:t>Консультант по продуктам для КРС</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71550" y="762000"/>
            <a:ext cx="6934200" cy="762000"/>
          </a:xfrm>
        </p:spPr>
        <p:txBody>
          <a:bodyPr/>
          <a:lstStyle/>
          <a:p>
            <a:pPr algn="ctr" eaLnBrk="1" fontAlgn="auto" hangingPunct="1">
              <a:spcAft>
                <a:spcPts val="0"/>
              </a:spcAft>
              <a:defRPr/>
            </a:pPr>
            <a:r>
              <a:rPr lang="ru-RU" i="1" smtClean="0">
                <a:solidFill>
                  <a:schemeClr val="tx1"/>
                </a:solidFill>
                <a:latin typeface="Arial" charset="0"/>
              </a:rPr>
              <a:t>Снабжение протеином</a:t>
            </a:r>
            <a:endParaRPr lang="en-US" i="1" smtClean="0">
              <a:solidFill>
                <a:schemeClr val="tx1"/>
              </a:solidFill>
              <a:latin typeface="Arial" charset="0"/>
            </a:endParaRPr>
          </a:p>
        </p:txBody>
      </p:sp>
      <p:graphicFrame>
        <p:nvGraphicFramePr>
          <p:cNvPr id="190492" name="Group 28"/>
          <p:cNvGraphicFramePr>
            <a:graphicFrameLocks noGrp="1"/>
          </p:cNvGraphicFramePr>
          <p:nvPr>
            <p:ph type="tbl" idx="1"/>
          </p:nvPr>
        </p:nvGraphicFramePr>
        <p:xfrm>
          <a:off x="684213" y="1625600"/>
          <a:ext cx="7772400" cy="3598874"/>
        </p:xfrm>
        <a:graphic>
          <a:graphicData uri="http://schemas.openxmlformats.org/drawingml/2006/table">
            <a:tbl>
              <a:tblPr/>
              <a:tblGrid>
                <a:gridCol w="2230437"/>
                <a:gridCol w="1655763"/>
                <a:gridCol w="1943100"/>
                <a:gridCol w="1943100"/>
              </a:tblGrid>
              <a:tr h="642390">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Аминокислоты % </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молоко</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микробы</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соевый шрот</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6473">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Лизин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Метионин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Аргинин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Лейцин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Гистидин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Треонин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Фенилаланин</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Валин</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rgbClr val="FF0000"/>
                          </a:solidFill>
                          <a:effectLst/>
                          <a:latin typeface="Arial" charset="0"/>
                          <a:ea typeface="ＭＳ Ｐゴシック" pitchFamily="-48" charset="-128"/>
                        </a:rPr>
                        <a:t>8,3</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rgbClr val="3333FF"/>
                          </a:solidFill>
                          <a:effectLst/>
                          <a:latin typeface="Arial" charset="0"/>
                          <a:ea typeface="ＭＳ Ｐゴシック" pitchFamily="-48" charset="-128"/>
                        </a:rPr>
                        <a:t>2,9</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3,6</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10,4</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2,8</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4,8</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5,3</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6,8</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rgbClr val="FF0000"/>
                          </a:solidFill>
                          <a:effectLst/>
                          <a:latin typeface="Arial" charset="0"/>
                          <a:ea typeface="ＭＳ Ｐゴシック" pitchFamily="-48" charset="-128"/>
                        </a:rPr>
                        <a:t>7,9</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rgbClr val="3333FF"/>
                          </a:solidFill>
                          <a:effectLst/>
                          <a:latin typeface="Arial" charset="0"/>
                          <a:ea typeface="ＭＳ Ｐゴシック" pitchFamily="-48" charset="-128"/>
                        </a:rPr>
                        <a:t>2,6</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5,1</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8,1</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2,0</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5,8</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5,1</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6,2</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rgbClr val="FF0000"/>
                          </a:solidFill>
                          <a:effectLst/>
                          <a:latin typeface="Arial" charset="0"/>
                          <a:ea typeface="ＭＳ Ｐゴシック" pitchFamily="-48" charset="-128"/>
                        </a:rPr>
                        <a:t>6,1</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rgbClr val="3333FF"/>
                          </a:solidFill>
                          <a:effectLst/>
                          <a:latin typeface="Arial" charset="0"/>
                          <a:ea typeface="ＭＳ Ｐゴシック" pitchFamily="-48" charset="-128"/>
                        </a:rPr>
                        <a:t>1,4</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7,4</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7,5</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2,6</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3,9</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5,0</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2000" b="0" i="0" u="none" strike="noStrike" cap="none" normalizeH="0" baseline="0" smtClean="0">
                          <a:ln>
                            <a:noFill/>
                          </a:ln>
                          <a:solidFill>
                            <a:schemeClr val="tx1"/>
                          </a:solidFill>
                          <a:effectLst/>
                          <a:latin typeface="Arial" charset="0"/>
                          <a:ea typeface="ＭＳ Ｐゴシック" pitchFamily="-48" charset="-128"/>
                        </a:rPr>
                        <a:t>4,8</a:t>
                      </a: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0496" name="AutoShape 32"/>
          <p:cNvSpPr>
            <a:spLocks noChangeArrowheads="1"/>
          </p:cNvSpPr>
          <p:nvPr/>
        </p:nvSpPr>
        <p:spPr bwMode="auto">
          <a:xfrm rot="10812783" flipH="1">
            <a:off x="684213" y="5370513"/>
            <a:ext cx="650875"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7" name="Text Box 33"/>
          <p:cNvSpPr txBox="1">
            <a:spLocks noChangeArrowheads="1"/>
          </p:cNvSpPr>
          <p:nvPr/>
        </p:nvSpPr>
        <p:spPr bwMode="auto">
          <a:xfrm>
            <a:off x="1692275" y="5513388"/>
            <a:ext cx="6983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a:t>Эволюция требует точное соотношение аминокислот!</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0496"/>
                                        </p:tgtEl>
                                        <p:attrNameLst>
                                          <p:attrName>style.visibility</p:attrName>
                                        </p:attrNameLst>
                                      </p:cBhvr>
                                      <p:to>
                                        <p:strVal val="visible"/>
                                      </p:to>
                                    </p:set>
                                    <p:animEffect transition="in" filter="wedge">
                                      <p:cBhvr>
                                        <p:cTn id="7" dur="1000"/>
                                        <p:tgtEl>
                                          <p:spTgt spid="190496"/>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90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6" grpId="0" animBg="1"/>
      <p:bldP spid="1904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ru-RU" smtClean="0">
                <a:solidFill>
                  <a:schemeClr val="bg1">
                    <a:lumMod val="50000"/>
                  </a:schemeClr>
                </a:solidFill>
                <a:latin typeface="Arial" charset="0"/>
              </a:rPr>
              <a:t>Лимитирующие аминокислоты</a:t>
            </a:r>
            <a:endParaRPr lang="en-US" smtClean="0">
              <a:solidFill>
                <a:schemeClr val="bg1">
                  <a:lumMod val="50000"/>
                </a:schemeClr>
              </a:solidFill>
              <a:latin typeface="Arial" charset="0"/>
            </a:endParaRPr>
          </a:p>
        </p:txBody>
      </p:sp>
      <p:sp>
        <p:nvSpPr>
          <p:cNvPr id="193539" name="Rectangle 3"/>
          <p:cNvSpPr>
            <a:spLocks noGrp="1" noChangeArrowheads="1"/>
          </p:cNvSpPr>
          <p:nvPr>
            <p:ph type="body" sz="half" idx="1"/>
          </p:nvPr>
        </p:nvSpPr>
        <p:spPr>
          <a:xfrm>
            <a:off x="395288" y="2636838"/>
            <a:ext cx="4502150" cy="2587625"/>
          </a:xfrm>
        </p:spPr>
        <p:txBody>
          <a:bodyPr/>
          <a:lstStyle/>
          <a:p>
            <a:pPr marL="457200" indent="-457200" eaLnBrk="1" hangingPunct="1"/>
            <a:r>
              <a:rPr lang="ru-RU" sz="2200" smtClean="0"/>
              <a:t>Первая лимитирующая</a:t>
            </a:r>
            <a:r>
              <a:rPr lang="en-US" sz="2200" smtClean="0"/>
              <a:t> A</a:t>
            </a:r>
            <a:r>
              <a:rPr lang="ru-RU" sz="2200" smtClean="0"/>
              <a:t>К</a:t>
            </a:r>
            <a:r>
              <a:rPr lang="en-US" sz="2200" smtClean="0"/>
              <a:t> – </a:t>
            </a:r>
            <a:r>
              <a:rPr lang="ru-RU" sz="2200" smtClean="0">
                <a:solidFill>
                  <a:srgbClr val="3333FF"/>
                </a:solidFill>
              </a:rPr>
              <a:t>Метионин</a:t>
            </a:r>
            <a:r>
              <a:rPr lang="en-US" sz="2200" smtClean="0">
                <a:solidFill>
                  <a:srgbClr val="FF0000"/>
                </a:solidFill>
              </a:rPr>
              <a:t> </a:t>
            </a:r>
            <a:endParaRPr lang="ru-RU" sz="2200" smtClean="0">
              <a:solidFill>
                <a:srgbClr val="FF0000"/>
              </a:solidFill>
            </a:endParaRPr>
          </a:p>
          <a:p>
            <a:pPr marL="457200" indent="-457200" eaLnBrk="1" hangingPunct="1">
              <a:buFontTx/>
              <a:buNone/>
            </a:pPr>
            <a:endParaRPr lang="ru-RU" sz="2200" smtClean="0"/>
          </a:p>
          <a:p>
            <a:pPr marL="457200" indent="-457200" eaLnBrk="1" hangingPunct="1">
              <a:buFontTx/>
              <a:buNone/>
            </a:pPr>
            <a:r>
              <a:rPr lang="en-US" sz="2200" smtClean="0"/>
              <a:t>	</a:t>
            </a:r>
            <a:endParaRPr lang="en-US" sz="2000" smtClean="0"/>
          </a:p>
          <a:p>
            <a:pPr marL="457200" indent="-457200" eaLnBrk="1" hangingPunct="1"/>
            <a:r>
              <a:rPr lang="ru-RU" sz="2200" smtClean="0"/>
              <a:t>Вторая лимитирующая АК</a:t>
            </a:r>
            <a:r>
              <a:rPr lang="en-US" sz="2200" smtClean="0"/>
              <a:t> –</a:t>
            </a:r>
            <a:r>
              <a:rPr lang="ru-RU" sz="2200" smtClean="0">
                <a:solidFill>
                  <a:srgbClr val="FF0000"/>
                </a:solidFill>
              </a:rPr>
              <a:t>Лизин</a:t>
            </a:r>
            <a:endParaRPr lang="en-US" sz="1800" smtClean="0"/>
          </a:p>
        </p:txBody>
      </p:sp>
      <p:pic>
        <p:nvPicPr>
          <p:cNvPr id="193540" name="Picture 4" descr="Barre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16463" y="2636838"/>
            <a:ext cx="3240087" cy="2879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541" name="Line 5"/>
          <p:cNvSpPr>
            <a:spLocks noChangeShapeType="1"/>
          </p:cNvSpPr>
          <p:nvPr/>
        </p:nvSpPr>
        <p:spPr bwMode="auto">
          <a:xfrm>
            <a:off x="5364163" y="3068638"/>
            <a:ext cx="0" cy="2233612"/>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2" name="Text Box 6"/>
          <p:cNvSpPr txBox="1">
            <a:spLocks noChangeArrowheads="1"/>
          </p:cNvSpPr>
          <p:nvPr/>
        </p:nvSpPr>
        <p:spPr bwMode="auto">
          <a:xfrm rot="-5400000">
            <a:off x="3644106" y="4037807"/>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ru-RU" b="0"/>
              <a:t>Генетический</a:t>
            </a:r>
            <a:r>
              <a:rPr lang="ru-RU" sz="1600"/>
              <a:t> потенциал</a:t>
            </a:r>
            <a:endParaRPr lang="en-US" sz="1600"/>
          </a:p>
        </p:txBody>
      </p:sp>
      <p:sp>
        <p:nvSpPr>
          <p:cNvPr id="193543" name="Line 7"/>
          <p:cNvSpPr>
            <a:spLocks noChangeShapeType="1"/>
          </p:cNvSpPr>
          <p:nvPr/>
        </p:nvSpPr>
        <p:spPr bwMode="auto">
          <a:xfrm flipH="1" flipV="1">
            <a:off x="6408738" y="4078288"/>
            <a:ext cx="1116012" cy="1438275"/>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4" name="Text Box 8"/>
          <p:cNvSpPr txBox="1">
            <a:spLocks noChangeArrowheads="1"/>
          </p:cNvSpPr>
          <p:nvPr/>
        </p:nvSpPr>
        <p:spPr bwMode="auto">
          <a:xfrm>
            <a:off x="6877050" y="5516563"/>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ru-RU"/>
              <a:t>Фактический удой</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93540"/>
                                        </p:tgtEl>
                                        <p:attrNameLst>
                                          <p:attrName>style.visibility</p:attrName>
                                        </p:attrNameLst>
                                      </p:cBhvr>
                                      <p:to>
                                        <p:strVal val="visible"/>
                                      </p:to>
                                    </p:set>
                                    <p:animEffect transition="in" filter="wedge">
                                      <p:cBhvr>
                                        <p:cTn id="17" dur="2000"/>
                                        <p:tgtEl>
                                          <p:spTgt spid="1935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3541"/>
                                        </p:tgtEl>
                                        <p:attrNameLst>
                                          <p:attrName>style.visibility</p:attrName>
                                        </p:attrNameLst>
                                      </p:cBhvr>
                                      <p:to>
                                        <p:strVal val="visible"/>
                                      </p:to>
                                    </p:set>
                                    <p:animEffect transition="in" filter="dissolve">
                                      <p:cBhvr>
                                        <p:cTn id="22" dur="500"/>
                                        <p:tgtEl>
                                          <p:spTgt spid="193541"/>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9354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3543"/>
                                        </p:tgtEl>
                                        <p:attrNameLst>
                                          <p:attrName>style.visibility</p:attrName>
                                        </p:attrNameLst>
                                      </p:cBhvr>
                                      <p:to>
                                        <p:strVal val="visible"/>
                                      </p:to>
                                    </p:set>
                                    <p:animEffect transition="in" filter="wipe(down)">
                                      <p:cBhvr>
                                        <p:cTn id="30" dur="500"/>
                                        <p:tgtEl>
                                          <p:spTgt spid="193543"/>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93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1" grpId="0" animBg="1"/>
      <p:bldP spid="193542" grpId="0"/>
      <p:bldP spid="193543" grpId="0" animBg="1"/>
      <p:bldP spid="1935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657225" y="598488"/>
            <a:ext cx="763111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ru-RU" sz="2400">
                <a:solidFill>
                  <a:srgbClr val="008000"/>
                </a:solidFill>
              </a:rPr>
              <a:t>Практически 100 % рационов недостаточны по метионину</a:t>
            </a:r>
            <a:endParaRPr lang="en-GB" sz="2400">
              <a:solidFill>
                <a:srgbClr val="008000"/>
              </a:solidFill>
            </a:endParaRPr>
          </a:p>
        </p:txBody>
      </p:sp>
      <p:sp>
        <p:nvSpPr>
          <p:cNvPr id="96259" name="Rectangle 3"/>
          <p:cNvSpPr>
            <a:spLocks noChangeArrowheads="1"/>
          </p:cNvSpPr>
          <p:nvPr/>
        </p:nvSpPr>
        <p:spPr bwMode="auto">
          <a:xfrm>
            <a:off x="5637213" y="2741613"/>
            <a:ext cx="865187" cy="3340100"/>
          </a:xfrm>
          <a:prstGeom prst="rect">
            <a:avLst/>
          </a:prstGeom>
          <a:gradFill rotWithShape="1">
            <a:gsLst>
              <a:gs pos="0">
                <a:srgbClr val="99CC00">
                  <a:alpha val="64998"/>
                </a:srgbClr>
              </a:gs>
              <a:gs pos="100000">
                <a:srgbClr val="475E00"/>
              </a:gs>
            </a:gsLst>
            <a:lin ang="5400000" scaled="1"/>
          </a:gra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96260" name="Rectangle 4"/>
          <p:cNvSpPr>
            <a:spLocks noChangeArrowheads="1"/>
          </p:cNvSpPr>
          <p:nvPr/>
        </p:nvSpPr>
        <p:spPr bwMode="auto">
          <a:xfrm>
            <a:off x="669925" y="2741613"/>
            <a:ext cx="5759450" cy="495300"/>
          </a:xfrm>
          <a:prstGeom prst="rect">
            <a:avLst/>
          </a:prstGeom>
          <a:gradFill rotWithShape="1">
            <a:gsLst>
              <a:gs pos="0">
                <a:srgbClr val="5B7A00"/>
              </a:gs>
              <a:gs pos="100000">
                <a:srgbClr val="99CC00"/>
              </a:gs>
            </a:gsLst>
            <a:lin ang="0" scaled="1"/>
          </a:gra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98661" name="Oval 5"/>
          <p:cNvSpPr>
            <a:spLocks noChangeArrowheads="1"/>
          </p:cNvSpPr>
          <p:nvPr/>
        </p:nvSpPr>
        <p:spPr bwMode="auto">
          <a:xfrm>
            <a:off x="4246563" y="3460750"/>
            <a:ext cx="239712" cy="230188"/>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4</a:t>
            </a:r>
          </a:p>
        </p:txBody>
      </p:sp>
      <p:sp>
        <p:nvSpPr>
          <p:cNvPr id="198662" name="Oval 6"/>
          <p:cNvSpPr>
            <a:spLocks noChangeArrowheads="1"/>
          </p:cNvSpPr>
          <p:nvPr/>
        </p:nvSpPr>
        <p:spPr bwMode="auto">
          <a:xfrm>
            <a:off x="3924300" y="3284538"/>
            <a:ext cx="239713"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9</a:t>
            </a:r>
          </a:p>
        </p:txBody>
      </p:sp>
      <p:sp>
        <p:nvSpPr>
          <p:cNvPr id="96263" name="Line 7"/>
          <p:cNvSpPr>
            <a:spLocks noChangeShapeType="1"/>
          </p:cNvSpPr>
          <p:nvPr/>
        </p:nvSpPr>
        <p:spPr bwMode="auto">
          <a:xfrm>
            <a:off x="681038" y="6081713"/>
            <a:ext cx="7920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4" name="Line 8"/>
          <p:cNvSpPr>
            <a:spLocks noChangeShapeType="1"/>
          </p:cNvSpPr>
          <p:nvPr/>
        </p:nvSpPr>
        <p:spPr bwMode="auto">
          <a:xfrm flipV="1">
            <a:off x="681038" y="1700213"/>
            <a:ext cx="0" cy="438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5" name="Line 9"/>
          <p:cNvSpPr>
            <a:spLocks noChangeShapeType="1"/>
          </p:cNvSpPr>
          <p:nvPr/>
        </p:nvSpPr>
        <p:spPr bwMode="auto">
          <a:xfrm>
            <a:off x="601663" y="4776788"/>
            <a:ext cx="7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6" name="Line 10"/>
          <p:cNvSpPr>
            <a:spLocks noChangeShapeType="1"/>
          </p:cNvSpPr>
          <p:nvPr/>
        </p:nvSpPr>
        <p:spPr bwMode="auto">
          <a:xfrm>
            <a:off x="601663" y="3468688"/>
            <a:ext cx="7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7" name="Line 11"/>
          <p:cNvSpPr>
            <a:spLocks noChangeShapeType="1"/>
          </p:cNvSpPr>
          <p:nvPr/>
        </p:nvSpPr>
        <p:spPr bwMode="auto">
          <a:xfrm>
            <a:off x="601663" y="2162175"/>
            <a:ext cx="7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Text Box 12"/>
          <p:cNvSpPr txBox="1">
            <a:spLocks noChangeArrowheads="1"/>
          </p:cNvSpPr>
          <p:nvPr/>
        </p:nvSpPr>
        <p:spPr bwMode="auto">
          <a:xfrm>
            <a:off x="522288" y="614521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3</a:t>
            </a:r>
          </a:p>
        </p:txBody>
      </p:sp>
      <p:sp>
        <p:nvSpPr>
          <p:cNvPr id="96269" name="Text Box 13"/>
          <p:cNvSpPr txBox="1">
            <a:spLocks noChangeArrowheads="1"/>
          </p:cNvSpPr>
          <p:nvPr/>
        </p:nvSpPr>
        <p:spPr bwMode="auto">
          <a:xfrm>
            <a:off x="1855788" y="61261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4</a:t>
            </a:r>
          </a:p>
        </p:txBody>
      </p:sp>
      <p:sp>
        <p:nvSpPr>
          <p:cNvPr id="96270" name="Text Box 14"/>
          <p:cNvSpPr txBox="1">
            <a:spLocks noChangeArrowheads="1"/>
          </p:cNvSpPr>
          <p:nvPr/>
        </p:nvSpPr>
        <p:spPr bwMode="auto">
          <a:xfrm>
            <a:off x="3135313" y="61261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5</a:t>
            </a:r>
          </a:p>
        </p:txBody>
      </p:sp>
      <p:sp>
        <p:nvSpPr>
          <p:cNvPr id="96271" name="Text Box 15"/>
          <p:cNvSpPr txBox="1">
            <a:spLocks noChangeArrowheads="1"/>
          </p:cNvSpPr>
          <p:nvPr/>
        </p:nvSpPr>
        <p:spPr bwMode="auto">
          <a:xfrm>
            <a:off x="4416425" y="6118225"/>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6</a:t>
            </a:r>
          </a:p>
        </p:txBody>
      </p:sp>
      <p:sp>
        <p:nvSpPr>
          <p:cNvPr id="96272" name="Text Box 16"/>
          <p:cNvSpPr txBox="1">
            <a:spLocks noChangeArrowheads="1"/>
          </p:cNvSpPr>
          <p:nvPr/>
        </p:nvSpPr>
        <p:spPr bwMode="auto">
          <a:xfrm>
            <a:off x="5721350" y="61261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7</a:t>
            </a:r>
          </a:p>
        </p:txBody>
      </p:sp>
      <p:sp>
        <p:nvSpPr>
          <p:cNvPr id="96273" name="Text Box 17"/>
          <p:cNvSpPr txBox="1">
            <a:spLocks noChangeArrowheads="1"/>
          </p:cNvSpPr>
          <p:nvPr/>
        </p:nvSpPr>
        <p:spPr bwMode="auto">
          <a:xfrm>
            <a:off x="7054850" y="61261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8</a:t>
            </a:r>
          </a:p>
        </p:txBody>
      </p:sp>
      <p:sp>
        <p:nvSpPr>
          <p:cNvPr id="96274" name="Text Box 18"/>
          <p:cNvSpPr txBox="1">
            <a:spLocks noChangeArrowheads="1"/>
          </p:cNvSpPr>
          <p:nvPr/>
        </p:nvSpPr>
        <p:spPr bwMode="auto">
          <a:xfrm>
            <a:off x="8280400" y="6137275"/>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000" b="0"/>
              <a:t>9</a:t>
            </a:r>
          </a:p>
        </p:txBody>
      </p:sp>
      <p:sp>
        <p:nvSpPr>
          <p:cNvPr id="96275" name="Text Box 19"/>
          <p:cNvSpPr txBox="1">
            <a:spLocks noChangeArrowheads="1"/>
          </p:cNvSpPr>
          <p:nvPr/>
        </p:nvSpPr>
        <p:spPr bwMode="auto">
          <a:xfrm>
            <a:off x="401638" y="4732338"/>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900" b="0"/>
              <a:t>1</a:t>
            </a:r>
          </a:p>
        </p:txBody>
      </p:sp>
      <p:sp>
        <p:nvSpPr>
          <p:cNvPr id="96276" name="Text Box 20"/>
          <p:cNvSpPr txBox="1">
            <a:spLocks noChangeArrowheads="1"/>
          </p:cNvSpPr>
          <p:nvPr/>
        </p:nvSpPr>
        <p:spPr bwMode="auto">
          <a:xfrm>
            <a:off x="401638" y="3419475"/>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900" b="0"/>
              <a:t>2</a:t>
            </a:r>
          </a:p>
        </p:txBody>
      </p:sp>
      <p:sp>
        <p:nvSpPr>
          <p:cNvPr id="96277" name="Text Box 21"/>
          <p:cNvSpPr txBox="1">
            <a:spLocks noChangeArrowheads="1"/>
          </p:cNvSpPr>
          <p:nvPr/>
        </p:nvSpPr>
        <p:spPr bwMode="auto">
          <a:xfrm>
            <a:off x="401638" y="2120900"/>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900" b="0"/>
              <a:t>3</a:t>
            </a:r>
          </a:p>
        </p:txBody>
      </p:sp>
      <p:sp>
        <p:nvSpPr>
          <p:cNvPr id="96278" name="Line 22"/>
          <p:cNvSpPr>
            <a:spLocks noChangeShapeType="1"/>
          </p:cNvSpPr>
          <p:nvPr/>
        </p:nvSpPr>
        <p:spPr bwMode="auto">
          <a:xfrm>
            <a:off x="681038" y="5949950"/>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9" name="Line 23"/>
          <p:cNvSpPr>
            <a:spLocks noChangeShapeType="1"/>
          </p:cNvSpPr>
          <p:nvPr/>
        </p:nvSpPr>
        <p:spPr bwMode="auto">
          <a:xfrm>
            <a:off x="2041525" y="6088063"/>
            <a:ext cx="0"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0" name="Line 24"/>
          <p:cNvSpPr>
            <a:spLocks noChangeShapeType="1"/>
          </p:cNvSpPr>
          <p:nvPr/>
        </p:nvSpPr>
        <p:spPr bwMode="auto">
          <a:xfrm>
            <a:off x="3321050" y="6088063"/>
            <a:ext cx="0"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1" name="Line 25"/>
          <p:cNvSpPr>
            <a:spLocks noChangeShapeType="1"/>
          </p:cNvSpPr>
          <p:nvPr/>
        </p:nvSpPr>
        <p:spPr bwMode="auto">
          <a:xfrm>
            <a:off x="4600575" y="6088063"/>
            <a:ext cx="0"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2" name="Line 26"/>
          <p:cNvSpPr>
            <a:spLocks noChangeShapeType="1"/>
          </p:cNvSpPr>
          <p:nvPr/>
        </p:nvSpPr>
        <p:spPr bwMode="auto">
          <a:xfrm>
            <a:off x="5881688" y="6088063"/>
            <a:ext cx="0"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3" name="Line 27"/>
          <p:cNvSpPr>
            <a:spLocks noChangeShapeType="1"/>
          </p:cNvSpPr>
          <p:nvPr/>
        </p:nvSpPr>
        <p:spPr bwMode="auto">
          <a:xfrm>
            <a:off x="7240588" y="6088063"/>
            <a:ext cx="0"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4" name="Line 28"/>
          <p:cNvSpPr>
            <a:spLocks noChangeShapeType="1"/>
          </p:cNvSpPr>
          <p:nvPr/>
        </p:nvSpPr>
        <p:spPr bwMode="auto">
          <a:xfrm>
            <a:off x="8440738" y="6081713"/>
            <a:ext cx="0"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Rectangle 29"/>
          <p:cNvSpPr>
            <a:spLocks noChangeArrowheads="1"/>
          </p:cNvSpPr>
          <p:nvPr/>
        </p:nvSpPr>
        <p:spPr bwMode="auto">
          <a:xfrm>
            <a:off x="5637213" y="2741613"/>
            <a:ext cx="865187" cy="495300"/>
          </a:xfrm>
          <a:prstGeom prst="rect">
            <a:avLst/>
          </a:prstGeom>
          <a:solidFill>
            <a:schemeClr val="tx2">
              <a:lumMod val="60000"/>
              <a:lumOff val="40000"/>
            </a:schemeClr>
          </a:solidFill>
          <a:ln w="38100">
            <a:solidFill>
              <a:srgbClr val="FFFF00"/>
            </a:solidFill>
            <a:miter lim="800000"/>
            <a:headEnd/>
            <a:tailEnd/>
          </a:ln>
          <a:effectLst/>
        </p:spPr>
        <p:txBody>
          <a:bodyPr wrap="none" anchor="ctr"/>
          <a:lstStyle/>
          <a:p>
            <a:pPr algn="ctr">
              <a:defRPr/>
            </a:pPr>
            <a:endParaRPr lang="nl-BE" sz="1600">
              <a:ea typeface="ＭＳ Ｐゴシック" pitchFamily="-48" charset="-128"/>
            </a:endParaRPr>
          </a:p>
        </p:txBody>
      </p:sp>
      <p:sp>
        <p:nvSpPr>
          <p:cNvPr id="198686" name="Oval 30"/>
          <p:cNvSpPr>
            <a:spLocks noChangeArrowheads="1"/>
          </p:cNvSpPr>
          <p:nvPr/>
        </p:nvSpPr>
        <p:spPr bwMode="auto">
          <a:xfrm>
            <a:off x="5494338" y="4110038"/>
            <a:ext cx="239712"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7</a:t>
            </a:r>
          </a:p>
        </p:txBody>
      </p:sp>
      <p:sp>
        <p:nvSpPr>
          <p:cNvPr id="198687" name="Oval 31"/>
          <p:cNvSpPr>
            <a:spLocks noChangeArrowheads="1"/>
          </p:cNvSpPr>
          <p:nvPr/>
        </p:nvSpPr>
        <p:spPr bwMode="auto">
          <a:xfrm>
            <a:off x="6550025" y="3735388"/>
            <a:ext cx="239713"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11</a:t>
            </a:r>
          </a:p>
        </p:txBody>
      </p:sp>
      <p:sp>
        <p:nvSpPr>
          <p:cNvPr id="198688" name="Oval 32"/>
          <p:cNvSpPr>
            <a:spLocks noChangeArrowheads="1"/>
          </p:cNvSpPr>
          <p:nvPr/>
        </p:nvSpPr>
        <p:spPr bwMode="auto">
          <a:xfrm>
            <a:off x="5926138" y="3389313"/>
            <a:ext cx="239712"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1</a:t>
            </a:r>
          </a:p>
        </p:txBody>
      </p:sp>
      <p:sp>
        <p:nvSpPr>
          <p:cNvPr id="198689" name="Oval 33"/>
          <p:cNvSpPr>
            <a:spLocks noChangeArrowheads="1"/>
          </p:cNvSpPr>
          <p:nvPr/>
        </p:nvSpPr>
        <p:spPr bwMode="auto">
          <a:xfrm>
            <a:off x="5561013" y="3316288"/>
            <a:ext cx="239712"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8</a:t>
            </a:r>
          </a:p>
        </p:txBody>
      </p:sp>
      <p:sp>
        <p:nvSpPr>
          <p:cNvPr id="198690" name="Oval 34"/>
          <p:cNvSpPr>
            <a:spLocks noChangeArrowheads="1"/>
          </p:cNvSpPr>
          <p:nvPr/>
        </p:nvSpPr>
        <p:spPr bwMode="auto">
          <a:xfrm>
            <a:off x="5721350" y="3446463"/>
            <a:ext cx="239713"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2</a:t>
            </a:r>
          </a:p>
        </p:txBody>
      </p:sp>
      <p:sp>
        <p:nvSpPr>
          <p:cNvPr id="198691" name="Oval 35"/>
          <p:cNvSpPr>
            <a:spLocks noChangeArrowheads="1"/>
          </p:cNvSpPr>
          <p:nvPr/>
        </p:nvSpPr>
        <p:spPr bwMode="auto">
          <a:xfrm>
            <a:off x="5326063" y="3446463"/>
            <a:ext cx="239712"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3</a:t>
            </a:r>
          </a:p>
        </p:txBody>
      </p:sp>
      <p:sp>
        <p:nvSpPr>
          <p:cNvPr id="198692" name="Oval 36"/>
          <p:cNvSpPr>
            <a:spLocks noChangeArrowheads="1"/>
          </p:cNvSpPr>
          <p:nvPr/>
        </p:nvSpPr>
        <p:spPr bwMode="auto">
          <a:xfrm>
            <a:off x="5397500" y="3735388"/>
            <a:ext cx="239713"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10</a:t>
            </a:r>
          </a:p>
        </p:txBody>
      </p:sp>
      <p:sp>
        <p:nvSpPr>
          <p:cNvPr id="96293" name="Text Box 37"/>
          <p:cNvSpPr txBox="1">
            <a:spLocks noChangeArrowheads="1"/>
          </p:cNvSpPr>
          <p:nvPr/>
        </p:nvSpPr>
        <p:spPr bwMode="auto">
          <a:xfrm>
            <a:off x="6588125" y="5734050"/>
            <a:ext cx="1457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400"/>
              <a:t>LysDi ( %PDIE)</a:t>
            </a:r>
          </a:p>
        </p:txBody>
      </p:sp>
      <p:sp>
        <p:nvSpPr>
          <p:cNvPr id="96294" name="Text Box 38"/>
          <p:cNvSpPr txBox="1">
            <a:spLocks noChangeArrowheads="1"/>
          </p:cNvSpPr>
          <p:nvPr/>
        </p:nvSpPr>
        <p:spPr bwMode="auto">
          <a:xfrm>
            <a:off x="812800" y="1804988"/>
            <a:ext cx="1457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400"/>
              <a:t>MetDi ( %PDIE)</a:t>
            </a:r>
          </a:p>
        </p:txBody>
      </p:sp>
      <p:sp>
        <p:nvSpPr>
          <p:cNvPr id="198695" name="Line 39"/>
          <p:cNvSpPr>
            <a:spLocks noChangeShapeType="1"/>
          </p:cNvSpPr>
          <p:nvPr/>
        </p:nvSpPr>
        <p:spPr bwMode="auto">
          <a:xfrm flipH="1">
            <a:off x="6429375" y="2597150"/>
            <a:ext cx="504825" cy="21590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96" name="Oval 40"/>
          <p:cNvSpPr>
            <a:spLocks noChangeArrowheads="1"/>
          </p:cNvSpPr>
          <p:nvPr/>
        </p:nvSpPr>
        <p:spPr bwMode="auto">
          <a:xfrm>
            <a:off x="5613400" y="3951288"/>
            <a:ext cx="239713"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6</a:t>
            </a:r>
          </a:p>
        </p:txBody>
      </p:sp>
      <p:sp>
        <p:nvSpPr>
          <p:cNvPr id="198697" name="Rectangle 41"/>
          <p:cNvSpPr>
            <a:spLocks noChangeArrowheads="1"/>
          </p:cNvSpPr>
          <p:nvPr/>
        </p:nvSpPr>
        <p:spPr bwMode="auto">
          <a:xfrm>
            <a:off x="885825" y="3500438"/>
            <a:ext cx="301625" cy="2592387"/>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98698" name="Text Box 42"/>
          <p:cNvSpPr txBox="1">
            <a:spLocks noChangeArrowheads="1"/>
          </p:cNvSpPr>
          <p:nvPr/>
        </p:nvSpPr>
        <p:spPr bwMode="auto">
          <a:xfrm>
            <a:off x="827088" y="3500438"/>
            <a:ext cx="3152775" cy="2644775"/>
          </a:xfrm>
          <a:prstGeom prst="rect">
            <a:avLst/>
          </a:prstGeom>
          <a:noFill/>
          <a:ln>
            <a:noFill/>
          </a:ln>
          <a:effectLst/>
          <a:extLst>
            <a:ext uri="{909E8E84-426E-40DD-AFC4-6F175D3DCCD1}">
              <a14:hiddenFill xmlns:a14="http://schemas.microsoft.com/office/drawing/2010/main">
                <a:solidFill>
                  <a:srgbClr val="83EF95"/>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762000" eaLnBrk="0" hangingPunct="0">
              <a:defRPr b="1">
                <a:solidFill>
                  <a:schemeClr val="tx1"/>
                </a:solidFill>
                <a:latin typeface="Arial" charset="0"/>
                <a:ea typeface="ＭＳ Ｐゴシック" pitchFamily="34" charset="-128"/>
              </a:defRPr>
            </a:lvl1pPr>
            <a:lvl2pPr marL="742950" indent="-285750" defTabSz="762000" eaLnBrk="0" hangingPunct="0">
              <a:defRPr b="1">
                <a:solidFill>
                  <a:schemeClr val="tx1"/>
                </a:solidFill>
                <a:latin typeface="Arial" charset="0"/>
                <a:ea typeface="ＭＳ Ｐゴシック" pitchFamily="34" charset="-128"/>
              </a:defRPr>
            </a:lvl2pPr>
            <a:lvl3pPr marL="1143000" indent="-228600" defTabSz="762000" eaLnBrk="0" hangingPunct="0">
              <a:defRPr b="1">
                <a:solidFill>
                  <a:schemeClr val="tx1"/>
                </a:solidFill>
                <a:latin typeface="Arial" charset="0"/>
                <a:ea typeface="ＭＳ Ｐゴシック" pitchFamily="34" charset="-128"/>
              </a:defRPr>
            </a:lvl3pPr>
            <a:lvl4pPr marL="1600200" indent="-228600" defTabSz="762000" eaLnBrk="0" hangingPunct="0">
              <a:defRPr b="1">
                <a:solidFill>
                  <a:schemeClr val="tx1"/>
                </a:solidFill>
                <a:latin typeface="Arial" charset="0"/>
                <a:ea typeface="ＭＳ Ｐゴシック" pitchFamily="34" charset="-128"/>
              </a:defRPr>
            </a:lvl4pPr>
            <a:lvl5pPr marL="2057400" indent="-228600" defTabSz="762000" eaLnBrk="0" hangingPunct="0">
              <a:defRPr b="1">
                <a:solidFill>
                  <a:schemeClr val="tx1"/>
                </a:solidFill>
                <a:latin typeface="Arial" charset="0"/>
                <a:ea typeface="ＭＳ Ｐゴシック" pitchFamily="34" charset="-128"/>
              </a:defRPr>
            </a:lvl5pPr>
            <a:lvl6pPr marL="2514600" indent="-228600" defTabSz="7620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7620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7620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762000"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GB" sz="1400">
                <a:latin typeface="Times New Roman" pitchFamily="18" charset="0"/>
              </a:rPr>
              <a:t>  1     </a:t>
            </a:r>
            <a:r>
              <a:rPr lang="ru-RU" sz="1400">
                <a:latin typeface="Times New Roman" pitchFamily="18" charset="0"/>
              </a:rPr>
              <a:t>травяной сенаж</a:t>
            </a:r>
            <a:r>
              <a:rPr lang="en-GB" sz="1400">
                <a:latin typeface="Times New Roman" pitchFamily="18" charset="0"/>
              </a:rPr>
              <a:t> </a:t>
            </a:r>
          </a:p>
          <a:p>
            <a:r>
              <a:rPr lang="en-GB" sz="1400">
                <a:latin typeface="Times New Roman" pitchFamily="18" charset="0"/>
              </a:rPr>
              <a:t>  2     </a:t>
            </a:r>
            <a:r>
              <a:rPr lang="ru-RU" sz="1400">
                <a:latin typeface="Times New Roman" pitchFamily="18" charset="0"/>
              </a:rPr>
              <a:t>кукурузный силос</a:t>
            </a:r>
            <a:endParaRPr lang="en-GB" sz="1400">
              <a:latin typeface="Times New Roman" pitchFamily="18" charset="0"/>
            </a:endParaRPr>
          </a:p>
          <a:p>
            <a:r>
              <a:rPr lang="en-GB" sz="1400">
                <a:latin typeface="Times New Roman" pitchFamily="18" charset="0"/>
              </a:rPr>
              <a:t>  3     </a:t>
            </a:r>
            <a:r>
              <a:rPr lang="ru-RU" sz="1400">
                <a:latin typeface="Times New Roman" pitchFamily="18" charset="0"/>
              </a:rPr>
              <a:t>пшеница</a:t>
            </a:r>
            <a:endParaRPr lang="en-GB" sz="1400">
              <a:latin typeface="Times New Roman" pitchFamily="18" charset="0"/>
            </a:endParaRPr>
          </a:p>
          <a:p>
            <a:r>
              <a:rPr lang="en-GB" sz="1400">
                <a:latin typeface="Times New Roman" pitchFamily="18" charset="0"/>
              </a:rPr>
              <a:t>  </a:t>
            </a:r>
            <a:r>
              <a:rPr lang="en-GB" sz="1400">
                <a:solidFill>
                  <a:srgbClr val="FF0000"/>
                </a:solidFill>
                <a:latin typeface="Times New Roman" pitchFamily="18" charset="0"/>
              </a:rPr>
              <a:t>4     </a:t>
            </a:r>
            <a:r>
              <a:rPr lang="ru-RU" sz="1400">
                <a:solidFill>
                  <a:srgbClr val="FF0000"/>
                </a:solidFill>
                <a:latin typeface="Times New Roman" pitchFamily="18" charset="0"/>
              </a:rPr>
              <a:t>кукуруза</a:t>
            </a:r>
            <a:endParaRPr lang="en-GB" sz="1400">
              <a:solidFill>
                <a:srgbClr val="FF0000"/>
              </a:solidFill>
              <a:latin typeface="Times New Roman" pitchFamily="18" charset="0"/>
            </a:endParaRPr>
          </a:p>
          <a:p>
            <a:r>
              <a:rPr lang="en-GB" sz="1400">
                <a:latin typeface="Times New Roman" pitchFamily="18" charset="0"/>
              </a:rPr>
              <a:t>  </a:t>
            </a:r>
            <a:r>
              <a:rPr lang="en-GB" sz="1400">
                <a:solidFill>
                  <a:srgbClr val="FF0000"/>
                </a:solidFill>
                <a:latin typeface="Times New Roman" pitchFamily="18" charset="0"/>
              </a:rPr>
              <a:t>5     </a:t>
            </a:r>
            <a:r>
              <a:rPr lang="ru-RU" sz="1400">
                <a:solidFill>
                  <a:srgbClr val="FF0000"/>
                </a:solidFill>
                <a:latin typeface="Times New Roman" pitchFamily="18" charset="0"/>
              </a:rPr>
              <a:t>клейковина</a:t>
            </a:r>
            <a:r>
              <a:rPr lang="en-US" sz="1400">
                <a:solidFill>
                  <a:srgbClr val="FF0000"/>
                </a:solidFill>
                <a:latin typeface="Times New Roman" pitchFamily="18" charset="0"/>
              </a:rPr>
              <a:t> </a:t>
            </a:r>
            <a:r>
              <a:rPr lang="ru-RU" sz="1400">
                <a:solidFill>
                  <a:srgbClr val="FF0000"/>
                </a:solidFill>
                <a:latin typeface="Times New Roman" pitchFamily="18" charset="0"/>
              </a:rPr>
              <a:t>кукурузная</a:t>
            </a:r>
            <a:endParaRPr lang="en-GB" sz="1400">
              <a:solidFill>
                <a:srgbClr val="FF0000"/>
              </a:solidFill>
              <a:latin typeface="Times New Roman" pitchFamily="18" charset="0"/>
            </a:endParaRPr>
          </a:p>
          <a:p>
            <a:r>
              <a:rPr lang="en-GB" sz="1400">
                <a:latin typeface="Times New Roman" pitchFamily="18" charset="0"/>
              </a:rPr>
              <a:t>  6     </a:t>
            </a:r>
            <a:r>
              <a:rPr lang="ru-RU" sz="1400">
                <a:latin typeface="Times New Roman" pitchFamily="18" charset="0"/>
              </a:rPr>
              <a:t>соевый шрот</a:t>
            </a:r>
            <a:endParaRPr lang="en-GB" sz="1400">
              <a:latin typeface="Times New Roman" pitchFamily="18" charset="0"/>
            </a:endParaRPr>
          </a:p>
          <a:p>
            <a:r>
              <a:rPr lang="en-GB" sz="1400">
                <a:latin typeface="Times New Roman" pitchFamily="18" charset="0"/>
              </a:rPr>
              <a:t>  7     </a:t>
            </a:r>
            <a:r>
              <a:rPr lang="ru-RU" sz="1400">
                <a:latin typeface="Times New Roman" pitchFamily="18" charset="0"/>
              </a:rPr>
              <a:t>байпас соя</a:t>
            </a:r>
            <a:endParaRPr lang="en-GB" sz="1400">
              <a:latin typeface="Times New Roman" pitchFamily="18" charset="0"/>
            </a:endParaRPr>
          </a:p>
          <a:p>
            <a:r>
              <a:rPr lang="en-GB" sz="1400">
                <a:latin typeface="Times New Roman" pitchFamily="18" charset="0"/>
              </a:rPr>
              <a:t>  8     </a:t>
            </a:r>
            <a:r>
              <a:rPr lang="ru-RU" sz="1400">
                <a:latin typeface="Times New Roman" pitchFamily="18" charset="0"/>
              </a:rPr>
              <a:t>рапсовый шрот</a:t>
            </a:r>
            <a:endParaRPr lang="en-GB" sz="1400">
              <a:latin typeface="Times New Roman" pitchFamily="18" charset="0"/>
            </a:endParaRPr>
          </a:p>
          <a:p>
            <a:r>
              <a:rPr lang="en-GB" sz="1400">
                <a:latin typeface="Times New Roman" pitchFamily="18" charset="0"/>
              </a:rPr>
              <a:t>  </a:t>
            </a:r>
            <a:r>
              <a:rPr lang="en-GB" sz="1400">
                <a:solidFill>
                  <a:srgbClr val="FF0000"/>
                </a:solidFill>
                <a:latin typeface="Times New Roman" pitchFamily="18" charset="0"/>
              </a:rPr>
              <a:t>9     </a:t>
            </a:r>
            <a:r>
              <a:rPr lang="ru-RU" sz="1400">
                <a:solidFill>
                  <a:srgbClr val="FF0000"/>
                </a:solidFill>
                <a:latin typeface="Times New Roman" pitchFamily="18" charset="0"/>
              </a:rPr>
              <a:t>подсолнечниковый шрот</a:t>
            </a:r>
            <a:endParaRPr lang="en-GB" sz="1400">
              <a:solidFill>
                <a:srgbClr val="FF0000"/>
              </a:solidFill>
              <a:latin typeface="Times New Roman" pitchFamily="18" charset="0"/>
            </a:endParaRPr>
          </a:p>
          <a:p>
            <a:r>
              <a:rPr lang="en-GB" sz="1400">
                <a:latin typeface="Times New Roman" pitchFamily="18" charset="0"/>
              </a:rPr>
              <a:t>10     </a:t>
            </a:r>
            <a:r>
              <a:rPr lang="ru-RU" sz="1400">
                <a:latin typeface="Times New Roman" pitchFamily="18" charset="0"/>
              </a:rPr>
              <a:t>люцерновый силос</a:t>
            </a:r>
            <a:endParaRPr lang="en-GB" sz="1400">
              <a:latin typeface="Times New Roman" pitchFamily="18" charset="0"/>
            </a:endParaRPr>
          </a:p>
          <a:p>
            <a:pPr>
              <a:buFontTx/>
              <a:buAutoNum type="arabicPlain" startAt="11"/>
            </a:pPr>
            <a:r>
              <a:rPr lang="en-GB" sz="1400">
                <a:latin typeface="Times New Roman" pitchFamily="18" charset="0"/>
              </a:rPr>
              <a:t>  </a:t>
            </a:r>
            <a:r>
              <a:rPr lang="ru-RU" sz="1400">
                <a:latin typeface="Times New Roman" pitchFamily="18" charset="0"/>
              </a:rPr>
              <a:t>дрожжи</a:t>
            </a:r>
            <a:r>
              <a:rPr lang="en-GB" sz="1400">
                <a:latin typeface="Times New Roman" pitchFamily="18" charset="0"/>
              </a:rPr>
              <a:t> </a:t>
            </a:r>
          </a:p>
          <a:p>
            <a:pPr>
              <a:buFontTx/>
              <a:buAutoNum type="arabicPlain" startAt="11"/>
            </a:pPr>
            <a:r>
              <a:rPr lang="en-GB" sz="1400">
                <a:solidFill>
                  <a:srgbClr val="FF0000"/>
                </a:solidFill>
                <a:latin typeface="Times New Roman" pitchFamily="18" charset="0"/>
              </a:rPr>
              <a:t>  DDGS</a:t>
            </a:r>
            <a:r>
              <a:rPr lang="ru-RU" sz="1400">
                <a:solidFill>
                  <a:srgbClr val="FF0000"/>
                </a:solidFill>
                <a:latin typeface="Times New Roman" pitchFamily="18" charset="0"/>
              </a:rPr>
              <a:t> (барда сухая)</a:t>
            </a:r>
            <a:endParaRPr lang="en-GB" sz="1400">
              <a:solidFill>
                <a:srgbClr val="FF0000"/>
              </a:solidFill>
              <a:latin typeface="Times New Roman" pitchFamily="18" charset="0"/>
            </a:endParaRPr>
          </a:p>
        </p:txBody>
      </p:sp>
      <p:sp>
        <p:nvSpPr>
          <p:cNvPr id="198699" name="Oval 43"/>
          <p:cNvSpPr>
            <a:spLocks noChangeArrowheads="1"/>
          </p:cNvSpPr>
          <p:nvPr/>
        </p:nvSpPr>
        <p:spPr bwMode="auto">
          <a:xfrm>
            <a:off x="1292225" y="3244850"/>
            <a:ext cx="241300" cy="230188"/>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5</a:t>
            </a:r>
          </a:p>
        </p:txBody>
      </p:sp>
      <p:sp>
        <p:nvSpPr>
          <p:cNvPr id="96300" name="Text Box 44"/>
          <p:cNvSpPr txBox="1">
            <a:spLocks noChangeArrowheads="1"/>
          </p:cNvSpPr>
          <p:nvPr/>
        </p:nvSpPr>
        <p:spPr bwMode="auto">
          <a:xfrm>
            <a:off x="5437188" y="6219825"/>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400">
                <a:solidFill>
                  <a:srgbClr val="FF3300"/>
                </a:solidFill>
              </a:rPr>
              <a:t>6,8</a:t>
            </a:r>
          </a:p>
        </p:txBody>
      </p:sp>
      <p:sp>
        <p:nvSpPr>
          <p:cNvPr id="96301" name="Text Box 45"/>
          <p:cNvSpPr txBox="1">
            <a:spLocks noChangeArrowheads="1"/>
          </p:cNvSpPr>
          <p:nvPr/>
        </p:nvSpPr>
        <p:spPr bwMode="auto">
          <a:xfrm>
            <a:off x="6302375" y="6219825"/>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400">
                <a:solidFill>
                  <a:srgbClr val="FF3300"/>
                </a:solidFill>
              </a:rPr>
              <a:t>7,5</a:t>
            </a:r>
          </a:p>
        </p:txBody>
      </p:sp>
      <p:sp>
        <p:nvSpPr>
          <p:cNvPr id="96302" name="Text Box 46"/>
          <p:cNvSpPr txBox="1">
            <a:spLocks noChangeArrowheads="1"/>
          </p:cNvSpPr>
          <p:nvPr/>
        </p:nvSpPr>
        <p:spPr bwMode="auto">
          <a:xfrm>
            <a:off x="250825" y="31242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400">
                <a:solidFill>
                  <a:srgbClr val="FF3300"/>
                </a:solidFill>
              </a:rPr>
              <a:t>2,2</a:t>
            </a:r>
          </a:p>
        </p:txBody>
      </p:sp>
      <p:sp>
        <p:nvSpPr>
          <p:cNvPr id="96303" name="Text Box 47"/>
          <p:cNvSpPr txBox="1">
            <a:spLocks noChangeArrowheads="1"/>
          </p:cNvSpPr>
          <p:nvPr/>
        </p:nvSpPr>
        <p:spPr bwMode="auto">
          <a:xfrm>
            <a:off x="254000" y="25654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fr-FR" sz="1400">
                <a:solidFill>
                  <a:srgbClr val="FF3300"/>
                </a:solidFill>
              </a:rPr>
              <a:t>2,5</a:t>
            </a:r>
          </a:p>
        </p:txBody>
      </p:sp>
      <p:sp>
        <p:nvSpPr>
          <p:cNvPr id="96304" name="Line 48"/>
          <p:cNvSpPr>
            <a:spLocks noChangeShapeType="1"/>
          </p:cNvSpPr>
          <p:nvPr/>
        </p:nvSpPr>
        <p:spPr bwMode="auto">
          <a:xfrm>
            <a:off x="5651500" y="6092825"/>
            <a:ext cx="0" cy="2159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05" name="Line 49"/>
          <p:cNvSpPr>
            <a:spLocks noChangeShapeType="1"/>
          </p:cNvSpPr>
          <p:nvPr/>
        </p:nvSpPr>
        <p:spPr bwMode="auto">
          <a:xfrm>
            <a:off x="6516688" y="6092825"/>
            <a:ext cx="0" cy="2159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706" name="Text Box 50"/>
          <p:cNvSpPr txBox="1">
            <a:spLocks noChangeArrowheads="1"/>
          </p:cNvSpPr>
          <p:nvPr/>
        </p:nvSpPr>
        <p:spPr bwMode="auto">
          <a:xfrm>
            <a:off x="6877050" y="2060575"/>
            <a:ext cx="1871663" cy="1127125"/>
          </a:xfrm>
          <a:prstGeom prst="rect">
            <a:avLst/>
          </a:prstGeom>
          <a:solidFill>
            <a:schemeClr val="tx2">
              <a:lumMod val="60000"/>
              <a:lumOff val="40000"/>
            </a:schemeClr>
          </a:solidFill>
          <a:ln w="57150">
            <a:solidFill>
              <a:srgbClr val="FFFF00"/>
            </a:solidFill>
            <a:miter lim="800000"/>
            <a:headEnd/>
            <a:tailEnd/>
          </a:ln>
          <a:effectLst/>
        </p:spPr>
        <p:txBody>
          <a:bodyPr>
            <a:spAutoFit/>
          </a:bodyPr>
          <a:lstStyle>
            <a:lvl1pPr eaLnBrk="0" hangingPunct="0">
              <a:defRPr b="1">
                <a:solidFill>
                  <a:schemeClr val="tx1"/>
                </a:solidFill>
                <a:latin typeface="Arial" charset="0"/>
                <a:ea typeface="ＭＳ Ｐゴシック" pitchFamily="-48" charset="-128"/>
              </a:defRPr>
            </a:lvl1pPr>
            <a:lvl2pPr marL="742950" indent="-285750" eaLnBrk="0" hangingPunct="0">
              <a:defRPr b="1">
                <a:solidFill>
                  <a:schemeClr val="tx1"/>
                </a:solidFill>
                <a:latin typeface="Arial" charset="0"/>
                <a:ea typeface="ＭＳ Ｐゴシック" pitchFamily="-48" charset="-128"/>
              </a:defRPr>
            </a:lvl2pPr>
            <a:lvl3pPr marL="1143000" indent="-228600" eaLnBrk="0" hangingPunct="0">
              <a:defRPr b="1">
                <a:solidFill>
                  <a:schemeClr val="tx1"/>
                </a:solidFill>
                <a:latin typeface="Arial" charset="0"/>
                <a:ea typeface="ＭＳ Ｐゴシック" pitchFamily="-48" charset="-128"/>
              </a:defRPr>
            </a:lvl3pPr>
            <a:lvl4pPr marL="1600200" indent="-228600" eaLnBrk="0" hangingPunct="0">
              <a:defRPr b="1">
                <a:solidFill>
                  <a:schemeClr val="tx1"/>
                </a:solidFill>
                <a:latin typeface="Arial" charset="0"/>
                <a:ea typeface="ＭＳ Ｐゴシック" pitchFamily="-48" charset="-128"/>
              </a:defRPr>
            </a:lvl4pPr>
            <a:lvl5pPr marL="2057400" indent="-228600" eaLnBrk="0" hangingPunct="0">
              <a:defRPr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48" charset="-128"/>
              </a:defRPr>
            </a:lvl9pPr>
          </a:lstStyle>
          <a:p>
            <a:pPr eaLnBrk="1" hangingPunct="1">
              <a:defRPr/>
            </a:pPr>
            <a:r>
              <a:rPr lang="ru-RU" sz="1600" smtClean="0">
                <a:solidFill>
                  <a:schemeClr val="bg1"/>
                </a:solidFill>
              </a:rPr>
              <a:t>Сбалансиро-ванный рацион</a:t>
            </a:r>
            <a:endParaRPr lang="en-AU" sz="1200" smtClean="0">
              <a:solidFill>
                <a:schemeClr val="bg1"/>
              </a:solidFill>
            </a:endParaRPr>
          </a:p>
          <a:p>
            <a:pPr eaLnBrk="1" hangingPunct="1">
              <a:defRPr/>
            </a:pPr>
            <a:r>
              <a:rPr lang="en-AU" sz="1600" smtClean="0">
                <a:solidFill>
                  <a:schemeClr val="bg1"/>
                </a:solidFill>
              </a:rPr>
              <a:t>LysDi: &gt; 6,8 %</a:t>
            </a:r>
          </a:p>
          <a:p>
            <a:pPr eaLnBrk="1" hangingPunct="1">
              <a:defRPr/>
            </a:pPr>
            <a:r>
              <a:rPr lang="en-AU" sz="1600" smtClean="0">
                <a:solidFill>
                  <a:schemeClr val="bg1"/>
                </a:solidFill>
              </a:rPr>
              <a:t>MetDi: &gt; 2,2 %</a:t>
            </a:r>
          </a:p>
        </p:txBody>
      </p:sp>
      <p:sp>
        <p:nvSpPr>
          <p:cNvPr id="198707" name="Oval 51"/>
          <p:cNvSpPr>
            <a:spLocks noChangeArrowheads="1"/>
          </p:cNvSpPr>
          <p:nvPr/>
        </p:nvSpPr>
        <p:spPr bwMode="auto">
          <a:xfrm>
            <a:off x="3419475" y="3716338"/>
            <a:ext cx="239713" cy="230187"/>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600"/>
              <a:t>12</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70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869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869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98698"/>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98688"/>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198690"/>
                                        </p:tgtEl>
                                        <p:attrNameLst>
                                          <p:attrName>style.visibility</p:attrName>
                                        </p:attrNameLst>
                                      </p:cBhvr>
                                      <p:to>
                                        <p:strVal val="visible"/>
                                      </p:to>
                                    </p:set>
                                  </p:childTnLst>
                                </p:cTn>
                              </p:par>
                            </p:childTnLst>
                          </p:cTn>
                        </p:par>
                        <p:par>
                          <p:cTn id="22" fill="hold" nodeType="afterGroup">
                            <p:stCondLst>
                              <p:cond delay="1500"/>
                            </p:stCondLst>
                            <p:childTnLst>
                              <p:par>
                                <p:cTn id="23" presetID="1" presetClass="entr" presetSubtype="0" fill="hold" grpId="0" nodeType="afterEffect">
                                  <p:stCondLst>
                                    <p:cond delay="0"/>
                                  </p:stCondLst>
                                  <p:childTnLst>
                                    <p:set>
                                      <p:cBhvr>
                                        <p:cTn id="24" dur="1" fill="hold">
                                          <p:stCondLst>
                                            <p:cond delay="499"/>
                                          </p:stCondLst>
                                        </p:cTn>
                                        <p:tgtEl>
                                          <p:spTgt spid="198691"/>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499"/>
                                          </p:stCondLst>
                                        </p:cTn>
                                        <p:tgtEl>
                                          <p:spTgt spid="198661"/>
                                        </p:tgtEl>
                                        <p:attrNameLst>
                                          <p:attrName>style.visibility</p:attrName>
                                        </p:attrNameLst>
                                      </p:cBhvr>
                                      <p:to>
                                        <p:strVal val="visible"/>
                                      </p:to>
                                    </p:set>
                                  </p:childTnLst>
                                </p:cTn>
                              </p:par>
                            </p:childTnLst>
                          </p:cTn>
                        </p:par>
                        <p:par>
                          <p:cTn id="28" fill="hold" nodeType="afterGroup">
                            <p:stCondLst>
                              <p:cond delay="2500"/>
                            </p:stCondLst>
                            <p:childTnLst>
                              <p:par>
                                <p:cTn id="29" presetID="1" presetClass="entr" presetSubtype="0" fill="hold" grpId="0" nodeType="afterEffect">
                                  <p:stCondLst>
                                    <p:cond delay="0"/>
                                  </p:stCondLst>
                                  <p:childTnLst>
                                    <p:set>
                                      <p:cBhvr>
                                        <p:cTn id="30" dur="1" fill="hold">
                                          <p:stCondLst>
                                            <p:cond delay="499"/>
                                          </p:stCondLst>
                                        </p:cTn>
                                        <p:tgtEl>
                                          <p:spTgt spid="198699"/>
                                        </p:tgtEl>
                                        <p:attrNameLst>
                                          <p:attrName>style.visibility</p:attrName>
                                        </p:attrNameLst>
                                      </p:cBhvr>
                                      <p:to>
                                        <p:strVal val="visible"/>
                                      </p:to>
                                    </p:set>
                                  </p:childTnLst>
                                </p:cTn>
                              </p:par>
                            </p:childTnLst>
                          </p:cTn>
                        </p:par>
                        <p:par>
                          <p:cTn id="31" fill="hold" nodeType="afterGroup">
                            <p:stCondLst>
                              <p:cond delay="3000"/>
                            </p:stCondLst>
                            <p:childTnLst>
                              <p:par>
                                <p:cTn id="32" presetID="1" presetClass="entr" presetSubtype="0" fill="hold" grpId="0" nodeType="afterEffect">
                                  <p:stCondLst>
                                    <p:cond delay="0"/>
                                  </p:stCondLst>
                                  <p:childTnLst>
                                    <p:set>
                                      <p:cBhvr>
                                        <p:cTn id="33" dur="1" fill="hold">
                                          <p:stCondLst>
                                            <p:cond delay="499"/>
                                          </p:stCondLst>
                                        </p:cTn>
                                        <p:tgtEl>
                                          <p:spTgt spid="198696"/>
                                        </p:tgtEl>
                                        <p:attrNameLst>
                                          <p:attrName>style.visibility</p:attrName>
                                        </p:attrNameLst>
                                      </p:cBhvr>
                                      <p:to>
                                        <p:strVal val="visible"/>
                                      </p:to>
                                    </p:set>
                                  </p:childTnLst>
                                </p:cTn>
                              </p:par>
                            </p:childTnLst>
                          </p:cTn>
                        </p:par>
                        <p:par>
                          <p:cTn id="34" fill="hold" nodeType="afterGroup">
                            <p:stCondLst>
                              <p:cond delay="3500"/>
                            </p:stCondLst>
                            <p:childTnLst>
                              <p:par>
                                <p:cTn id="35" presetID="1" presetClass="entr" presetSubtype="0" fill="hold" grpId="0" nodeType="afterEffect">
                                  <p:stCondLst>
                                    <p:cond delay="0"/>
                                  </p:stCondLst>
                                  <p:childTnLst>
                                    <p:set>
                                      <p:cBhvr>
                                        <p:cTn id="36" dur="1" fill="hold">
                                          <p:stCondLst>
                                            <p:cond delay="499"/>
                                          </p:stCondLst>
                                        </p:cTn>
                                        <p:tgtEl>
                                          <p:spTgt spid="198686"/>
                                        </p:tgtEl>
                                        <p:attrNameLst>
                                          <p:attrName>style.visibility</p:attrName>
                                        </p:attrNameLst>
                                      </p:cBhvr>
                                      <p:to>
                                        <p:strVal val="visible"/>
                                      </p:to>
                                    </p:set>
                                  </p:childTnLst>
                                </p:cTn>
                              </p:par>
                            </p:childTnLst>
                          </p:cTn>
                        </p:par>
                        <p:par>
                          <p:cTn id="37" fill="hold" nodeType="afterGroup">
                            <p:stCondLst>
                              <p:cond delay="4000"/>
                            </p:stCondLst>
                            <p:childTnLst>
                              <p:par>
                                <p:cTn id="38" presetID="1" presetClass="entr" presetSubtype="0" fill="hold" grpId="0" nodeType="afterEffect">
                                  <p:stCondLst>
                                    <p:cond delay="0"/>
                                  </p:stCondLst>
                                  <p:childTnLst>
                                    <p:set>
                                      <p:cBhvr>
                                        <p:cTn id="39" dur="1" fill="hold">
                                          <p:stCondLst>
                                            <p:cond delay="499"/>
                                          </p:stCondLst>
                                        </p:cTn>
                                        <p:tgtEl>
                                          <p:spTgt spid="198689"/>
                                        </p:tgtEl>
                                        <p:attrNameLst>
                                          <p:attrName>style.visibility</p:attrName>
                                        </p:attrNameLst>
                                      </p:cBhvr>
                                      <p:to>
                                        <p:strVal val="visible"/>
                                      </p:to>
                                    </p:set>
                                  </p:childTnLst>
                                </p:cTn>
                              </p:par>
                            </p:childTnLst>
                          </p:cTn>
                        </p:par>
                        <p:par>
                          <p:cTn id="40" fill="hold" nodeType="afterGroup">
                            <p:stCondLst>
                              <p:cond delay="4500"/>
                            </p:stCondLst>
                            <p:childTnLst>
                              <p:par>
                                <p:cTn id="41" presetID="1" presetClass="entr" presetSubtype="0" fill="hold" grpId="0" nodeType="afterEffect">
                                  <p:stCondLst>
                                    <p:cond delay="0"/>
                                  </p:stCondLst>
                                  <p:childTnLst>
                                    <p:set>
                                      <p:cBhvr>
                                        <p:cTn id="42" dur="1" fill="hold">
                                          <p:stCondLst>
                                            <p:cond delay="499"/>
                                          </p:stCondLst>
                                        </p:cTn>
                                        <p:tgtEl>
                                          <p:spTgt spid="198662"/>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499"/>
                                          </p:stCondLst>
                                        </p:cTn>
                                        <p:tgtEl>
                                          <p:spTgt spid="198692"/>
                                        </p:tgtEl>
                                        <p:attrNameLst>
                                          <p:attrName>style.visibility</p:attrName>
                                        </p:attrNameLst>
                                      </p:cBhvr>
                                      <p:to>
                                        <p:strVal val="visible"/>
                                      </p:to>
                                    </p:set>
                                  </p:childTnLst>
                                </p:cTn>
                              </p:par>
                            </p:childTnLst>
                          </p:cTn>
                        </p:par>
                        <p:par>
                          <p:cTn id="46" fill="hold" nodeType="afterGroup">
                            <p:stCondLst>
                              <p:cond delay="5500"/>
                            </p:stCondLst>
                            <p:childTnLst>
                              <p:par>
                                <p:cTn id="47" presetID="1" presetClass="entr" presetSubtype="0" fill="hold" grpId="0" nodeType="afterEffect">
                                  <p:stCondLst>
                                    <p:cond delay="0"/>
                                  </p:stCondLst>
                                  <p:childTnLst>
                                    <p:set>
                                      <p:cBhvr>
                                        <p:cTn id="48" dur="1" fill="hold">
                                          <p:stCondLst>
                                            <p:cond delay="499"/>
                                          </p:stCondLst>
                                        </p:cTn>
                                        <p:tgtEl>
                                          <p:spTgt spid="198687"/>
                                        </p:tgtEl>
                                        <p:attrNameLst>
                                          <p:attrName>style.visibility</p:attrName>
                                        </p:attrNameLst>
                                      </p:cBhvr>
                                      <p:to>
                                        <p:strVal val="visible"/>
                                      </p:to>
                                    </p:set>
                                  </p:childTnLst>
                                </p:cTn>
                              </p:par>
                            </p:childTnLst>
                          </p:cTn>
                        </p:par>
                        <p:par>
                          <p:cTn id="49" fill="hold" nodeType="afterGroup">
                            <p:stCondLst>
                              <p:cond delay="6000"/>
                            </p:stCondLst>
                            <p:childTnLst>
                              <p:par>
                                <p:cTn id="50" presetID="1" presetClass="entr" presetSubtype="0" fill="hold" grpId="0" nodeType="afterEffect">
                                  <p:stCondLst>
                                    <p:cond delay="0"/>
                                  </p:stCondLst>
                                  <p:childTnLst>
                                    <p:set>
                                      <p:cBhvr>
                                        <p:cTn id="51" dur="1" fill="hold">
                                          <p:stCondLst>
                                            <p:cond delay="499"/>
                                          </p:stCondLst>
                                        </p:cTn>
                                        <p:tgtEl>
                                          <p:spTgt spid="198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autoUpdateAnimBg="0"/>
      <p:bldP spid="198662" grpId="0" animBg="1" autoUpdateAnimBg="0"/>
      <p:bldP spid="198686" grpId="0" animBg="1" autoUpdateAnimBg="0"/>
      <p:bldP spid="198687" grpId="0" animBg="1" autoUpdateAnimBg="0"/>
      <p:bldP spid="198688" grpId="0" animBg="1" autoUpdateAnimBg="0"/>
      <p:bldP spid="198689" grpId="0" animBg="1" autoUpdateAnimBg="0"/>
      <p:bldP spid="198690" grpId="0" animBg="1" autoUpdateAnimBg="0"/>
      <p:bldP spid="198691" grpId="0" animBg="1" autoUpdateAnimBg="0"/>
      <p:bldP spid="198692" grpId="0" animBg="1" autoUpdateAnimBg="0"/>
      <p:bldP spid="198695" grpId="0" animBg="1"/>
      <p:bldP spid="198696" grpId="0" animBg="1" autoUpdateAnimBg="0"/>
      <p:bldP spid="198697" grpId="0" animBg="1"/>
      <p:bldP spid="198698" grpId="0" autoUpdateAnimBg="0"/>
      <p:bldP spid="198699" grpId="0" animBg="1" autoUpdateAnimBg="0"/>
      <p:bldP spid="198706" grpId="0" animBg="1" autoUpdateAnimBg="0"/>
      <p:bldP spid="19870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7"/>
          <p:cNvGrpSpPr>
            <a:grpSpLocks/>
          </p:cNvGrpSpPr>
          <p:nvPr/>
        </p:nvGrpSpPr>
        <p:grpSpPr bwMode="auto">
          <a:xfrm>
            <a:off x="1187450" y="1989138"/>
            <a:ext cx="7561263" cy="3168650"/>
            <a:chOff x="748" y="1253"/>
            <a:chExt cx="4763" cy="1996"/>
          </a:xfrm>
        </p:grpSpPr>
        <p:sp>
          <p:nvSpPr>
            <p:cNvPr id="84996" name="Oval 2"/>
            <p:cNvSpPr>
              <a:spLocks noChangeArrowheads="1"/>
            </p:cNvSpPr>
            <p:nvPr/>
          </p:nvSpPr>
          <p:spPr bwMode="auto">
            <a:xfrm>
              <a:off x="748" y="1253"/>
              <a:ext cx="4417" cy="1996"/>
            </a:xfrm>
            <a:prstGeom prst="ellipse">
              <a:avLst/>
            </a:prstGeom>
            <a:solidFill>
              <a:srgbClr val="33CC33"/>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nl-BE" sz="2400" b="0">
                <a:latin typeface="Trebuchet MS" pitchFamily="34" charset="0"/>
              </a:endParaRPr>
            </a:p>
          </p:txBody>
        </p:sp>
        <p:sp>
          <p:nvSpPr>
            <p:cNvPr id="84997" name="Text Box 4"/>
            <p:cNvSpPr txBox="1">
              <a:spLocks noChangeArrowheads="1"/>
            </p:cNvSpPr>
            <p:nvPr/>
          </p:nvSpPr>
          <p:spPr bwMode="auto">
            <a:xfrm>
              <a:off x="2880" y="2069"/>
              <a:ext cx="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fr-FR" sz="2000"/>
                <a:t>O</a:t>
              </a:r>
            </a:p>
          </p:txBody>
        </p:sp>
        <p:grpSp>
          <p:nvGrpSpPr>
            <p:cNvPr id="84998" name="Group 5"/>
            <p:cNvGrpSpPr>
              <a:grpSpLocks/>
            </p:cNvGrpSpPr>
            <p:nvPr/>
          </p:nvGrpSpPr>
          <p:grpSpPr bwMode="auto">
            <a:xfrm>
              <a:off x="1565" y="2341"/>
              <a:ext cx="2336" cy="694"/>
              <a:chOff x="1344" y="1896"/>
              <a:chExt cx="3360" cy="1352"/>
            </a:xfrm>
          </p:grpSpPr>
          <p:sp>
            <p:nvSpPr>
              <p:cNvPr id="85002" name="Line 6"/>
              <p:cNvSpPr>
                <a:spLocks noChangeShapeType="1"/>
              </p:cNvSpPr>
              <p:nvPr/>
            </p:nvSpPr>
            <p:spPr bwMode="auto">
              <a:xfrm flipV="1">
                <a:off x="1344" y="2136"/>
                <a:ext cx="384"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3" name="Text Box 7"/>
              <p:cNvSpPr txBox="1">
                <a:spLocks noChangeArrowheads="1"/>
              </p:cNvSpPr>
              <p:nvPr/>
            </p:nvSpPr>
            <p:spPr bwMode="auto">
              <a:xfrm>
                <a:off x="1643" y="1991"/>
                <a:ext cx="321" cy="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2000"/>
                  <a:t>S</a:t>
                </a:r>
              </a:p>
            </p:txBody>
          </p:sp>
          <p:sp>
            <p:nvSpPr>
              <p:cNvPr id="85004" name="Line 8"/>
              <p:cNvSpPr>
                <a:spLocks noChangeShapeType="1"/>
              </p:cNvSpPr>
              <p:nvPr/>
            </p:nvSpPr>
            <p:spPr bwMode="auto">
              <a:xfrm rot="15287197" flipV="1">
                <a:off x="1920" y="2136"/>
                <a:ext cx="384"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5" name="Line 9"/>
              <p:cNvSpPr>
                <a:spLocks noChangeShapeType="1"/>
              </p:cNvSpPr>
              <p:nvPr/>
            </p:nvSpPr>
            <p:spPr bwMode="auto">
              <a:xfrm flipV="1">
                <a:off x="2304" y="2136"/>
                <a:ext cx="336"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6" name="Line 10"/>
              <p:cNvSpPr>
                <a:spLocks noChangeShapeType="1"/>
              </p:cNvSpPr>
              <p:nvPr/>
            </p:nvSpPr>
            <p:spPr bwMode="auto">
              <a:xfrm rot="16200000" flipV="1">
                <a:off x="2664" y="2112"/>
                <a:ext cx="336" cy="384"/>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7" name="Line 11"/>
              <p:cNvSpPr>
                <a:spLocks noChangeShapeType="1"/>
              </p:cNvSpPr>
              <p:nvPr/>
            </p:nvSpPr>
            <p:spPr bwMode="auto">
              <a:xfrm rot="10800000" flipH="1" flipV="1">
                <a:off x="3024" y="2472"/>
                <a:ext cx="0" cy="336"/>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8" name="Line 12"/>
              <p:cNvSpPr>
                <a:spLocks noChangeShapeType="1"/>
              </p:cNvSpPr>
              <p:nvPr/>
            </p:nvSpPr>
            <p:spPr bwMode="auto">
              <a:xfrm flipV="1">
                <a:off x="3024" y="2184"/>
                <a:ext cx="336"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9" name="Line 13"/>
              <p:cNvSpPr>
                <a:spLocks noChangeShapeType="1"/>
              </p:cNvSpPr>
              <p:nvPr/>
            </p:nvSpPr>
            <p:spPr bwMode="auto">
              <a:xfrm rot="10800000" flipH="1" flipV="1">
                <a:off x="3360" y="1896"/>
                <a:ext cx="0" cy="336"/>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0" name="Line 14"/>
              <p:cNvSpPr>
                <a:spLocks noChangeShapeType="1"/>
              </p:cNvSpPr>
              <p:nvPr/>
            </p:nvSpPr>
            <p:spPr bwMode="auto">
              <a:xfrm rot="10800000" flipH="1" flipV="1">
                <a:off x="3408" y="1896"/>
                <a:ext cx="0" cy="336"/>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1" name="Line 15"/>
              <p:cNvSpPr>
                <a:spLocks noChangeShapeType="1"/>
              </p:cNvSpPr>
              <p:nvPr/>
            </p:nvSpPr>
            <p:spPr bwMode="auto">
              <a:xfrm rot="16200000" flipV="1">
                <a:off x="3432" y="2160"/>
                <a:ext cx="336" cy="384"/>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2" name="Line 16"/>
              <p:cNvSpPr>
                <a:spLocks noChangeShapeType="1"/>
              </p:cNvSpPr>
              <p:nvPr/>
            </p:nvSpPr>
            <p:spPr bwMode="auto">
              <a:xfrm flipV="1">
                <a:off x="4368" y="1944"/>
                <a:ext cx="336"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3" name="Line 17"/>
              <p:cNvSpPr>
                <a:spLocks noChangeShapeType="1"/>
              </p:cNvSpPr>
              <p:nvPr/>
            </p:nvSpPr>
            <p:spPr bwMode="auto">
              <a:xfrm rot="15287197" flipV="1">
                <a:off x="4368" y="2232"/>
                <a:ext cx="384"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4" name="Line 18"/>
              <p:cNvSpPr>
                <a:spLocks noChangeShapeType="1"/>
              </p:cNvSpPr>
              <p:nvPr/>
            </p:nvSpPr>
            <p:spPr bwMode="auto">
              <a:xfrm flipV="1">
                <a:off x="4032" y="2232"/>
                <a:ext cx="336" cy="288"/>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5" name="Text Box 19"/>
              <p:cNvSpPr txBox="1">
                <a:spLocks noChangeArrowheads="1"/>
              </p:cNvSpPr>
              <p:nvPr/>
            </p:nvSpPr>
            <p:spPr bwMode="auto">
              <a:xfrm>
                <a:off x="3768" y="2408"/>
                <a:ext cx="287" cy="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spcBef>
                    <a:spcPct val="50000"/>
                  </a:spcBef>
                </a:pPr>
                <a:r>
                  <a:rPr lang="fr-FR" sz="2000"/>
                  <a:t>O</a:t>
                </a:r>
              </a:p>
            </p:txBody>
          </p:sp>
          <p:sp>
            <p:nvSpPr>
              <p:cNvPr id="85016" name="Text Box 20"/>
              <p:cNvSpPr txBox="1">
                <a:spLocks noChangeArrowheads="1"/>
              </p:cNvSpPr>
              <p:nvPr/>
            </p:nvSpPr>
            <p:spPr bwMode="auto">
              <a:xfrm>
                <a:off x="2784" y="2761"/>
                <a:ext cx="528" cy="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fr-FR" sz="2000"/>
                  <a:t>OH</a:t>
                </a:r>
              </a:p>
            </p:txBody>
          </p:sp>
        </p:grpSp>
        <p:sp>
          <p:nvSpPr>
            <p:cNvPr id="84999" name="Text Box 22"/>
            <p:cNvSpPr txBox="1">
              <a:spLocks noChangeArrowheads="1"/>
            </p:cNvSpPr>
            <p:nvPr/>
          </p:nvSpPr>
          <p:spPr bwMode="auto">
            <a:xfrm>
              <a:off x="1211" y="1404"/>
              <a:ext cx="3483"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2800">
                  <a:solidFill>
                    <a:schemeClr val="bg1"/>
                  </a:solidFill>
                </a:rPr>
                <a:t>MetaSmart</a:t>
              </a:r>
            </a:p>
            <a:p>
              <a:pPr algn="ctr"/>
              <a:r>
                <a:rPr lang="fr-FR" sz="2000">
                  <a:solidFill>
                    <a:schemeClr val="bg1"/>
                  </a:solidFill>
                </a:rPr>
                <a:t>2 hydroxy 4(methyl thio) butanoic acid isopropyl ester</a:t>
              </a:r>
            </a:p>
          </p:txBody>
        </p:sp>
        <p:sp>
          <p:nvSpPr>
            <p:cNvPr id="85000" name="Text Box 23"/>
            <p:cNvSpPr txBox="1">
              <a:spLocks noChangeArrowheads="1"/>
            </p:cNvSpPr>
            <p:nvPr/>
          </p:nvSpPr>
          <p:spPr bwMode="auto">
            <a:xfrm>
              <a:off x="4014" y="2115"/>
              <a:ext cx="1497"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ru-RU"/>
                <a:t>Защита от микробов и абсорбция через стенку рубца</a:t>
              </a:r>
              <a:endParaRPr lang="en-GB"/>
            </a:p>
            <a:p>
              <a:endParaRPr lang="fr-FR"/>
            </a:p>
          </p:txBody>
        </p:sp>
        <p:sp>
          <p:nvSpPr>
            <p:cNvPr id="85001" name="Text Box 24"/>
            <p:cNvSpPr txBox="1">
              <a:spLocks noChangeArrowheads="1"/>
            </p:cNvSpPr>
            <p:nvPr/>
          </p:nvSpPr>
          <p:spPr bwMode="auto">
            <a:xfrm>
              <a:off x="930" y="2115"/>
              <a:ext cx="187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r>
                <a:rPr lang="ru-RU" sz="2200"/>
                <a:t>Функция метионина</a:t>
              </a:r>
              <a:endParaRPr lang="fr-FR" sz="2200"/>
            </a:p>
          </p:txBody>
        </p:sp>
      </p:grpSp>
      <p:sp>
        <p:nvSpPr>
          <p:cNvPr id="76803" name="Rectangle 25"/>
          <p:cNvSpPr>
            <a:spLocks noGrp="1" noChangeArrowheads="1"/>
          </p:cNvSpPr>
          <p:nvPr>
            <p:ph type="title"/>
          </p:nvPr>
        </p:nvSpPr>
        <p:spPr>
          <a:xfrm>
            <a:off x="530225" y="908050"/>
            <a:ext cx="8251825" cy="417513"/>
          </a:xfrm>
        </p:spPr>
        <p:txBody>
          <a:bodyPr/>
          <a:lstStyle/>
          <a:p>
            <a:pPr algn="ctr" eaLnBrk="1" fontAlgn="auto" hangingPunct="1">
              <a:spcAft>
                <a:spcPts val="0"/>
              </a:spcAft>
              <a:defRPr/>
            </a:pPr>
            <a:r>
              <a:rPr lang="fr-FR" sz="4000" smtClean="0">
                <a:solidFill>
                  <a:schemeClr val="bg1">
                    <a:lumMod val="50000"/>
                  </a:schemeClr>
                </a:solidFill>
              </a:rPr>
              <a:t>MetaSmart™</a:t>
            </a:r>
            <a:r>
              <a:rPr lang="ru-RU" sz="4000" smtClean="0">
                <a:solidFill>
                  <a:schemeClr val="bg1">
                    <a:lumMod val="50000"/>
                  </a:schemeClr>
                </a:solidFill>
              </a:rPr>
              <a:t/>
            </a:r>
            <a:br>
              <a:rPr lang="ru-RU" sz="4000" smtClean="0">
                <a:solidFill>
                  <a:schemeClr val="bg1">
                    <a:lumMod val="50000"/>
                  </a:schemeClr>
                </a:solidFill>
              </a:rPr>
            </a:br>
            <a:r>
              <a:rPr lang="ru-RU" sz="4000" smtClean="0">
                <a:solidFill>
                  <a:schemeClr val="bg1">
                    <a:lumMod val="50000"/>
                  </a:schemeClr>
                </a:solidFill>
              </a:rPr>
              <a:t>уникальная молекула от </a:t>
            </a:r>
            <a:r>
              <a:rPr lang="fr-FR" sz="4000" smtClean="0">
                <a:solidFill>
                  <a:schemeClr val="bg1">
                    <a:lumMod val="50000"/>
                  </a:schemeClr>
                </a:solidFill>
              </a:rPr>
              <a:t> Adisseo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5988" y="620713"/>
            <a:ext cx="7127875" cy="7921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fontAlgn="auto" hangingPunct="1">
              <a:spcAft>
                <a:spcPts val="0"/>
              </a:spcAft>
              <a:defRPr/>
            </a:pPr>
            <a:r>
              <a:rPr lang="ru-RU" sz="2000" smtClean="0">
                <a:solidFill>
                  <a:srgbClr val="0033CC"/>
                </a:solidFill>
                <a:latin typeface="Arial" charset="0"/>
              </a:rPr>
              <a:t>Распределение коров по дням лактации на момент выбраковки ( % от общего количества выбракованных)</a:t>
            </a:r>
            <a:endParaRPr lang="de-DE" sz="2000" smtClean="0">
              <a:solidFill>
                <a:srgbClr val="0033CC"/>
              </a:solidFill>
              <a:latin typeface="Arial" charset="0"/>
            </a:endParaRPr>
          </a:p>
        </p:txBody>
      </p:sp>
      <p:pic>
        <p:nvPicPr>
          <p:cNvPr id="22531" name="Picture 3" descr="When cows lea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628775"/>
            <a:ext cx="6727825" cy="467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5288" y="268288"/>
            <a:ext cx="8572500" cy="850900"/>
          </a:xfrm>
        </p:spPr>
        <p:txBody>
          <a:bodyPr/>
          <a:lstStyle/>
          <a:p>
            <a:pPr eaLnBrk="1" fontAlgn="auto" hangingPunct="1">
              <a:spcAft>
                <a:spcPts val="0"/>
              </a:spcAft>
              <a:defRPr/>
            </a:pPr>
            <a:r>
              <a:rPr lang="ru-RU" sz="3200" smtClean="0">
                <a:solidFill>
                  <a:schemeClr val="bg1">
                    <a:lumMod val="50000"/>
                  </a:schemeClr>
                </a:solidFill>
              </a:rPr>
              <a:t>Многосторонние функции Метасмарта</a:t>
            </a:r>
            <a:endParaRPr lang="fr-FR" sz="3200" smtClean="0">
              <a:solidFill>
                <a:schemeClr val="bg1">
                  <a:lumMod val="50000"/>
                </a:schemeClr>
              </a:solidFill>
            </a:endParaRPr>
          </a:p>
        </p:txBody>
      </p:sp>
      <p:pic>
        <p:nvPicPr>
          <p:cNvPr id="86019" name="Picture 26" descr="F1000009"/>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61263" y="3536950"/>
            <a:ext cx="1582737" cy="1062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930400"/>
            <a:ext cx="4751388" cy="3775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021" name="Arc 5"/>
          <p:cNvSpPr>
            <a:spLocks/>
          </p:cNvSpPr>
          <p:nvPr/>
        </p:nvSpPr>
        <p:spPr bwMode="auto">
          <a:xfrm rot="-655089">
            <a:off x="5753100" y="1477963"/>
            <a:ext cx="1500188" cy="2139950"/>
          </a:xfrm>
          <a:custGeom>
            <a:avLst/>
            <a:gdLst>
              <a:gd name="T0" fmla="*/ 2147483647 w 21600"/>
              <a:gd name="T1" fmla="*/ 0 h 33808"/>
              <a:gd name="T2" fmla="*/ 2147483647 w 21600"/>
              <a:gd name="T3" fmla="*/ 2147483647 h 33808"/>
              <a:gd name="T4" fmla="*/ 0 w 21600"/>
              <a:gd name="T5" fmla="*/ 2147483647 h 33808"/>
              <a:gd name="T6" fmla="*/ 0 60000 65536"/>
              <a:gd name="T7" fmla="*/ 0 60000 65536"/>
              <a:gd name="T8" fmla="*/ 0 60000 65536"/>
            </a:gdLst>
            <a:ahLst/>
            <a:cxnLst>
              <a:cxn ang="T6">
                <a:pos x="T0" y="T1"/>
              </a:cxn>
              <a:cxn ang="T7">
                <a:pos x="T2" y="T3"/>
              </a:cxn>
              <a:cxn ang="T8">
                <a:pos x="T4" y="T5"/>
              </a:cxn>
            </a:cxnLst>
            <a:rect l="0" t="0" r="r" b="b"/>
            <a:pathLst>
              <a:path w="21600" h="33808" fill="none" extrusionOk="0">
                <a:moveTo>
                  <a:pt x="3259" y="0"/>
                </a:moveTo>
                <a:cubicBezTo>
                  <a:pt x="13808" y="1610"/>
                  <a:pt x="21600" y="10682"/>
                  <a:pt x="21600" y="21353"/>
                </a:cubicBezTo>
                <a:cubicBezTo>
                  <a:pt x="21600" y="25813"/>
                  <a:pt x="20219" y="30164"/>
                  <a:pt x="17647" y="33808"/>
                </a:cubicBezTo>
              </a:path>
              <a:path w="21600" h="33808" stroke="0" extrusionOk="0">
                <a:moveTo>
                  <a:pt x="3259" y="0"/>
                </a:moveTo>
                <a:cubicBezTo>
                  <a:pt x="13808" y="1610"/>
                  <a:pt x="21600" y="10682"/>
                  <a:pt x="21600" y="21353"/>
                </a:cubicBezTo>
                <a:cubicBezTo>
                  <a:pt x="21600" y="25813"/>
                  <a:pt x="20219" y="30164"/>
                  <a:pt x="17647" y="33808"/>
                </a:cubicBezTo>
                <a:lnTo>
                  <a:pt x="0" y="21353"/>
                </a:lnTo>
                <a:lnTo>
                  <a:pt x="3259" y="0"/>
                </a:lnTo>
                <a:close/>
              </a:path>
            </a:pathLst>
          </a:cu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Text Box 6"/>
          <p:cNvSpPr txBox="1">
            <a:spLocks noChangeArrowheads="1"/>
          </p:cNvSpPr>
          <p:nvPr/>
        </p:nvSpPr>
        <p:spPr bwMode="auto">
          <a:xfrm>
            <a:off x="3287713" y="1663700"/>
            <a:ext cx="633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en-US" sz="1200" i="1">
                <a:solidFill>
                  <a:srgbClr val="CC6600"/>
                </a:solidFill>
                <a:latin typeface="Trebuchet MS" pitchFamily="34" charset="0"/>
              </a:rPr>
              <a:t>rumen</a:t>
            </a:r>
            <a:endParaRPr lang="fr-FR" sz="1200" i="1">
              <a:solidFill>
                <a:srgbClr val="CC6600"/>
              </a:solidFill>
              <a:latin typeface="Trebuchet MS" pitchFamily="34" charset="0"/>
            </a:endParaRPr>
          </a:p>
        </p:txBody>
      </p:sp>
      <p:sp>
        <p:nvSpPr>
          <p:cNvPr id="86023" name="Text Box 7"/>
          <p:cNvSpPr txBox="1">
            <a:spLocks noChangeArrowheads="1"/>
          </p:cNvSpPr>
          <p:nvPr/>
        </p:nvSpPr>
        <p:spPr bwMode="auto">
          <a:xfrm>
            <a:off x="4879975" y="3055938"/>
            <a:ext cx="898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1200" i="1">
                <a:solidFill>
                  <a:srgbClr val="CC6600"/>
                </a:solidFill>
                <a:latin typeface="Trebuchet MS" pitchFamily="34" charset="0"/>
              </a:rPr>
              <a:t>Reticulum</a:t>
            </a:r>
          </a:p>
        </p:txBody>
      </p:sp>
      <p:sp>
        <p:nvSpPr>
          <p:cNvPr id="86024" name="Text Box 8"/>
          <p:cNvSpPr txBox="1">
            <a:spLocks noChangeArrowheads="1"/>
          </p:cNvSpPr>
          <p:nvPr/>
        </p:nvSpPr>
        <p:spPr bwMode="auto">
          <a:xfrm>
            <a:off x="4886325" y="3870325"/>
            <a:ext cx="788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1200" i="1">
                <a:solidFill>
                  <a:srgbClr val="CC6600"/>
                </a:solidFill>
                <a:latin typeface="Trebuchet MS" pitchFamily="34" charset="0"/>
              </a:rPr>
              <a:t>Omasum</a:t>
            </a:r>
          </a:p>
        </p:txBody>
      </p:sp>
      <p:sp>
        <p:nvSpPr>
          <p:cNvPr id="86025" name="Text Box 9"/>
          <p:cNvSpPr txBox="1">
            <a:spLocks noChangeArrowheads="1"/>
          </p:cNvSpPr>
          <p:nvPr/>
        </p:nvSpPr>
        <p:spPr bwMode="auto">
          <a:xfrm>
            <a:off x="3500438" y="4171950"/>
            <a:ext cx="14557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1200" i="1">
                <a:solidFill>
                  <a:srgbClr val="CC6600"/>
                </a:solidFill>
                <a:latin typeface="Trebuchet MS" pitchFamily="34" charset="0"/>
              </a:rPr>
              <a:t>Abomasum</a:t>
            </a:r>
          </a:p>
        </p:txBody>
      </p:sp>
      <p:sp>
        <p:nvSpPr>
          <p:cNvPr id="86026" name="Text Box 10"/>
          <p:cNvSpPr txBox="1">
            <a:spLocks noChangeArrowheads="1"/>
          </p:cNvSpPr>
          <p:nvPr/>
        </p:nvSpPr>
        <p:spPr bwMode="auto">
          <a:xfrm>
            <a:off x="1506538" y="4575175"/>
            <a:ext cx="108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1000" i="1">
                <a:solidFill>
                  <a:srgbClr val="D60093"/>
                </a:solidFill>
                <a:latin typeface="Trebuchet MS" pitchFamily="34" charset="0"/>
              </a:rPr>
              <a:t>Small intestine</a:t>
            </a:r>
          </a:p>
        </p:txBody>
      </p:sp>
      <p:sp>
        <p:nvSpPr>
          <p:cNvPr id="86027" name="Text Box 11"/>
          <p:cNvSpPr txBox="1">
            <a:spLocks noChangeArrowheads="1"/>
          </p:cNvSpPr>
          <p:nvPr/>
        </p:nvSpPr>
        <p:spPr bwMode="auto">
          <a:xfrm>
            <a:off x="1946275" y="5608638"/>
            <a:ext cx="1093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fr-FR" sz="1000" i="1">
                <a:solidFill>
                  <a:srgbClr val="D60093"/>
                </a:solidFill>
                <a:latin typeface="Trebuchet MS" pitchFamily="34" charset="0"/>
              </a:rPr>
              <a:t>Large intestine</a:t>
            </a:r>
          </a:p>
        </p:txBody>
      </p:sp>
      <p:sp>
        <p:nvSpPr>
          <p:cNvPr id="86028" name="Rectangle 12"/>
          <p:cNvSpPr>
            <a:spLocks noChangeArrowheads="1"/>
          </p:cNvSpPr>
          <p:nvPr/>
        </p:nvSpPr>
        <p:spPr bwMode="auto">
          <a:xfrm>
            <a:off x="2889250" y="2840038"/>
            <a:ext cx="1611313" cy="882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solidFill>
                  <a:srgbClr val="00CC00"/>
                </a:solidFill>
              </a:rPr>
              <a:t>50% </a:t>
            </a:r>
          </a:p>
          <a:p>
            <a:r>
              <a:rPr lang="ru-RU" sz="1400">
                <a:solidFill>
                  <a:srgbClr val="00CC00"/>
                </a:solidFill>
              </a:rPr>
              <a:t>Активация бактерий</a:t>
            </a:r>
            <a:r>
              <a:rPr lang="fr-FR" sz="1400" b="0">
                <a:solidFill>
                  <a:srgbClr val="00CC00"/>
                </a:solidFill>
              </a:rPr>
              <a:t> </a:t>
            </a:r>
          </a:p>
        </p:txBody>
      </p:sp>
      <p:sp>
        <p:nvSpPr>
          <p:cNvPr id="86029" name="Text Box 13"/>
          <p:cNvSpPr txBox="1">
            <a:spLocks noChangeArrowheads="1"/>
          </p:cNvSpPr>
          <p:nvPr/>
        </p:nvSpPr>
        <p:spPr bwMode="auto">
          <a:xfrm>
            <a:off x="6448425" y="5400675"/>
            <a:ext cx="2444750" cy="669925"/>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buFontTx/>
              <a:buChar char="•"/>
            </a:pPr>
            <a:r>
              <a:rPr lang="en-US">
                <a:solidFill>
                  <a:srgbClr val="0000FF"/>
                </a:solidFill>
              </a:rPr>
              <a:t> </a:t>
            </a:r>
            <a:r>
              <a:rPr lang="ru-RU">
                <a:solidFill>
                  <a:srgbClr val="0000FF"/>
                </a:solidFill>
              </a:rPr>
              <a:t>белковость</a:t>
            </a:r>
            <a:r>
              <a:rPr lang="en-US">
                <a:solidFill>
                  <a:srgbClr val="0000FF"/>
                </a:solidFill>
              </a:rPr>
              <a:t> ++++</a:t>
            </a:r>
          </a:p>
          <a:p>
            <a:pPr eaLnBrk="1" hangingPunct="1">
              <a:buFontTx/>
              <a:buChar char="•"/>
            </a:pPr>
            <a:r>
              <a:rPr lang="en-US">
                <a:solidFill>
                  <a:srgbClr val="0000FF"/>
                </a:solidFill>
              </a:rPr>
              <a:t> </a:t>
            </a:r>
            <a:r>
              <a:rPr lang="ru-RU">
                <a:solidFill>
                  <a:srgbClr val="0000FF"/>
                </a:solidFill>
              </a:rPr>
              <a:t>удой</a:t>
            </a:r>
            <a:r>
              <a:rPr lang="en-US">
                <a:solidFill>
                  <a:srgbClr val="0000FF"/>
                </a:solidFill>
              </a:rPr>
              <a:t> +++</a:t>
            </a:r>
          </a:p>
        </p:txBody>
      </p:sp>
      <p:sp>
        <p:nvSpPr>
          <p:cNvPr id="86030" name="Line 14"/>
          <p:cNvSpPr>
            <a:spLocks noChangeShapeType="1"/>
          </p:cNvSpPr>
          <p:nvPr/>
        </p:nvSpPr>
        <p:spPr bwMode="auto">
          <a:xfrm>
            <a:off x="6624638" y="1260475"/>
            <a:ext cx="374650" cy="1588"/>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1" name="Text Box 15"/>
          <p:cNvSpPr txBox="1">
            <a:spLocks noChangeArrowheads="1"/>
          </p:cNvSpPr>
          <p:nvPr/>
        </p:nvSpPr>
        <p:spPr bwMode="auto">
          <a:xfrm>
            <a:off x="7092950" y="765175"/>
            <a:ext cx="178911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ru-RU" sz="1400"/>
              <a:t>стимуляция                      функции</a:t>
            </a:r>
            <a:endParaRPr lang="en-US" sz="1400"/>
          </a:p>
          <a:p>
            <a:pPr eaLnBrk="1" hangingPunct="1"/>
            <a:r>
              <a:rPr lang="ru-RU" sz="1400"/>
              <a:t>улучшение здоровья и плодовитости</a:t>
            </a:r>
            <a:endParaRPr lang="en-US" sz="1400"/>
          </a:p>
        </p:txBody>
      </p:sp>
      <p:sp>
        <p:nvSpPr>
          <p:cNvPr id="86032" name="Rectangle 16"/>
          <p:cNvSpPr>
            <a:spLocks noChangeArrowheads="1"/>
          </p:cNvSpPr>
          <p:nvPr/>
        </p:nvSpPr>
        <p:spPr bwMode="auto">
          <a:xfrm>
            <a:off x="936625" y="4260850"/>
            <a:ext cx="2312988" cy="1863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33" name="Text Box 17"/>
          <p:cNvSpPr txBox="1">
            <a:spLocks noChangeArrowheads="1"/>
          </p:cNvSpPr>
          <p:nvPr/>
        </p:nvSpPr>
        <p:spPr bwMode="auto">
          <a:xfrm>
            <a:off x="1047750" y="3754438"/>
            <a:ext cx="23082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buFont typeface="Wingdings" pitchFamily="2" charset="2"/>
              <a:buNone/>
            </a:pPr>
            <a:endParaRPr lang="en-US" sz="1400"/>
          </a:p>
          <a:p>
            <a:pPr eaLnBrk="1" hangingPunct="1">
              <a:buFont typeface="Wingdings" pitchFamily="2" charset="2"/>
              <a:buNone/>
            </a:pPr>
            <a:r>
              <a:rPr lang="en-US" sz="1400"/>
              <a:t> VFA  +++</a:t>
            </a:r>
          </a:p>
          <a:p>
            <a:pPr eaLnBrk="1" hangingPunct="1">
              <a:buFont typeface="Wingdings" pitchFamily="2" charset="2"/>
              <a:buNone/>
            </a:pPr>
            <a:r>
              <a:rPr lang="ru-RU" sz="1400"/>
              <a:t>Распад клетчатки</a:t>
            </a:r>
            <a:r>
              <a:rPr lang="en-US" sz="1400"/>
              <a:t> +++++</a:t>
            </a:r>
          </a:p>
        </p:txBody>
      </p:sp>
      <p:sp>
        <p:nvSpPr>
          <p:cNvPr id="86034" name="Line 18"/>
          <p:cNvSpPr>
            <a:spLocks noChangeShapeType="1"/>
          </p:cNvSpPr>
          <p:nvPr/>
        </p:nvSpPr>
        <p:spPr bwMode="auto">
          <a:xfrm flipH="1">
            <a:off x="2124075" y="3398838"/>
            <a:ext cx="623888" cy="346075"/>
          </a:xfrm>
          <a:prstGeom prst="line">
            <a:avLst/>
          </a:prstGeom>
          <a:noFill/>
          <a:ln w="76200">
            <a:solidFill>
              <a:srgbClr val="00CC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5" name="Line 19"/>
          <p:cNvSpPr>
            <a:spLocks noChangeShapeType="1"/>
          </p:cNvSpPr>
          <p:nvPr/>
        </p:nvSpPr>
        <p:spPr bwMode="auto">
          <a:xfrm>
            <a:off x="1749425" y="4702175"/>
            <a:ext cx="1588" cy="552450"/>
          </a:xfrm>
          <a:prstGeom prst="line">
            <a:avLst/>
          </a:prstGeom>
          <a:noFill/>
          <a:ln w="571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6" name="Text Box 20"/>
          <p:cNvSpPr txBox="1">
            <a:spLocks noChangeArrowheads="1"/>
          </p:cNvSpPr>
          <p:nvPr/>
        </p:nvSpPr>
        <p:spPr bwMode="auto">
          <a:xfrm>
            <a:off x="7620000" y="4581525"/>
            <a:ext cx="1524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buFont typeface="Wingdings" pitchFamily="2" charset="2"/>
              <a:buNone/>
            </a:pPr>
            <a:r>
              <a:rPr lang="ru-RU" sz="1400"/>
              <a:t>стимуляция синтеза молока</a:t>
            </a:r>
            <a:endParaRPr lang="en-US" sz="1400"/>
          </a:p>
        </p:txBody>
      </p:sp>
      <p:sp>
        <p:nvSpPr>
          <p:cNvPr id="86037" name="Line 21"/>
          <p:cNvSpPr>
            <a:spLocks noChangeShapeType="1"/>
          </p:cNvSpPr>
          <p:nvPr/>
        </p:nvSpPr>
        <p:spPr bwMode="auto">
          <a:xfrm>
            <a:off x="7437438" y="4227513"/>
            <a:ext cx="1587" cy="82867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8" name="Text Box 22"/>
          <p:cNvSpPr txBox="1">
            <a:spLocks noChangeArrowheads="1"/>
          </p:cNvSpPr>
          <p:nvPr/>
        </p:nvSpPr>
        <p:spPr bwMode="auto">
          <a:xfrm>
            <a:off x="4953000" y="981075"/>
            <a:ext cx="695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ru-RU" sz="1200" i="1">
                <a:solidFill>
                  <a:srgbClr val="CC6600"/>
                </a:solidFill>
                <a:latin typeface="Trebuchet MS" pitchFamily="34" charset="0"/>
              </a:rPr>
              <a:t>печень</a:t>
            </a:r>
            <a:endParaRPr lang="fr-FR" sz="1200" i="1">
              <a:solidFill>
                <a:srgbClr val="CC6600"/>
              </a:solidFill>
              <a:latin typeface="Trebuchet MS" pitchFamily="34" charset="0"/>
            </a:endParaRPr>
          </a:p>
        </p:txBody>
      </p:sp>
      <p:sp>
        <p:nvSpPr>
          <p:cNvPr id="86039" name="Text Box 23"/>
          <p:cNvSpPr txBox="1">
            <a:spLocks noChangeArrowheads="1"/>
          </p:cNvSpPr>
          <p:nvPr/>
        </p:nvSpPr>
        <p:spPr bwMode="auto">
          <a:xfrm>
            <a:off x="1000125" y="5407025"/>
            <a:ext cx="2249488" cy="669925"/>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buFontTx/>
              <a:buChar char="•"/>
            </a:pPr>
            <a:r>
              <a:rPr lang="en-US">
                <a:solidFill>
                  <a:srgbClr val="00CC00"/>
                </a:solidFill>
              </a:rPr>
              <a:t> </a:t>
            </a:r>
            <a:r>
              <a:rPr lang="ru-RU">
                <a:solidFill>
                  <a:srgbClr val="00CC00"/>
                </a:solidFill>
              </a:rPr>
              <a:t>жирность</a:t>
            </a:r>
            <a:r>
              <a:rPr lang="en-US">
                <a:solidFill>
                  <a:srgbClr val="00CC00"/>
                </a:solidFill>
              </a:rPr>
              <a:t> ++++</a:t>
            </a:r>
          </a:p>
          <a:p>
            <a:pPr eaLnBrk="1" hangingPunct="1">
              <a:buFontTx/>
              <a:buChar char="•"/>
            </a:pPr>
            <a:r>
              <a:rPr lang="en-US">
                <a:solidFill>
                  <a:srgbClr val="00CC00"/>
                </a:solidFill>
              </a:rPr>
              <a:t> </a:t>
            </a:r>
            <a:r>
              <a:rPr lang="ru-RU">
                <a:solidFill>
                  <a:srgbClr val="00CC00"/>
                </a:solidFill>
              </a:rPr>
              <a:t>удой</a:t>
            </a:r>
            <a:r>
              <a:rPr lang="en-US">
                <a:solidFill>
                  <a:srgbClr val="00CC00"/>
                </a:solidFill>
              </a:rPr>
              <a:t> +++</a:t>
            </a:r>
          </a:p>
        </p:txBody>
      </p:sp>
      <p:sp>
        <p:nvSpPr>
          <p:cNvPr id="86040" name="AutoShape 25"/>
          <p:cNvSpPr>
            <a:spLocks noChangeArrowheads="1"/>
          </p:cNvSpPr>
          <p:nvPr/>
        </p:nvSpPr>
        <p:spPr bwMode="auto">
          <a:xfrm rot="10527556">
            <a:off x="7183438" y="2706688"/>
            <a:ext cx="252412" cy="207962"/>
          </a:xfrm>
          <a:prstGeom prst="triangle">
            <a:avLst>
              <a:gd name="adj" fmla="val 50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41" name="AutoShape 27"/>
          <p:cNvSpPr>
            <a:spLocks noChangeArrowheads="1"/>
          </p:cNvSpPr>
          <p:nvPr/>
        </p:nvSpPr>
        <p:spPr bwMode="auto">
          <a:xfrm rot="10800000">
            <a:off x="7310438" y="4986338"/>
            <a:ext cx="250825" cy="207962"/>
          </a:xfrm>
          <a:prstGeom prst="triangle">
            <a:avLst>
              <a:gd name="adj" fmla="val 50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42" name="Line 28"/>
          <p:cNvSpPr>
            <a:spLocks noChangeShapeType="1"/>
          </p:cNvSpPr>
          <p:nvPr/>
        </p:nvSpPr>
        <p:spPr bwMode="auto">
          <a:xfrm>
            <a:off x="2998788" y="2297113"/>
            <a:ext cx="1587" cy="481012"/>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3" name="Line 29"/>
          <p:cNvSpPr>
            <a:spLocks noChangeShapeType="1"/>
          </p:cNvSpPr>
          <p:nvPr/>
        </p:nvSpPr>
        <p:spPr bwMode="auto">
          <a:xfrm>
            <a:off x="2998788" y="2227263"/>
            <a:ext cx="563562" cy="138112"/>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4" name="Line 30"/>
          <p:cNvSpPr>
            <a:spLocks noChangeShapeType="1"/>
          </p:cNvSpPr>
          <p:nvPr/>
        </p:nvSpPr>
        <p:spPr bwMode="auto">
          <a:xfrm>
            <a:off x="2374900" y="1812925"/>
            <a:ext cx="500063" cy="414338"/>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5" name="Line 31"/>
          <p:cNvSpPr>
            <a:spLocks noChangeShapeType="1"/>
          </p:cNvSpPr>
          <p:nvPr/>
        </p:nvSpPr>
        <p:spPr bwMode="auto">
          <a:xfrm>
            <a:off x="2436813" y="1744663"/>
            <a:ext cx="500062" cy="414337"/>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6" name="AutoShape 32"/>
          <p:cNvSpPr>
            <a:spLocks noChangeArrowheads="1"/>
          </p:cNvSpPr>
          <p:nvPr/>
        </p:nvSpPr>
        <p:spPr bwMode="auto">
          <a:xfrm rot="6160034">
            <a:off x="3423444" y="2239169"/>
            <a:ext cx="277813" cy="250825"/>
          </a:xfrm>
          <a:prstGeom prst="triangle">
            <a:avLst>
              <a:gd name="adj" fmla="val 50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47" name="AutoShape 33"/>
          <p:cNvSpPr>
            <a:spLocks noChangeArrowheads="1"/>
          </p:cNvSpPr>
          <p:nvPr/>
        </p:nvSpPr>
        <p:spPr bwMode="auto">
          <a:xfrm rot="10800000">
            <a:off x="2873375" y="2503488"/>
            <a:ext cx="250825" cy="274637"/>
          </a:xfrm>
          <a:prstGeom prst="triangle">
            <a:avLst>
              <a:gd name="adj" fmla="val 50000"/>
            </a:avLst>
          </a:prstGeom>
          <a:solidFill>
            <a:srgbClr val="33CC33"/>
          </a:solidFill>
          <a:ln>
            <a:noFill/>
          </a:ln>
          <a:effectLst/>
          <a:extLs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48" name="Rectangle 34"/>
          <p:cNvSpPr>
            <a:spLocks noChangeArrowheads="1"/>
          </p:cNvSpPr>
          <p:nvPr/>
        </p:nvSpPr>
        <p:spPr bwMode="auto">
          <a:xfrm>
            <a:off x="3687763" y="2079625"/>
            <a:ext cx="1389062" cy="882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2400">
                <a:solidFill>
                  <a:srgbClr val="0000CC"/>
                </a:solidFill>
              </a:rPr>
              <a:t>50%</a:t>
            </a:r>
            <a:r>
              <a:rPr lang="fr-FR" sz="1400">
                <a:solidFill>
                  <a:srgbClr val="0000CC"/>
                </a:solidFill>
              </a:rPr>
              <a:t> </a:t>
            </a:r>
          </a:p>
          <a:p>
            <a:pPr eaLnBrk="0" hangingPunct="0"/>
            <a:r>
              <a:rPr lang="ru-RU" sz="1400">
                <a:solidFill>
                  <a:srgbClr val="0000CC"/>
                </a:solidFill>
              </a:rPr>
              <a:t>Абсорбция через стенку</a:t>
            </a:r>
            <a:endParaRPr lang="fr-FR" sz="1400">
              <a:solidFill>
                <a:srgbClr val="0000CC"/>
              </a:solidFill>
            </a:endParaRPr>
          </a:p>
        </p:txBody>
      </p:sp>
      <p:sp>
        <p:nvSpPr>
          <p:cNvPr id="86049" name="Arc 35"/>
          <p:cNvSpPr>
            <a:spLocks/>
          </p:cNvSpPr>
          <p:nvPr/>
        </p:nvSpPr>
        <p:spPr bwMode="auto">
          <a:xfrm rot="-3438353">
            <a:off x="4372769" y="1785144"/>
            <a:ext cx="1381125" cy="747713"/>
          </a:xfrm>
          <a:custGeom>
            <a:avLst/>
            <a:gdLst>
              <a:gd name="T0" fmla="*/ 2147483647 w 21600"/>
              <a:gd name="T1" fmla="*/ 0 h 21462"/>
              <a:gd name="T2" fmla="*/ 2147483647 w 21600"/>
              <a:gd name="T3" fmla="*/ 2147483647 h 21462"/>
              <a:gd name="T4" fmla="*/ 0 w 21600"/>
              <a:gd name="T5" fmla="*/ 2147483647 h 21462"/>
              <a:gd name="T6" fmla="*/ 0 60000 65536"/>
              <a:gd name="T7" fmla="*/ 0 60000 65536"/>
              <a:gd name="T8" fmla="*/ 0 60000 65536"/>
            </a:gdLst>
            <a:ahLst/>
            <a:cxnLst>
              <a:cxn ang="T6">
                <a:pos x="T0" y="T1"/>
              </a:cxn>
              <a:cxn ang="T7">
                <a:pos x="T2" y="T3"/>
              </a:cxn>
              <a:cxn ang="T8">
                <a:pos x="T4" y="T5"/>
              </a:cxn>
            </a:cxnLst>
            <a:rect l="0" t="0" r="r" b="b"/>
            <a:pathLst>
              <a:path w="21600" h="21462" fill="none" extrusionOk="0">
                <a:moveTo>
                  <a:pt x="2437" y="0"/>
                </a:moveTo>
                <a:cubicBezTo>
                  <a:pt x="13353" y="1240"/>
                  <a:pt x="21600" y="10475"/>
                  <a:pt x="21600" y="21462"/>
                </a:cubicBezTo>
              </a:path>
              <a:path w="21600" h="21462" stroke="0" extrusionOk="0">
                <a:moveTo>
                  <a:pt x="2437" y="0"/>
                </a:moveTo>
                <a:cubicBezTo>
                  <a:pt x="13353" y="1240"/>
                  <a:pt x="21600" y="10475"/>
                  <a:pt x="21600" y="21462"/>
                </a:cubicBezTo>
                <a:lnTo>
                  <a:pt x="0" y="21462"/>
                </a:lnTo>
                <a:lnTo>
                  <a:pt x="2437" y="0"/>
                </a:lnTo>
                <a:close/>
              </a:path>
            </a:pathLst>
          </a:cu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0" name="Rectangle 36"/>
          <p:cNvSpPr>
            <a:spLocks noChangeArrowheads="1"/>
          </p:cNvSpPr>
          <p:nvPr/>
        </p:nvSpPr>
        <p:spPr bwMode="auto">
          <a:xfrm>
            <a:off x="5124450" y="1606550"/>
            <a:ext cx="188913"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51" name="AutoShape 37"/>
          <p:cNvSpPr>
            <a:spLocks noChangeArrowheads="1"/>
          </p:cNvSpPr>
          <p:nvPr/>
        </p:nvSpPr>
        <p:spPr bwMode="auto">
          <a:xfrm rot="4266471">
            <a:off x="4997450" y="1687513"/>
            <a:ext cx="277813" cy="249237"/>
          </a:xfrm>
          <a:prstGeom prst="triangle">
            <a:avLst>
              <a:gd name="adj" fmla="val 50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86052" name="Freeform 38" descr="90 %"/>
          <p:cNvSpPr>
            <a:spLocks/>
          </p:cNvSpPr>
          <p:nvPr/>
        </p:nvSpPr>
        <p:spPr bwMode="auto">
          <a:xfrm>
            <a:off x="5249863" y="1063625"/>
            <a:ext cx="1404937" cy="887413"/>
          </a:xfrm>
          <a:custGeom>
            <a:avLst/>
            <a:gdLst>
              <a:gd name="T0" fmla="*/ 2147483647 w 2545"/>
              <a:gd name="T1" fmla="*/ 2147483647 h 1345"/>
              <a:gd name="T2" fmla="*/ 2147483647 w 2545"/>
              <a:gd name="T3" fmla="*/ 2147483647 h 1345"/>
              <a:gd name="T4" fmla="*/ 2147483647 w 2545"/>
              <a:gd name="T5" fmla="*/ 2147483647 h 1345"/>
              <a:gd name="T6" fmla="*/ 2147483647 w 2545"/>
              <a:gd name="T7" fmla="*/ 2147483647 h 1345"/>
              <a:gd name="T8" fmla="*/ 2147483647 w 2545"/>
              <a:gd name="T9" fmla="*/ 2147483647 h 1345"/>
              <a:gd name="T10" fmla="*/ 2147483647 w 2545"/>
              <a:gd name="T11" fmla="*/ 2147483647 h 1345"/>
              <a:gd name="T12" fmla="*/ 2147483647 w 2545"/>
              <a:gd name="T13" fmla="*/ 2147483647 h 1345"/>
              <a:gd name="T14" fmla="*/ 2147483647 w 2545"/>
              <a:gd name="T15" fmla="*/ 2147483647 h 1345"/>
              <a:gd name="T16" fmla="*/ 2147483647 w 2545"/>
              <a:gd name="T17" fmla="*/ 2147483647 h 1345"/>
              <a:gd name="T18" fmla="*/ 2147483647 w 2545"/>
              <a:gd name="T19" fmla="*/ 2147483647 h 1345"/>
              <a:gd name="T20" fmla="*/ 2147483647 w 2545"/>
              <a:gd name="T21" fmla="*/ 2147483647 h 1345"/>
              <a:gd name="T22" fmla="*/ 2147483647 w 2545"/>
              <a:gd name="T23" fmla="*/ 2147483647 h 1345"/>
              <a:gd name="T24" fmla="*/ 2147483647 w 2545"/>
              <a:gd name="T25" fmla="*/ 2147483647 h 1345"/>
              <a:gd name="T26" fmla="*/ 2147483647 w 2545"/>
              <a:gd name="T27" fmla="*/ 2147483647 h 1345"/>
              <a:gd name="T28" fmla="*/ 2147483647 w 2545"/>
              <a:gd name="T29" fmla="*/ 2147483647 h 1345"/>
              <a:gd name="T30" fmla="*/ 2147483647 w 2545"/>
              <a:gd name="T31" fmla="*/ 2147483647 h 1345"/>
              <a:gd name="T32" fmla="*/ 2147483647 w 2545"/>
              <a:gd name="T33" fmla="*/ 2147483647 h 1345"/>
              <a:gd name="T34" fmla="*/ 2147483647 w 2545"/>
              <a:gd name="T35" fmla="*/ 2147483647 h 1345"/>
              <a:gd name="T36" fmla="*/ 2147483647 w 2545"/>
              <a:gd name="T37" fmla="*/ 2147483647 h 1345"/>
              <a:gd name="T38" fmla="*/ 2147483647 w 2545"/>
              <a:gd name="T39" fmla="*/ 2147483647 h 1345"/>
              <a:gd name="T40" fmla="*/ 2147483647 w 2545"/>
              <a:gd name="T41" fmla="*/ 2147483647 h 1345"/>
              <a:gd name="T42" fmla="*/ 2147483647 w 2545"/>
              <a:gd name="T43" fmla="*/ 2147483647 h 1345"/>
              <a:gd name="T44" fmla="*/ 2147483647 w 2545"/>
              <a:gd name="T45" fmla="*/ 2147483647 h 1345"/>
              <a:gd name="T46" fmla="*/ 2147483647 w 2545"/>
              <a:gd name="T47" fmla="*/ 2147483647 h 1345"/>
              <a:gd name="T48" fmla="*/ 2147483647 w 2545"/>
              <a:gd name="T49" fmla="*/ 2147483647 h 1345"/>
              <a:gd name="T50" fmla="*/ 2147483647 w 2545"/>
              <a:gd name="T51" fmla="*/ 2147483647 h 1345"/>
              <a:gd name="T52" fmla="*/ 0 w 2545"/>
              <a:gd name="T53" fmla="*/ 2147483647 h 1345"/>
              <a:gd name="T54" fmla="*/ 2147483647 w 2545"/>
              <a:gd name="T55" fmla="*/ 2147483647 h 1345"/>
              <a:gd name="T56" fmla="*/ 2147483647 w 2545"/>
              <a:gd name="T57" fmla="*/ 2147483647 h 1345"/>
              <a:gd name="T58" fmla="*/ 2147483647 w 2545"/>
              <a:gd name="T59" fmla="*/ 2147483647 h 1345"/>
              <a:gd name="T60" fmla="*/ 2147483647 w 2545"/>
              <a:gd name="T61" fmla="*/ 2147483647 h 1345"/>
              <a:gd name="T62" fmla="*/ 2147483647 w 2545"/>
              <a:gd name="T63" fmla="*/ 2147483647 h 1345"/>
              <a:gd name="T64" fmla="*/ 2147483647 w 2545"/>
              <a:gd name="T65" fmla="*/ 2147483647 h 1345"/>
              <a:gd name="T66" fmla="*/ 2147483647 w 2545"/>
              <a:gd name="T67" fmla="*/ 2147483647 h 1345"/>
              <a:gd name="T68" fmla="*/ 2147483647 w 2545"/>
              <a:gd name="T69" fmla="*/ 2147483647 h 1345"/>
              <a:gd name="T70" fmla="*/ 2147483647 w 2545"/>
              <a:gd name="T71" fmla="*/ 2147483647 h 1345"/>
              <a:gd name="T72" fmla="*/ 2147483647 w 2545"/>
              <a:gd name="T73" fmla="*/ 2147483647 h 1345"/>
              <a:gd name="T74" fmla="*/ 2147483647 w 2545"/>
              <a:gd name="T75" fmla="*/ 2147483647 h 1345"/>
              <a:gd name="T76" fmla="*/ 2147483647 w 2545"/>
              <a:gd name="T77" fmla="*/ 2147483647 h 1345"/>
              <a:gd name="T78" fmla="*/ 2147483647 w 2545"/>
              <a:gd name="T79" fmla="*/ 2147483647 h 1345"/>
              <a:gd name="T80" fmla="*/ 2147483647 w 2545"/>
              <a:gd name="T81" fmla="*/ 2147483647 h 1345"/>
              <a:gd name="T82" fmla="*/ 2147483647 w 2545"/>
              <a:gd name="T83" fmla="*/ 2147483647 h 1345"/>
              <a:gd name="T84" fmla="*/ 2147483647 w 2545"/>
              <a:gd name="T85" fmla="*/ 2147483647 h 1345"/>
              <a:gd name="T86" fmla="*/ 2147483647 w 2545"/>
              <a:gd name="T87" fmla="*/ 2147483647 h 1345"/>
              <a:gd name="T88" fmla="*/ 2147483647 w 2545"/>
              <a:gd name="T89" fmla="*/ 2147483647 h 1345"/>
              <a:gd name="T90" fmla="*/ 2147483647 w 2545"/>
              <a:gd name="T91" fmla="*/ 2147483647 h 1345"/>
              <a:gd name="T92" fmla="*/ 2147483647 w 2545"/>
              <a:gd name="T93" fmla="*/ 2147483647 h 1345"/>
              <a:gd name="T94" fmla="*/ 2147483647 w 2545"/>
              <a:gd name="T95" fmla="*/ 2147483647 h 1345"/>
              <a:gd name="T96" fmla="*/ 2147483647 w 2545"/>
              <a:gd name="T97" fmla="*/ 2147483647 h 1345"/>
              <a:gd name="T98" fmla="*/ 2147483647 w 2545"/>
              <a:gd name="T99" fmla="*/ 2147483647 h 1345"/>
              <a:gd name="T100" fmla="*/ 2147483647 w 2545"/>
              <a:gd name="T101" fmla="*/ 2147483647 h 13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5" h="1345">
                <a:moveTo>
                  <a:pt x="2507" y="408"/>
                </a:moveTo>
                <a:lnTo>
                  <a:pt x="2544" y="364"/>
                </a:lnTo>
                <a:lnTo>
                  <a:pt x="2540" y="324"/>
                </a:lnTo>
                <a:lnTo>
                  <a:pt x="2533" y="283"/>
                </a:lnTo>
                <a:lnTo>
                  <a:pt x="2503" y="243"/>
                </a:lnTo>
                <a:lnTo>
                  <a:pt x="2457" y="203"/>
                </a:lnTo>
                <a:lnTo>
                  <a:pt x="2406" y="163"/>
                </a:lnTo>
                <a:lnTo>
                  <a:pt x="2332" y="126"/>
                </a:lnTo>
                <a:lnTo>
                  <a:pt x="2263" y="102"/>
                </a:lnTo>
                <a:lnTo>
                  <a:pt x="2197" y="78"/>
                </a:lnTo>
                <a:lnTo>
                  <a:pt x="2130" y="69"/>
                </a:lnTo>
                <a:lnTo>
                  <a:pt x="2061" y="59"/>
                </a:lnTo>
                <a:lnTo>
                  <a:pt x="1990" y="34"/>
                </a:lnTo>
                <a:lnTo>
                  <a:pt x="1924" y="38"/>
                </a:lnTo>
                <a:lnTo>
                  <a:pt x="1857" y="28"/>
                </a:lnTo>
                <a:lnTo>
                  <a:pt x="1788" y="18"/>
                </a:lnTo>
                <a:lnTo>
                  <a:pt x="1724" y="21"/>
                </a:lnTo>
                <a:lnTo>
                  <a:pt x="1656" y="11"/>
                </a:lnTo>
                <a:lnTo>
                  <a:pt x="1589" y="0"/>
                </a:lnTo>
                <a:lnTo>
                  <a:pt x="1457" y="8"/>
                </a:lnTo>
                <a:lnTo>
                  <a:pt x="1391" y="11"/>
                </a:lnTo>
                <a:lnTo>
                  <a:pt x="1325" y="15"/>
                </a:lnTo>
                <a:lnTo>
                  <a:pt x="1258" y="17"/>
                </a:lnTo>
                <a:lnTo>
                  <a:pt x="1171" y="23"/>
                </a:lnTo>
                <a:lnTo>
                  <a:pt x="1105" y="28"/>
                </a:lnTo>
                <a:lnTo>
                  <a:pt x="1026" y="72"/>
                </a:lnTo>
                <a:lnTo>
                  <a:pt x="962" y="91"/>
                </a:lnTo>
                <a:lnTo>
                  <a:pt x="901" y="121"/>
                </a:lnTo>
                <a:lnTo>
                  <a:pt x="835" y="140"/>
                </a:lnTo>
                <a:lnTo>
                  <a:pt x="771" y="156"/>
                </a:lnTo>
                <a:lnTo>
                  <a:pt x="707" y="187"/>
                </a:lnTo>
                <a:lnTo>
                  <a:pt x="649" y="233"/>
                </a:lnTo>
                <a:lnTo>
                  <a:pt x="588" y="264"/>
                </a:lnTo>
                <a:lnTo>
                  <a:pt x="526" y="294"/>
                </a:lnTo>
                <a:lnTo>
                  <a:pt x="463" y="327"/>
                </a:lnTo>
                <a:lnTo>
                  <a:pt x="426" y="369"/>
                </a:lnTo>
                <a:lnTo>
                  <a:pt x="365" y="400"/>
                </a:lnTo>
                <a:lnTo>
                  <a:pt x="326" y="444"/>
                </a:lnTo>
                <a:lnTo>
                  <a:pt x="288" y="489"/>
                </a:lnTo>
                <a:lnTo>
                  <a:pt x="225" y="519"/>
                </a:lnTo>
                <a:lnTo>
                  <a:pt x="211" y="562"/>
                </a:lnTo>
                <a:lnTo>
                  <a:pt x="192" y="605"/>
                </a:lnTo>
                <a:lnTo>
                  <a:pt x="156" y="647"/>
                </a:lnTo>
                <a:lnTo>
                  <a:pt x="137" y="690"/>
                </a:lnTo>
                <a:lnTo>
                  <a:pt x="145" y="731"/>
                </a:lnTo>
                <a:lnTo>
                  <a:pt x="130" y="774"/>
                </a:lnTo>
                <a:lnTo>
                  <a:pt x="113" y="816"/>
                </a:lnTo>
                <a:lnTo>
                  <a:pt x="95" y="859"/>
                </a:lnTo>
                <a:lnTo>
                  <a:pt x="80" y="901"/>
                </a:lnTo>
                <a:lnTo>
                  <a:pt x="66" y="944"/>
                </a:lnTo>
                <a:lnTo>
                  <a:pt x="26" y="986"/>
                </a:lnTo>
                <a:lnTo>
                  <a:pt x="10" y="1029"/>
                </a:lnTo>
                <a:lnTo>
                  <a:pt x="18" y="1070"/>
                </a:lnTo>
                <a:lnTo>
                  <a:pt x="0" y="1112"/>
                </a:lnTo>
                <a:lnTo>
                  <a:pt x="3" y="1153"/>
                </a:lnTo>
                <a:lnTo>
                  <a:pt x="10" y="1195"/>
                </a:lnTo>
                <a:lnTo>
                  <a:pt x="18" y="1236"/>
                </a:lnTo>
                <a:lnTo>
                  <a:pt x="21" y="1277"/>
                </a:lnTo>
                <a:lnTo>
                  <a:pt x="27" y="1319"/>
                </a:lnTo>
                <a:lnTo>
                  <a:pt x="93" y="1315"/>
                </a:lnTo>
                <a:lnTo>
                  <a:pt x="159" y="1312"/>
                </a:lnTo>
                <a:lnTo>
                  <a:pt x="228" y="1335"/>
                </a:lnTo>
                <a:lnTo>
                  <a:pt x="317" y="1331"/>
                </a:lnTo>
                <a:lnTo>
                  <a:pt x="472" y="1335"/>
                </a:lnTo>
                <a:lnTo>
                  <a:pt x="538" y="1334"/>
                </a:lnTo>
                <a:lnTo>
                  <a:pt x="606" y="1344"/>
                </a:lnTo>
                <a:lnTo>
                  <a:pt x="670" y="1324"/>
                </a:lnTo>
                <a:lnTo>
                  <a:pt x="734" y="1321"/>
                </a:lnTo>
                <a:lnTo>
                  <a:pt x="795" y="1292"/>
                </a:lnTo>
                <a:lnTo>
                  <a:pt x="858" y="1260"/>
                </a:lnTo>
                <a:lnTo>
                  <a:pt x="943" y="1242"/>
                </a:lnTo>
                <a:lnTo>
                  <a:pt x="982" y="1197"/>
                </a:lnTo>
                <a:lnTo>
                  <a:pt x="1048" y="1180"/>
                </a:lnTo>
                <a:lnTo>
                  <a:pt x="1062" y="1138"/>
                </a:lnTo>
                <a:lnTo>
                  <a:pt x="1102" y="1095"/>
                </a:lnTo>
                <a:lnTo>
                  <a:pt x="1115" y="1038"/>
                </a:lnTo>
                <a:lnTo>
                  <a:pt x="1132" y="994"/>
                </a:lnTo>
                <a:lnTo>
                  <a:pt x="1149" y="953"/>
                </a:lnTo>
                <a:lnTo>
                  <a:pt x="1213" y="951"/>
                </a:lnTo>
                <a:lnTo>
                  <a:pt x="1282" y="974"/>
                </a:lnTo>
                <a:lnTo>
                  <a:pt x="1438" y="980"/>
                </a:lnTo>
                <a:lnTo>
                  <a:pt x="1507" y="989"/>
                </a:lnTo>
                <a:lnTo>
                  <a:pt x="1568" y="971"/>
                </a:lnTo>
                <a:lnTo>
                  <a:pt x="1634" y="968"/>
                </a:lnTo>
                <a:lnTo>
                  <a:pt x="1767" y="961"/>
                </a:lnTo>
                <a:lnTo>
                  <a:pt x="1827" y="929"/>
                </a:lnTo>
                <a:lnTo>
                  <a:pt x="1889" y="899"/>
                </a:lnTo>
                <a:lnTo>
                  <a:pt x="1950" y="853"/>
                </a:lnTo>
                <a:lnTo>
                  <a:pt x="1988" y="809"/>
                </a:lnTo>
                <a:lnTo>
                  <a:pt x="2027" y="766"/>
                </a:lnTo>
                <a:lnTo>
                  <a:pt x="2064" y="722"/>
                </a:lnTo>
                <a:lnTo>
                  <a:pt x="2058" y="681"/>
                </a:lnTo>
                <a:lnTo>
                  <a:pt x="2096" y="638"/>
                </a:lnTo>
                <a:lnTo>
                  <a:pt x="2166" y="647"/>
                </a:lnTo>
                <a:lnTo>
                  <a:pt x="2230" y="644"/>
                </a:lnTo>
                <a:lnTo>
                  <a:pt x="2296" y="640"/>
                </a:lnTo>
                <a:lnTo>
                  <a:pt x="2360" y="624"/>
                </a:lnTo>
                <a:lnTo>
                  <a:pt x="2421" y="592"/>
                </a:lnTo>
                <a:lnTo>
                  <a:pt x="2459" y="548"/>
                </a:lnTo>
                <a:lnTo>
                  <a:pt x="2523" y="517"/>
                </a:lnTo>
                <a:lnTo>
                  <a:pt x="2516" y="476"/>
                </a:lnTo>
                <a:lnTo>
                  <a:pt x="2530" y="435"/>
                </a:lnTo>
                <a:lnTo>
                  <a:pt x="2507" y="408"/>
                </a:lnTo>
              </a:path>
            </a:pathLst>
          </a:custGeom>
          <a:pattFill prst="pct90">
            <a:fgClr>
              <a:srgbClr val="F6BF69"/>
            </a:fgClr>
            <a:bgClr>
              <a:srgbClr val="CC6600"/>
            </a:bgClr>
          </a:pattFill>
          <a:ln w="12700" cap="rnd" cmpd="sng">
            <a:solidFill>
              <a:srgbClr val="BC37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3" name="Text Box 39"/>
          <p:cNvSpPr txBox="1">
            <a:spLocks noChangeArrowheads="1"/>
          </p:cNvSpPr>
          <p:nvPr/>
        </p:nvSpPr>
        <p:spPr bwMode="auto">
          <a:xfrm>
            <a:off x="0" y="1057275"/>
            <a:ext cx="33432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a:r>
              <a:rPr lang="ru-RU" sz="2000"/>
              <a:t>Потребление метасмарта</a:t>
            </a:r>
            <a:endParaRPr lang="fr-FR" sz="20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1547813" y="1050925"/>
          <a:ext cx="6410325" cy="5262563"/>
        </p:xfrm>
        <a:graphic>
          <a:graphicData uri="http://schemas.openxmlformats.org/presentationml/2006/ole">
            <mc:AlternateContent xmlns:mc="http://schemas.openxmlformats.org/markup-compatibility/2006">
              <mc:Choice xmlns:v="urn:schemas-microsoft-com:vml" Requires="v">
                <p:oleObj spid="_x0000_s95395" name="Graph" r:id="rId4" imgW="5486400" imgH="3657600" progId="MtbGraph.Document.15">
                  <p:embed/>
                </p:oleObj>
              </mc:Choice>
              <mc:Fallback>
                <p:oleObj name="Graph" r:id="rId4" imgW="5486400" imgH="3657600" progId="MtbGraph.Document.1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199" t="3255" r="22786" b="2489"/>
                      <a:stretch>
                        <a:fillRect/>
                      </a:stretch>
                    </p:blipFill>
                    <p:spPr bwMode="auto">
                      <a:xfrm>
                        <a:off x="1547813" y="1050925"/>
                        <a:ext cx="641032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5" name="Rectangle 5"/>
          <p:cNvSpPr>
            <a:spLocks noChangeArrowheads="1"/>
          </p:cNvSpPr>
          <p:nvPr/>
        </p:nvSpPr>
        <p:spPr bwMode="auto">
          <a:xfrm>
            <a:off x="2286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400" b="0">
                <a:solidFill>
                  <a:schemeClr val="tx2"/>
                </a:solidFill>
                <a:cs typeface="Arial" charset="0"/>
              </a:rPr>
              <a:t>Количество произведённого молочного белка </a:t>
            </a:r>
            <a:r>
              <a:rPr lang="en-GB" sz="2400" b="0">
                <a:solidFill>
                  <a:schemeClr val="tx2"/>
                </a:solidFill>
                <a:cs typeface="Arial" charset="0"/>
              </a:rPr>
              <a:t>(kPDI) </a:t>
            </a:r>
            <a:r>
              <a:rPr lang="ru-RU" sz="2400" b="0">
                <a:solidFill>
                  <a:schemeClr val="tx2"/>
                </a:solidFill>
                <a:cs typeface="Arial" charset="0"/>
              </a:rPr>
              <a:t>в зависимости от соотношения аминокислот</a:t>
            </a:r>
          </a:p>
          <a:p>
            <a:pPr algn="ctr"/>
            <a:r>
              <a:rPr lang="en-GB" sz="2400" b="0">
                <a:solidFill>
                  <a:schemeClr val="tx2"/>
                </a:solidFill>
                <a:cs typeface="Arial" charset="0"/>
              </a:rPr>
              <a:t>(Rulquin et al. 2009)</a:t>
            </a:r>
          </a:p>
        </p:txBody>
      </p:sp>
      <p:sp>
        <p:nvSpPr>
          <p:cNvPr id="95236" name="Text Box 7"/>
          <p:cNvSpPr txBox="1">
            <a:spLocks noChangeArrowheads="1"/>
          </p:cNvSpPr>
          <p:nvPr/>
        </p:nvSpPr>
        <p:spPr bwMode="auto">
          <a:xfrm rot="-5400000">
            <a:off x="1210469" y="3479007"/>
            <a:ext cx="1081087" cy="406400"/>
          </a:xfrm>
          <a:prstGeom prst="rect">
            <a:avLst/>
          </a:prstGeom>
          <a:solidFill>
            <a:schemeClr val="bg1"/>
          </a:solidFill>
          <a:ln w="9525">
            <a:solidFill>
              <a:schemeClr val="bg1"/>
            </a:solidFill>
            <a:miter lim="800000"/>
            <a:headEnd/>
            <a:tailEnd/>
          </a:ln>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en-US" sz="2000">
                <a:cs typeface="Arial" charset="0"/>
              </a:rPr>
              <a:t>kPDI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33375"/>
            <a:ext cx="7918450" cy="1511300"/>
          </a:xfrm>
          <a:ln>
            <a:solidFill>
              <a:schemeClr val="tx1"/>
            </a:solidFill>
            <a:miter lim="800000"/>
            <a:headEnd/>
            <a:tailEnd/>
          </a:ln>
        </p:spPr>
        <p:txBody>
          <a:bodyPr/>
          <a:lstStyle/>
          <a:p>
            <a:pPr eaLnBrk="1" fontAlgn="auto" hangingPunct="1">
              <a:spcAft>
                <a:spcPts val="0"/>
              </a:spcAft>
              <a:defRPr/>
            </a:pPr>
            <a:r>
              <a:rPr lang="ru-RU" sz="4000" dirty="0" smtClean="0">
                <a:solidFill>
                  <a:schemeClr val="tx2">
                    <a:lumMod val="50000"/>
                    <a:lumOff val="50000"/>
                  </a:schemeClr>
                </a:solidFill>
                <a:latin typeface="+mn-lt"/>
              </a:rPr>
              <a:t>Метод</a:t>
            </a:r>
            <a:r>
              <a:rPr lang="en-US" sz="4000" dirty="0" smtClean="0">
                <a:solidFill>
                  <a:schemeClr val="tx2">
                    <a:lumMod val="50000"/>
                    <a:lumOff val="50000"/>
                  </a:schemeClr>
                </a:solidFill>
                <a:latin typeface="+mn-lt"/>
              </a:rPr>
              <a:t> A</a:t>
            </a:r>
            <a:r>
              <a:rPr lang="ru-RU" sz="4000" dirty="0">
                <a:solidFill>
                  <a:schemeClr val="tx2">
                    <a:lumMod val="50000"/>
                    <a:lumOff val="50000"/>
                  </a:schemeClr>
                </a:solidFill>
                <a:latin typeface="+mn-lt"/>
              </a:rPr>
              <a:t>:</a:t>
            </a:r>
            <a:r>
              <a:rPr lang="en-US" sz="4000" dirty="0" smtClean="0">
                <a:solidFill>
                  <a:schemeClr val="tx2">
                    <a:lumMod val="50000"/>
                    <a:lumOff val="50000"/>
                  </a:schemeClr>
                </a:solidFill>
                <a:latin typeface="+mn-lt"/>
              </a:rPr>
              <a:t> </a:t>
            </a:r>
            <a:r>
              <a:rPr lang="ru-RU" sz="4000" dirty="0" smtClean="0">
                <a:solidFill>
                  <a:schemeClr val="tx2">
                    <a:lumMod val="50000"/>
                    <a:lumOff val="50000"/>
                  </a:schemeClr>
                </a:solidFill>
                <a:latin typeface="+mn-lt"/>
              </a:rPr>
              <a:t>добавление сверх основного рациона</a:t>
            </a:r>
            <a:endParaRPr lang="en-US" sz="4000" dirty="0" smtClean="0">
              <a:solidFill>
                <a:schemeClr val="tx2">
                  <a:lumMod val="50000"/>
                  <a:lumOff val="50000"/>
                </a:schemeClr>
              </a:solidFill>
              <a:latin typeface="+mn-lt"/>
            </a:endParaRPr>
          </a:p>
        </p:txBody>
      </p:sp>
      <p:sp>
        <p:nvSpPr>
          <p:cNvPr id="98307" name="Rectangle 3"/>
          <p:cNvSpPr>
            <a:spLocks noGrp="1" noChangeArrowheads="1"/>
          </p:cNvSpPr>
          <p:nvPr>
            <p:ph idx="1"/>
          </p:nvPr>
        </p:nvSpPr>
        <p:spPr>
          <a:xfrm>
            <a:off x="685800" y="2209800"/>
            <a:ext cx="3598863" cy="3886200"/>
          </a:xfrm>
        </p:spPr>
        <p:txBody>
          <a:bodyPr/>
          <a:lstStyle/>
          <a:p>
            <a:pPr eaLnBrk="1" hangingPunct="1">
              <a:buFontTx/>
              <a:buNone/>
            </a:pPr>
            <a:r>
              <a:rPr lang="ru-RU" b="1" smtClean="0">
                <a:solidFill>
                  <a:schemeClr val="folHlink"/>
                </a:solidFill>
              </a:rPr>
              <a:t>Метод</a:t>
            </a:r>
            <a:r>
              <a:rPr lang="en-US" b="1" smtClean="0">
                <a:solidFill>
                  <a:schemeClr val="folHlink"/>
                </a:solidFill>
              </a:rPr>
              <a:t> A: </a:t>
            </a:r>
            <a:r>
              <a:rPr lang="ru-RU" b="1" smtClean="0">
                <a:solidFill>
                  <a:schemeClr val="folHlink"/>
                </a:solidFill>
              </a:rPr>
              <a:t> </a:t>
            </a:r>
            <a:endParaRPr lang="en-US" b="1" smtClean="0">
              <a:solidFill>
                <a:schemeClr val="folHlink"/>
              </a:solidFill>
            </a:endParaRPr>
          </a:p>
          <a:p>
            <a:pPr eaLnBrk="1" hangingPunct="1"/>
            <a:r>
              <a:rPr lang="ru-RU" sz="2000" smtClean="0"/>
              <a:t>Восполнение недостатка</a:t>
            </a:r>
            <a:endParaRPr lang="en-US" sz="1800" smtClean="0"/>
          </a:p>
          <a:p>
            <a:pPr eaLnBrk="1" hangingPunct="1"/>
            <a:endParaRPr lang="en-US" sz="1800" smtClean="0"/>
          </a:p>
        </p:txBody>
      </p:sp>
      <p:pic>
        <p:nvPicPr>
          <p:cNvPr id="19461" name="Picture 5" descr="Mind The G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57563"/>
            <a:ext cx="28971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4570413" y="5949950"/>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en-US" b="0"/>
              <a:t>LysDi / MetDi = 3.75 </a:t>
            </a:r>
          </a:p>
        </p:txBody>
      </p:sp>
      <p:graphicFrame>
        <p:nvGraphicFramePr>
          <p:cNvPr id="19463" name="Object 7"/>
          <p:cNvGraphicFramePr>
            <a:graphicFrameLocks noChangeAspect="1"/>
          </p:cNvGraphicFramePr>
          <p:nvPr/>
        </p:nvGraphicFramePr>
        <p:xfrm>
          <a:off x="4084638" y="3019425"/>
          <a:ext cx="4178300" cy="2767013"/>
        </p:xfrm>
        <a:graphic>
          <a:graphicData uri="http://schemas.openxmlformats.org/presentationml/2006/ole">
            <mc:AlternateContent xmlns:mc="http://schemas.openxmlformats.org/markup-compatibility/2006">
              <mc:Choice xmlns:v="urn:schemas-microsoft-com:vml" Requires="v">
                <p:oleObj spid="_x0000_s98476" name="Chart" r:id="rId5" imgW="6029399" imgH="4000416" progId="MSGraph.Chart.8">
                  <p:embed followColorScheme="full"/>
                </p:oleObj>
              </mc:Choice>
              <mc:Fallback>
                <p:oleObj name="Chart" r:id="rId5" imgW="6029399" imgH="400041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4638" y="3019425"/>
                        <a:ext cx="4178300" cy="276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4" name="Text Box 8"/>
          <p:cNvSpPr txBox="1">
            <a:spLocks noChangeArrowheads="1"/>
          </p:cNvSpPr>
          <p:nvPr/>
        </p:nvSpPr>
        <p:spPr bwMode="auto">
          <a:xfrm>
            <a:off x="7451725" y="4868863"/>
            <a:ext cx="1296988" cy="336550"/>
          </a:xfrm>
          <a:prstGeom prst="rect">
            <a:avLst/>
          </a:prstGeom>
          <a:solidFill>
            <a:srgbClr val="99CC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sz="1600" b="0">
                <a:latin typeface="Trebuchet MS" pitchFamily="34" charset="0"/>
              </a:rPr>
              <a:t>1.85 % PDIE</a:t>
            </a:r>
          </a:p>
        </p:txBody>
      </p:sp>
      <p:sp>
        <p:nvSpPr>
          <p:cNvPr id="19465" name="Text Box 9"/>
          <p:cNvSpPr txBox="1">
            <a:spLocks noChangeArrowheads="1"/>
          </p:cNvSpPr>
          <p:nvPr/>
        </p:nvSpPr>
        <p:spPr bwMode="auto">
          <a:xfrm>
            <a:off x="4859338" y="2781300"/>
            <a:ext cx="1296987" cy="336550"/>
          </a:xfrm>
          <a:prstGeom prst="rect">
            <a:avLst/>
          </a:prstGeom>
          <a:solidFill>
            <a:schemeClr val="accent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en-US" sz="1600" b="0">
                <a:latin typeface="Trebuchet MS" pitchFamily="34" charset="0"/>
              </a:rPr>
              <a:t>6.93 % PDIE</a:t>
            </a:r>
          </a:p>
        </p:txBody>
      </p:sp>
      <p:grpSp>
        <p:nvGrpSpPr>
          <p:cNvPr id="19472" name="Group 16"/>
          <p:cNvGrpSpPr>
            <a:grpSpLocks/>
          </p:cNvGrpSpPr>
          <p:nvPr/>
        </p:nvGrpSpPr>
        <p:grpSpPr bwMode="auto">
          <a:xfrm>
            <a:off x="5940425" y="3429000"/>
            <a:ext cx="1944688" cy="863600"/>
            <a:chOff x="3742" y="2160"/>
            <a:chExt cx="1044" cy="544"/>
          </a:xfrm>
        </p:grpSpPr>
        <p:sp>
          <p:nvSpPr>
            <p:cNvPr id="98316" name="Line 11"/>
            <p:cNvSpPr>
              <a:spLocks noChangeShapeType="1"/>
            </p:cNvSpPr>
            <p:nvPr/>
          </p:nvSpPr>
          <p:spPr bwMode="auto">
            <a:xfrm>
              <a:off x="3742" y="2160"/>
              <a:ext cx="0" cy="544"/>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Text Box 12"/>
            <p:cNvSpPr txBox="1">
              <a:spLocks noChangeArrowheads="1"/>
            </p:cNvSpPr>
            <p:nvPr/>
          </p:nvSpPr>
          <p:spPr bwMode="auto">
            <a:xfrm>
              <a:off x="3742" y="2246"/>
              <a:ext cx="10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sz="1600">
                  <a:solidFill>
                    <a:srgbClr val="FF0000"/>
                  </a:solidFill>
                </a:rPr>
                <a:t>Потеря эффективности</a:t>
              </a:r>
              <a:endParaRPr lang="en-US" sz="1600">
                <a:solidFill>
                  <a:srgbClr val="FF0000"/>
                </a:solidFill>
              </a:endParaRPr>
            </a:p>
          </p:txBody>
        </p:sp>
      </p:grpSp>
      <p:sp>
        <p:nvSpPr>
          <p:cNvPr id="19469" name="Line 13"/>
          <p:cNvSpPr>
            <a:spLocks noChangeShapeType="1"/>
          </p:cNvSpPr>
          <p:nvPr/>
        </p:nvSpPr>
        <p:spPr bwMode="auto">
          <a:xfrm flipH="1">
            <a:off x="4787900" y="4292600"/>
            <a:ext cx="2447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Rectangle 14"/>
          <p:cNvSpPr>
            <a:spLocks noChangeArrowheads="1"/>
          </p:cNvSpPr>
          <p:nvPr/>
        </p:nvSpPr>
        <p:spPr bwMode="auto">
          <a:xfrm>
            <a:off x="5076825" y="3284538"/>
            <a:ext cx="790575" cy="1008062"/>
          </a:xfrm>
          <a:prstGeom prst="rect">
            <a:avLst/>
          </a:prstGeom>
          <a:solidFill>
            <a:srgbClr val="FF0000">
              <a:alpha val="4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2000"/>
                                        <p:tgtEl>
                                          <p:spTgt spid="194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fade">
                                      <p:cBhvr>
                                        <p:cTn id="15" dur="2000"/>
                                        <p:tgtEl>
                                          <p:spTgt spid="194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fade">
                                      <p:cBhvr>
                                        <p:cTn id="18" dur="2000"/>
                                        <p:tgtEl>
                                          <p:spTgt spid="194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fade">
                                      <p:cBhvr>
                                        <p:cTn id="21" dur="2000"/>
                                        <p:tgtEl>
                                          <p:spTgt spid="194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slide(fromRight)">
                                      <p:cBhvr>
                                        <p:cTn id="26" dur="2000"/>
                                        <p:tgtEl>
                                          <p:spTgt spid="19469"/>
                                        </p:tgtEl>
                                      </p:cBhvr>
                                    </p:animEffect>
                                  </p:childTnLst>
                                </p:cTn>
                              </p:par>
                            </p:childTnLst>
                          </p:cTn>
                        </p:par>
                        <p:par>
                          <p:cTn id="27" fill="hold" nodeType="afterGroup">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19470"/>
                                        </p:tgtEl>
                                        <p:attrNameLst>
                                          <p:attrName>style.visibility</p:attrName>
                                        </p:attrNameLst>
                                      </p:cBhvr>
                                      <p:to>
                                        <p:strVal val="visible"/>
                                      </p:to>
                                    </p:set>
                                    <p:animEffect transition="in" filter="slide(fromBottom)">
                                      <p:cBhvr>
                                        <p:cTn id="30" dur="500"/>
                                        <p:tgtEl>
                                          <p:spTgt spid="19470"/>
                                        </p:tgtEl>
                                      </p:cBhvr>
                                    </p:animEffect>
                                  </p:childTnLst>
                                </p:cTn>
                              </p:par>
                            </p:childTnLst>
                          </p:cTn>
                        </p:par>
                        <p:par>
                          <p:cTn id="31" fill="hold" nodeType="afterGroup">
                            <p:stCondLst>
                              <p:cond delay="2500"/>
                            </p:stCondLst>
                            <p:childTnLst>
                              <p:par>
                                <p:cTn id="32" presetID="10" presetClass="entr" presetSubtype="0" fill="hold" nodeType="afterEffect">
                                  <p:stCondLst>
                                    <p:cond delay="0"/>
                                  </p:stCondLst>
                                  <p:childTnLst>
                                    <p:set>
                                      <p:cBhvr>
                                        <p:cTn id="33" dur="1" fill="hold">
                                          <p:stCondLst>
                                            <p:cond delay="0"/>
                                          </p:stCondLst>
                                        </p:cTn>
                                        <p:tgtEl>
                                          <p:spTgt spid="19472"/>
                                        </p:tgtEl>
                                        <p:attrNameLst>
                                          <p:attrName>style.visibility</p:attrName>
                                        </p:attrNameLst>
                                      </p:cBhvr>
                                      <p:to>
                                        <p:strVal val="visible"/>
                                      </p:to>
                                    </p:set>
                                    <p:animEffect transition="in" filter="fade">
                                      <p:cBhvr>
                                        <p:cTn id="34" dur="20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OleChart spid="19463" grpId="0"/>
      <p:bldP spid="19464" grpId="0" animBg="1"/>
      <p:bldP spid="19465" grpId="0" animBg="1"/>
      <p:bldP spid="19469" grpId="0" animBg="1"/>
      <p:bldP spid="194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685800" y="2209800"/>
            <a:ext cx="3598863" cy="3886200"/>
          </a:xfrm>
        </p:spPr>
        <p:txBody>
          <a:bodyPr/>
          <a:lstStyle/>
          <a:p>
            <a:pPr eaLnBrk="1" hangingPunct="1">
              <a:buFontTx/>
              <a:buNone/>
            </a:pPr>
            <a:r>
              <a:rPr lang="ru-RU" b="1" smtClean="0">
                <a:solidFill>
                  <a:schemeClr val="folHlink"/>
                </a:solidFill>
              </a:rPr>
              <a:t>Метод</a:t>
            </a:r>
            <a:r>
              <a:rPr lang="en-US" b="1" smtClean="0">
                <a:solidFill>
                  <a:schemeClr val="folHlink"/>
                </a:solidFill>
              </a:rPr>
              <a:t> A: </a:t>
            </a:r>
            <a:r>
              <a:rPr lang="ru-RU" b="1" smtClean="0">
                <a:solidFill>
                  <a:schemeClr val="folHlink"/>
                </a:solidFill>
              </a:rPr>
              <a:t> </a:t>
            </a:r>
            <a:endParaRPr lang="en-US" b="1" smtClean="0">
              <a:solidFill>
                <a:schemeClr val="folHlink"/>
              </a:solidFill>
            </a:endParaRPr>
          </a:p>
          <a:p>
            <a:pPr eaLnBrk="1" hangingPunct="1"/>
            <a:r>
              <a:rPr lang="ru-RU" sz="2000" smtClean="0"/>
              <a:t>Восполнение недостатка</a:t>
            </a:r>
            <a:endParaRPr lang="en-US" smtClean="0"/>
          </a:p>
          <a:p>
            <a:pPr eaLnBrk="1" hangingPunct="1"/>
            <a:endParaRPr lang="en-US" smtClean="0"/>
          </a:p>
        </p:txBody>
      </p:sp>
      <p:pic>
        <p:nvPicPr>
          <p:cNvPr id="99331" name="Picture 4" descr="Mind The G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57563"/>
            <a:ext cx="28971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5"/>
          <p:cNvSpPr txBox="1">
            <a:spLocks noChangeArrowheads="1"/>
          </p:cNvSpPr>
          <p:nvPr/>
        </p:nvSpPr>
        <p:spPr bwMode="auto">
          <a:xfrm>
            <a:off x="5292725" y="5876925"/>
            <a:ext cx="2881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en-US" b="0"/>
              <a:t>LysDi / MetDi = 3.1 </a:t>
            </a:r>
          </a:p>
        </p:txBody>
      </p:sp>
      <p:graphicFrame>
        <p:nvGraphicFramePr>
          <p:cNvPr id="99333" name="Object 6"/>
          <p:cNvGraphicFramePr>
            <a:graphicFrameLocks noChangeAspect="1"/>
          </p:cNvGraphicFramePr>
          <p:nvPr/>
        </p:nvGraphicFramePr>
        <p:xfrm>
          <a:off x="4089400" y="3021013"/>
          <a:ext cx="4160838" cy="2760662"/>
        </p:xfrm>
        <a:graphic>
          <a:graphicData uri="http://schemas.openxmlformats.org/presentationml/2006/ole">
            <mc:AlternateContent xmlns:mc="http://schemas.openxmlformats.org/markup-compatibility/2006">
              <mc:Choice xmlns:v="urn:schemas-microsoft-com:vml" Requires="v">
                <p:oleObj spid="_x0000_s99496" name="Chart" r:id="rId5" imgW="6029399" imgH="4000416" progId="MSGraph.Chart.8">
                  <p:embed followColorScheme="full"/>
                </p:oleObj>
              </mc:Choice>
              <mc:Fallback>
                <p:oleObj name="Chart" r:id="rId5" imgW="6029399" imgH="4000416" progId="MSGraph.Chart.8">
                  <p:embed followColorScheme="full"/>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00" y="3021013"/>
                        <a:ext cx="4160838" cy="276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4" name="Text Box 7"/>
          <p:cNvSpPr txBox="1">
            <a:spLocks noChangeArrowheads="1"/>
          </p:cNvSpPr>
          <p:nvPr/>
        </p:nvSpPr>
        <p:spPr bwMode="auto">
          <a:xfrm>
            <a:off x="7451725" y="4868863"/>
            <a:ext cx="1296988" cy="336550"/>
          </a:xfrm>
          <a:prstGeom prst="rect">
            <a:avLst/>
          </a:prstGeom>
          <a:solidFill>
            <a:srgbClr val="99CC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r>
              <a:rPr lang="ru-RU" sz="1600" b="0">
                <a:latin typeface="Trebuchet MS" pitchFamily="34" charset="0"/>
              </a:rPr>
              <a:t>2</a:t>
            </a:r>
            <a:r>
              <a:rPr lang="en-US" sz="1600" b="0">
                <a:latin typeface="Trebuchet MS" pitchFamily="34" charset="0"/>
              </a:rPr>
              <a:t>.</a:t>
            </a:r>
            <a:r>
              <a:rPr lang="ru-RU" sz="1600" b="0">
                <a:latin typeface="Trebuchet MS" pitchFamily="34" charset="0"/>
              </a:rPr>
              <a:t>24</a:t>
            </a:r>
            <a:r>
              <a:rPr lang="en-US" sz="1600" b="0">
                <a:latin typeface="Trebuchet MS" pitchFamily="34" charset="0"/>
              </a:rPr>
              <a:t> % PDIE</a:t>
            </a:r>
          </a:p>
        </p:txBody>
      </p:sp>
      <p:sp>
        <p:nvSpPr>
          <p:cNvPr id="99335" name="Text Box 8"/>
          <p:cNvSpPr txBox="1">
            <a:spLocks noChangeArrowheads="1"/>
          </p:cNvSpPr>
          <p:nvPr/>
        </p:nvSpPr>
        <p:spPr bwMode="auto">
          <a:xfrm>
            <a:off x="4859338" y="2781300"/>
            <a:ext cx="1296987" cy="336550"/>
          </a:xfrm>
          <a:prstGeom prst="rect">
            <a:avLst/>
          </a:prstGeom>
          <a:solidFill>
            <a:schemeClr val="accent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en-US" sz="1600" b="0">
                <a:latin typeface="Trebuchet MS" pitchFamily="34" charset="0"/>
              </a:rPr>
              <a:t>6.93 % PDIE</a:t>
            </a:r>
          </a:p>
        </p:txBody>
      </p:sp>
      <p:sp>
        <p:nvSpPr>
          <p:cNvPr id="99336" name="Line 14"/>
          <p:cNvSpPr>
            <a:spLocks noChangeShapeType="1"/>
          </p:cNvSpPr>
          <p:nvPr/>
        </p:nvSpPr>
        <p:spPr bwMode="auto">
          <a:xfrm flipH="1">
            <a:off x="4787900" y="4292600"/>
            <a:ext cx="2447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
          <p:cNvSpPr>
            <a:spLocks noGrp="1" noChangeArrowheads="1"/>
          </p:cNvSpPr>
          <p:nvPr>
            <p:ph type="title"/>
          </p:nvPr>
        </p:nvSpPr>
        <p:spPr>
          <a:xfrm>
            <a:off x="611188" y="692150"/>
            <a:ext cx="8351837" cy="1143000"/>
          </a:xfrm>
          <a:ln>
            <a:solidFill>
              <a:schemeClr val="tx1"/>
            </a:solidFill>
            <a:miter lim="800000"/>
            <a:headEnd/>
            <a:tailEnd/>
          </a:ln>
        </p:spPr>
        <p:txBody>
          <a:bodyPr/>
          <a:lstStyle/>
          <a:p>
            <a:pPr eaLnBrk="1" fontAlgn="auto" hangingPunct="1">
              <a:spcAft>
                <a:spcPts val="0"/>
              </a:spcAft>
              <a:defRPr/>
            </a:pPr>
            <a:r>
              <a:rPr lang="ru-RU" sz="4000" dirty="0" smtClean="0">
                <a:solidFill>
                  <a:schemeClr val="tx2">
                    <a:lumMod val="50000"/>
                    <a:lumOff val="50000"/>
                  </a:schemeClr>
                </a:solidFill>
                <a:latin typeface="+mn-lt"/>
              </a:rPr>
              <a:t>Метод</a:t>
            </a:r>
            <a:r>
              <a:rPr lang="en-US" sz="4000" dirty="0" smtClean="0">
                <a:solidFill>
                  <a:schemeClr val="tx2">
                    <a:lumMod val="50000"/>
                    <a:lumOff val="50000"/>
                  </a:schemeClr>
                </a:solidFill>
                <a:latin typeface="+mn-lt"/>
              </a:rPr>
              <a:t> A</a:t>
            </a:r>
            <a:r>
              <a:rPr lang="ru-RU" sz="4000" dirty="0">
                <a:solidFill>
                  <a:schemeClr val="tx2">
                    <a:lumMod val="50000"/>
                    <a:lumOff val="50000"/>
                  </a:schemeClr>
                </a:solidFill>
                <a:latin typeface="+mn-lt"/>
              </a:rPr>
              <a:t>:</a:t>
            </a:r>
            <a:r>
              <a:rPr lang="en-US" sz="4000" dirty="0" smtClean="0">
                <a:solidFill>
                  <a:schemeClr val="tx2">
                    <a:lumMod val="50000"/>
                    <a:lumOff val="50000"/>
                  </a:schemeClr>
                </a:solidFill>
                <a:latin typeface="+mn-lt"/>
              </a:rPr>
              <a:t> </a:t>
            </a:r>
            <a:r>
              <a:rPr lang="ru-RU" sz="4000" dirty="0" smtClean="0">
                <a:solidFill>
                  <a:schemeClr val="tx2">
                    <a:lumMod val="50000"/>
                    <a:lumOff val="50000"/>
                  </a:schemeClr>
                </a:solidFill>
                <a:latin typeface="+mn-lt"/>
              </a:rPr>
              <a:t>добавление сверх основного рациона</a:t>
            </a:r>
            <a:endParaRPr lang="en-US" sz="4000" dirty="0" smtClean="0">
              <a:solidFill>
                <a:schemeClr val="tx2">
                  <a:lumMod val="50000"/>
                  <a:lumOff val="50000"/>
                </a:schemeClr>
              </a:solidFill>
              <a:latin typeface="+mn-lt"/>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81000" y="503238"/>
            <a:ext cx="7772400" cy="563562"/>
          </a:xfrm>
        </p:spPr>
        <p:txBody>
          <a:bodyPr/>
          <a:lstStyle/>
          <a:p>
            <a:pPr eaLnBrk="1" fontAlgn="auto" hangingPunct="1">
              <a:spcAft>
                <a:spcPts val="0"/>
              </a:spcAft>
              <a:defRPr/>
            </a:pPr>
            <a:r>
              <a:rPr lang="ru-RU" dirty="0" smtClean="0">
                <a:solidFill>
                  <a:schemeClr val="bg1">
                    <a:lumMod val="50000"/>
                  </a:schemeClr>
                </a:solidFill>
                <a:latin typeface="+mn-lt"/>
              </a:rPr>
              <a:t>Метод</a:t>
            </a:r>
            <a:r>
              <a:rPr lang="en-US" dirty="0" smtClean="0">
                <a:solidFill>
                  <a:schemeClr val="bg1">
                    <a:lumMod val="50000"/>
                  </a:schemeClr>
                </a:solidFill>
                <a:latin typeface="+mn-lt"/>
              </a:rPr>
              <a:t> </a:t>
            </a:r>
            <a:r>
              <a:rPr lang="ru-RU" dirty="0" smtClean="0">
                <a:solidFill>
                  <a:schemeClr val="bg1">
                    <a:lumMod val="50000"/>
                  </a:schemeClr>
                </a:solidFill>
                <a:latin typeface="+mn-lt"/>
              </a:rPr>
              <a:t>Б</a:t>
            </a:r>
            <a:r>
              <a:rPr lang="en-US" dirty="0" smtClean="0">
                <a:solidFill>
                  <a:schemeClr val="bg1">
                    <a:lumMod val="50000"/>
                  </a:schemeClr>
                </a:solidFill>
                <a:latin typeface="+mn-lt"/>
              </a:rPr>
              <a:t>, </a:t>
            </a:r>
            <a:r>
              <a:rPr lang="ru-RU" dirty="0" smtClean="0">
                <a:solidFill>
                  <a:schemeClr val="bg1">
                    <a:lumMod val="50000"/>
                  </a:schemeClr>
                </a:solidFill>
                <a:latin typeface="+mn-lt"/>
              </a:rPr>
              <a:t>реформулирование</a:t>
            </a:r>
            <a:endParaRPr lang="en-US" dirty="0" smtClean="0">
              <a:solidFill>
                <a:schemeClr val="bg1">
                  <a:lumMod val="50000"/>
                </a:schemeClr>
              </a:solidFill>
              <a:latin typeface="+mn-lt"/>
            </a:endParaRPr>
          </a:p>
        </p:txBody>
      </p:sp>
      <p:sp>
        <p:nvSpPr>
          <p:cNvPr id="68611" name="Rectangle 3"/>
          <p:cNvSpPr>
            <a:spLocks noGrp="1" noChangeArrowheads="1"/>
          </p:cNvSpPr>
          <p:nvPr>
            <p:ph idx="1"/>
          </p:nvPr>
        </p:nvSpPr>
        <p:spPr>
          <a:xfrm>
            <a:off x="323850" y="2203450"/>
            <a:ext cx="4535488" cy="3886200"/>
          </a:xfrm>
        </p:spPr>
        <p:txBody>
          <a:bodyPr rtlCol="0">
            <a:normAutofit/>
          </a:bodyPr>
          <a:lstStyle/>
          <a:p>
            <a:pPr eaLnBrk="1" fontAlgn="auto" hangingPunct="1">
              <a:spcAft>
                <a:spcPts val="0"/>
              </a:spcAft>
              <a:buFontTx/>
              <a:buNone/>
              <a:defRPr/>
            </a:pPr>
            <a:r>
              <a:rPr lang="ru-RU" b="1" dirty="0" smtClean="0">
                <a:solidFill>
                  <a:srgbClr val="3333FF"/>
                </a:solidFill>
              </a:rPr>
              <a:t>Метод</a:t>
            </a:r>
            <a:r>
              <a:rPr lang="en-US" b="1" dirty="0" smtClean="0">
                <a:solidFill>
                  <a:srgbClr val="3333FF"/>
                </a:solidFill>
              </a:rPr>
              <a:t> </a:t>
            </a:r>
            <a:r>
              <a:rPr lang="ru-RU" b="1" dirty="0" smtClean="0">
                <a:solidFill>
                  <a:srgbClr val="3333FF"/>
                </a:solidFill>
              </a:rPr>
              <a:t>Б</a:t>
            </a:r>
            <a:r>
              <a:rPr lang="en-US" b="1" dirty="0" smtClean="0">
                <a:solidFill>
                  <a:srgbClr val="3333FF"/>
                </a:solidFill>
              </a:rPr>
              <a:t>:</a:t>
            </a:r>
            <a:r>
              <a:rPr lang="ru-RU" b="1" dirty="0">
                <a:solidFill>
                  <a:srgbClr val="3333FF"/>
                </a:solidFill>
              </a:rPr>
              <a:t> </a:t>
            </a:r>
            <a:r>
              <a:rPr lang="ru-RU" b="1" dirty="0" smtClean="0">
                <a:solidFill>
                  <a:srgbClr val="3333FF"/>
                </a:solidFill>
              </a:rPr>
              <a:t>реформулирование</a:t>
            </a:r>
          </a:p>
          <a:p>
            <a:pPr eaLnBrk="1" fontAlgn="auto" hangingPunct="1">
              <a:spcAft>
                <a:spcPts val="0"/>
              </a:spcAft>
              <a:buFont typeface="Arial" pitchFamily="34" charset="0"/>
              <a:buChar char="•"/>
              <a:defRPr/>
            </a:pPr>
            <a:r>
              <a:rPr lang="ru-RU" sz="2200" dirty="0" smtClean="0"/>
              <a:t>Удаление избытка</a:t>
            </a:r>
            <a:endParaRPr lang="en-US" sz="2200" dirty="0" smtClean="0"/>
          </a:p>
          <a:p>
            <a:pPr eaLnBrk="1" fontAlgn="auto" hangingPunct="1">
              <a:spcBef>
                <a:spcPct val="60000"/>
              </a:spcBef>
              <a:spcAft>
                <a:spcPts val="0"/>
              </a:spcAft>
              <a:buFont typeface="Arial" pitchFamily="34" charset="0"/>
              <a:buChar char="•"/>
              <a:defRPr/>
            </a:pPr>
            <a:r>
              <a:rPr lang="ru-RU" sz="2200" dirty="0" smtClean="0"/>
              <a:t>Понижение уровня протеина</a:t>
            </a:r>
            <a:endParaRPr lang="en-US" sz="2200" dirty="0" smtClean="0"/>
          </a:p>
          <a:p>
            <a:pPr eaLnBrk="1" fontAlgn="auto" hangingPunct="1">
              <a:spcBef>
                <a:spcPct val="60000"/>
              </a:spcBef>
              <a:spcAft>
                <a:spcPts val="0"/>
              </a:spcAft>
              <a:buFont typeface="Arial" pitchFamily="34" charset="0"/>
              <a:buChar char="•"/>
              <a:defRPr/>
            </a:pPr>
            <a:r>
              <a:rPr lang="ru-RU" sz="2200" dirty="0" smtClean="0"/>
              <a:t>Минимальные затраты</a:t>
            </a:r>
            <a:endParaRPr lang="en-US" sz="1800" dirty="0" smtClean="0"/>
          </a:p>
          <a:p>
            <a:pPr marL="0" indent="0" eaLnBrk="1" fontAlgn="auto" hangingPunct="1">
              <a:spcAft>
                <a:spcPts val="0"/>
              </a:spcAft>
              <a:buFont typeface="Arial" charset="0"/>
              <a:buNone/>
              <a:defRPr/>
            </a:pPr>
            <a:endParaRPr lang="en-US" sz="1800" dirty="0" smtClean="0"/>
          </a:p>
        </p:txBody>
      </p:sp>
      <p:sp>
        <p:nvSpPr>
          <p:cNvPr id="201733" name="Text Box 5"/>
          <p:cNvSpPr txBox="1">
            <a:spLocks noChangeArrowheads="1"/>
          </p:cNvSpPr>
          <p:nvPr/>
        </p:nvSpPr>
        <p:spPr bwMode="auto">
          <a:xfrm>
            <a:off x="4570413" y="5949950"/>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en-US" b="0"/>
              <a:t>LysDi / MetDi = 3.75 </a:t>
            </a:r>
          </a:p>
        </p:txBody>
      </p:sp>
      <p:graphicFrame>
        <p:nvGraphicFramePr>
          <p:cNvPr id="201734" name="Object 6"/>
          <p:cNvGraphicFramePr>
            <a:graphicFrameLocks noChangeAspect="1"/>
          </p:cNvGraphicFramePr>
          <p:nvPr/>
        </p:nvGraphicFramePr>
        <p:xfrm>
          <a:off x="4084638" y="3019425"/>
          <a:ext cx="4178300" cy="2767013"/>
        </p:xfrm>
        <a:graphic>
          <a:graphicData uri="http://schemas.openxmlformats.org/presentationml/2006/ole">
            <mc:AlternateContent xmlns:mc="http://schemas.openxmlformats.org/markup-compatibility/2006">
              <mc:Choice xmlns:v="urn:schemas-microsoft-com:vml" Requires="v">
                <p:oleObj spid="_x0000_s102571" name="Chart" r:id="rId4" imgW="6029399" imgH="4000416" progId="MSGraph.Chart.8">
                  <p:embed followColorScheme="full"/>
                </p:oleObj>
              </mc:Choice>
              <mc:Fallback>
                <p:oleObj name="Chart" r:id="rId4" imgW="6029399" imgH="4000416"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638" y="3019425"/>
                        <a:ext cx="4178300" cy="276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5" name="Text Box 7"/>
          <p:cNvSpPr txBox="1">
            <a:spLocks noChangeArrowheads="1"/>
          </p:cNvSpPr>
          <p:nvPr/>
        </p:nvSpPr>
        <p:spPr bwMode="auto">
          <a:xfrm>
            <a:off x="7451725" y="4868863"/>
            <a:ext cx="1296988" cy="336550"/>
          </a:xfrm>
          <a:prstGeom prst="rect">
            <a:avLst/>
          </a:prstGeom>
          <a:solidFill>
            <a:srgbClr val="99CC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sz="1600" b="0">
                <a:latin typeface="Trebuchet MS" pitchFamily="34" charset="0"/>
              </a:rPr>
              <a:t>1.85 % PDIE</a:t>
            </a:r>
          </a:p>
        </p:txBody>
      </p:sp>
      <p:sp>
        <p:nvSpPr>
          <p:cNvPr id="201736" name="Text Box 8"/>
          <p:cNvSpPr txBox="1">
            <a:spLocks noChangeArrowheads="1"/>
          </p:cNvSpPr>
          <p:nvPr/>
        </p:nvSpPr>
        <p:spPr bwMode="auto">
          <a:xfrm>
            <a:off x="4859338" y="2781300"/>
            <a:ext cx="1296987" cy="336550"/>
          </a:xfrm>
          <a:prstGeom prst="rect">
            <a:avLst/>
          </a:prstGeom>
          <a:solidFill>
            <a:schemeClr val="accent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en-US" sz="1600" b="0">
                <a:latin typeface="Trebuchet MS" pitchFamily="34" charset="0"/>
              </a:rPr>
              <a:t>6.93 % PDIE</a:t>
            </a:r>
          </a:p>
        </p:txBody>
      </p:sp>
      <p:grpSp>
        <p:nvGrpSpPr>
          <p:cNvPr id="201737" name="Group 9"/>
          <p:cNvGrpSpPr>
            <a:grpSpLocks/>
          </p:cNvGrpSpPr>
          <p:nvPr/>
        </p:nvGrpSpPr>
        <p:grpSpPr bwMode="auto">
          <a:xfrm>
            <a:off x="5940425" y="3429000"/>
            <a:ext cx="1944688" cy="863600"/>
            <a:chOff x="3742" y="2160"/>
            <a:chExt cx="1044" cy="544"/>
          </a:xfrm>
        </p:grpSpPr>
        <p:sp>
          <p:nvSpPr>
            <p:cNvPr id="102411" name="Line 10"/>
            <p:cNvSpPr>
              <a:spLocks noChangeShapeType="1"/>
            </p:cNvSpPr>
            <p:nvPr/>
          </p:nvSpPr>
          <p:spPr bwMode="auto">
            <a:xfrm>
              <a:off x="3742" y="2160"/>
              <a:ext cx="0" cy="544"/>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Text Box 11"/>
            <p:cNvSpPr txBox="1">
              <a:spLocks noChangeArrowheads="1"/>
            </p:cNvSpPr>
            <p:nvPr/>
          </p:nvSpPr>
          <p:spPr bwMode="auto">
            <a:xfrm>
              <a:off x="3742" y="2246"/>
              <a:ext cx="10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sz="1600">
                  <a:solidFill>
                    <a:srgbClr val="FF0000"/>
                  </a:solidFill>
                </a:rPr>
                <a:t>Потеря эффективности</a:t>
              </a:r>
              <a:endParaRPr lang="en-US" sz="1600">
                <a:solidFill>
                  <a:srgbClr val="FF0000"/>
                </a:solidFill>
              </a:endParaRPr>
            </a:p>
          </p:txBody>
        </p:sp>
      </p:grpSp>
      <p:sp>
        <p:nvSpPr>
          <p:cNvPr id="201740" name="Line 12"/>
          <p:cNvSpPr>
            <a:spLocks noChangeShapeType="1"/>
          </p:cNvSpPr>
          <p:nvPr/>
        </p:nvSpPr>
        <p:spPr bwMode="auto">
          <a:xfrm flipH="1">
            <a:off x="4787900" y="4292600"/>
            <a:ext cx="2447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1" name="Rectangle 13"/>
          <p:cNvSpPr>
            <a:spLocks noChangeArrowheads="1"/>
          </p:cNvSpPr>
          <p:nvPr/>
        </p:nvSpPr>
        <p:spPr bwMode="auto">
          <a:xfrm>
            <a:off x="5076825" y="3284538"/>
            <a:ext cx="790575" cy="1008062"/>
          </a:xfrm>
          <a:prstGeom prst="rect">
            <a:avLst/>
          </a:prstGeom>
          <a:solidFill>
            <a:srgbClr val="FF0000">
              <a:alpha val="4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fade">
                                      <p:cBhvr>
                                        <p:cTn id="7" dur="1000"/>
                                        <p:tgtEl>
                                          <p:spTgt spid="201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734"/>
                                        </p:tgtEl>
                                        <p:attrNameLst>
                                          <p:attrName>style.visibility</p:attrName>
                                        </p:attrNameLst>
                                      </p:cBhvr>
                                      <p:to>
                                        <p:strVal val="visible"/>
                                      </p:to>
                                    </p:set>
                                    <p:animEffect transition="in" filter="fade">
                                      <p:cBhvr>
                                        <p:cTn id="10" dur="2000"/>
                                        <p:tgtEl>
                                          <p:spTgt spid="2017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1735"/>
                                        </p:tgtEl>
                                        <p:attrNameLst>
                                          <p:attrName>style.visibility</p:attrName>
                                        </p:attrNameLst>
                                      </p:cBhvr>
                                      <p:to>
                                        <p:strVal val="visible"/>
                                      </p:to>
                                    </p:set>
                                    <p:animEffect transition="in" filter="fade">
                                      <p:cBhvr>
                                        <p:cTn id="13" dur="2000"/>
                                        <p:tgtEl>
                                          <p:spTgt spid="2017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1736"/>
                                        </p:tgtEl>
                                        <p:attrNameLst>
                                          <p:attrName>style.visibility</p:attrName>
                                        </p:attrNameLst>
                                      </p:cBhvr>
                                      <p:to>
                                        <p:strVal val="visible"/>
                                      </p:to>
                                    </p:set>
                                    <p:animEffect transition="in" filter="fade">
                                      <p:cBhvr>
                                        <p:cTn id="16" dur="2000"/>
                                        <p:tgtEl>
                                          <p:spTgt spid="201736"/>
                                        </p:tgtEl>
                                      </p:cBhvr>
                                    </p:animEffect>
                                  </p:childTnLst>
                                </p:cTn>
                              </p:par>
                            </p:childTnLst>
                          </p:cTn>
                        </p:par>
                        <p:par>
                          <p:cTn id="17" fill="hold" nodeType="afterGroup">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201740"/>
                                        </p:tgtEl>
                                        <p:attrNameLst>
                                          <p:attrName>style.visibility</p:attrName>
                                        </p:attrNameLst>
                                      </p:cBhvr>
                                      <p:to>
                                        <p:strVal val="visible"/>
                                      </p:to>
                                    </p:set>
                                    <p:animEffect transition="in" filter="slide(fromRight)">
                                      <p:cBhvr>
                                        <p:cTn id="20" dur="1000"/>
                                        <p:tgtEl>
                                          <p:spTgt spid="201740"/>
                                        </p:tgtEl>
                                      </p:cBhvr>
                                    </p:animEffect>
                                  </p:childTnLst>
                                </p:cTn>
                              </p:par>
                            </p:childTnLst>
                          </p:cTn>
                        </p:par>
                        <p:par>
                          <p:cTn id="21" fill="hold" nodeType="afterGroup">
                            <p:stCondLst>
                              <p:cond delay="3000"/>
                            </p:stCondLst>
                            <p:childTnLst>
                              <p:par>
                                <p:cTn id="22" presetID="12" presetClass="entr" presetSubtype="4" fill="hold" grpId="0" nodeType="afterEffect">
                                  <p:stCondLst>
                                    <p:cond delay="0"/>
                                  </p:stCondLst>
                                  <p:childTnLst>
                                    <p:set>
                                      <p:cBhvr>
                                        <p:cTn id="23" dur="1" fill="hold">
                                          <p:stCondLst>
                                            <p:cond delay="0"/>
                                          </p:stCondLst>
                                        </p:cTn>
                                        <p:tgtEl>
                                          <p:spTgt spid="201741"/>
                                        </p:tgtEl>
                                        <p:attrNameLst>
                                          <p:attrName>style.visibility</p:attrName>
                                        </p:attrNameLst>
                                      </p:cBhvr>
                                      <p:to>
                                        <p:strVal val="visible"/>
                                      </p:to>
                                    </p:set>
                                    <p:animEffect transition="in" filter="slide(fromBottom)">
                                      <p:cBhvr>
                                        <p:cTn id="24" dur="500"/>
                                        <p:tgtEl>
                                          <p:spTgt spid="201741"/>
                                        </p:tgtEl>
                                      </p:cBhvr>
                                    </p:animEffect>
                                  </p:childTnLst>
                                </p:cTn>
                              </p:par>
                            </p:childTnLst>
                          </p:cTn>
                        </p:par>
                        <p:par>
                          <p:cTn id="25" fill="hold" nodeType="afterGroup">
                            <p:stCondLst>
                              <p:cond delay="3500"/>
                            </p:stCondLst>
                            <p:childTnLst>
                              <p:par>
                                <p:cTn id="26" presetID="10" presetClass="entr" presetSubtype="0" fill="hold" nodeType="afterEffect">
                                  <p:stCondLst>
                                    <p:cond delay="0"/>
                                  </p:stCondLst>
                                  <p:childTnLst>
                                    <p:set>
                                      <p:cBhvr>
                                        <p:cTn id="27" dur="1" fill="hold">
                                          <p:stCondLst>
                                            <p:cond delay="0"/>
                                          </p:stCondLst>
                                        </p:cTn>
                                        <p:tgtEl>
                                          <p:spTgt spid="201737"/>
                                        </p:tgtEl>
                                        <p:attrNameLst>
                                          <p:attrName>style.visibility</p:attrName>
                                        </p:attrNameLst>
                                      </p:cBhvr>
                                      <p:to>
                                        <p:strVal val="visible"/>
                                      </p:to>
                                    </p:set>
                                    <p:animEffect transition="in" filter="fade">
                                      <p:cBhvr>
                                        <p:cTn id="28" dur="2000"/>
                                        <p:tgtEl>
                                          <p:spTgt spid="201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p:bldOleChart spid="201734" grpId="0"/>
      <p:bldP spid="201735" grpId="0" animBg="1"/>
      <p:bldP spid="201736" grpId="0" animBg="1"/>
      <p:bldP spid="201740" grpId="0" animBg="1"/>
      <p:bldP spid="2017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1000" y="579438"/>
            <a:ext cx="7772400" cy="563562"/>
          </a:xfrm>
        </p:spPr>
        <p:txBody>
          <a:bodyPr/>
          <a:lstStyle/>
          <a:p>
            <a:pPr eaLnBrk="1" fontAlgn="auto" hangingPunct="1">
              <a:spcAft>
                <a:spcPts val="0"/>
              </a:spcAft>
              <a:defRPr/>
            </a:pPr>
            <a:r>
              <a:rPr lang="ru-RU" dirty="0" smtClean="0">
                <a:solidFill>
                  <a:schemeClr val="tx2">
                    <a:lumMod val="50000"/>
                    <a:lumOff val="50000"/>
                  </a:schemeClr>
                </a:solidFill>
                <a:latin typeface="+mn-lt"/>
              </a:rPr>
              <a:t>Метод</a:t>
            </a:r>
            <a:r>
              <a:rPr lang="en-US" dirty="0" smtClean="0">
                <a:solidFill>
                  <a:schemeClr val="tx2">
                    <a:lumMod val="50000"/>
                    <a:lumOff val="50000"/>
                  </a:schemeClr>
                </a:solidFill>
                <a:latin typeface="+mn-lt"/>
              </a:rPr>
              <a:t> </a:t>
            </a:r>
            <a:r>
              <a:rPr lang="ru-RU" dirty="0" smtClean="0">
                <a:solidFill>
                  <a:schemeClr val="tx2">
                    <a:lumMod val="50000"/>
                    <a:lumOff val="50000"/>
                  </a:schemeClr>
                </a:solidFill>
                <a:latin typeface="+mn-lt"/>
              </a:rPr>
              <a:t>Б,</a:t>
            </a:r>
            <a:r>
              <a:rPr lang="en-US" dirty="0" smtClean="0">
                <a:solidFill>
                  <a:schemeClr val="tx2">
                    <a:lumMod val="50000"/>
                    <a:lumOff val="50000"/>
                  </a:schemeClr>
                </a:solidFill>
                <a:latin typeface="+mn-lt"/>
              </a:rPr>
              <a:t> </a:t>
            </a:r>
            <a:r>
              <a:rPr lang="ru-RU" dirty="0" smtClean="0">
                <a:solidFill>
                  <a:schemeClr val="tx2">
                    <a:lumMod val="50000"/>
                    <a:lumOff val="50000"/>
                  </a:schemeClr>
                </a:solidFill>
                <a:latin typeface="+mn-lt"/>
              </a:rPr>
              <a:t>реформулирование</a:t>
            </a:r>
            <a:endParaRPr lang="en-US" dirty="0" smtClean="0">
              <a:solidFill>
                <a:schemeClr val="tx2">
                  <a:lumMod val="50000"/>
                  <a:lumOff val="50000"/>
                </a:schemeClr>
              </a:solidFill>
              <a:latin typeface="+mn-lt"/>
            </a:endParaRPr>
          </a:p>
        </p:txBody>
      </p:sp>
      <p:sp>
        <p:nvSpPr>
          <p:cNvPr id="103427" name="Text Box 4"/>
          <p:cNvSpPr txBox="1">
            <a:spLocks noChangeArrowheads="1"/>
          </p:cNvSpPr>
          <p:nvPr/>
        </p:nvSpPr>
        <p:spPr bwMode="auto">
          <a:xfrm>
            <a:off x="5292725" y="5876925"/>
            <a:ext cx="2881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en-US" b="0"/>
              <a:t>LysDi / MetDi = 3.1 </a:t>
            </a:r>
          </a:p>
        </p:txBody>
      </p:sp>
      <p:graphicFrame>
        <p:nvGraphicFramePr>
          <p:cNvPr id="103428" name="Object 5"/>
          <p:cNvGraphicFramePr>
            <a:graphicFrameLocks noChangeAspect="1"/>
          </p:cNvGraphicFramePr>
          <p:nvPr/>
        </p:nvGraphicFramePr>
        <p:xfrm>
          <a:off x="4313238" y="3017838"/>
          <a:ext cx="4160837" cy="2768600"/>
        </p:xfrm>
        <a:graphic>
          <a:graphicData uri="http://schemas.openxmlformats.org/presentationml/2006/ole">
            <mc:AlternateContent xmlns:mc="http://schemas.openxmlformats.org/markup-compatibility/2006">
              <mc:Choice xmlns:v="urn:schemas-microsoft-com:vml" Requires="v">
                <p:oleObj spid="_x0000_s103594" name="Chart" r:id="rId4" imgW="6029399" imgH="4010133" progId="MSGraph.Chart.8">
                  <p:embed followColorScheme="full"/>
                </p:oleObj>
              </mc:Choice>
              <mc:Fallback>
                <p:oleObj name="Chart" r:id="rId4" imgW="6029399" imgH="4010133"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238" y="3017838"/>
                        <a:ext cx="4160837" cy="27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29" name="Text Box 6"/>
          <p:cNvSpPr txBox="1">
            <a:spLocks noChangeArrowheads="1"/>
          </p:cNvSpPr>
          <p:nvPr/>
        </p:nvSpPr>
        <p:spPr bwMode="auto">
          <a:xfrm>
            <a:off x="7451725" y="4868863"/>
            <a:ext cx="1296988" cy="336550"/>
          </a:xfrm>
          <a:prstGeom prst="rect">
            <a:avLst/>
          </a:prstGeom>
          <a:solidFill>
            <a:srgbClr val="99CC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r>
              <a:rPr lang="ru-RU" sz="1600" b="0">
                <a:latin typeface="Trebuchet MS" pitchFamily="34" charset="0"/>
              </a:rPr>
              <a:t>2</a:t>
            </a:r>
            <a:r>
              <a:rPr lang="en-US" sz="1600" b="0">
                <a:latin typeface="Trebuchet MS" pitchFamily="34" charset="0"/>
              </a:rPr>
              <a:t>.</a:t>
            </a:r>
            <a:r>
              <a:rPr lang="ru-RU" sz="1600" b="0">
                <a:latin typeface="Trebuchet MS" pitchFamily="34" charset="0"/>
              </a:rPr>
              <a:t>12</a:t>
            </a:r>
            <a:r>
              <a:rPr lang="en-US" sz="1600" b="0">
                <a:latin typeface="Trebuchet MS" pitchFamily="34" charset="0"/>
              </a:rPr>
              <a:t> % PDIE</a:t>
            </a:r>
          </a:p>
        </p:txBody>
      </p:sp>
      <p:sp>
        <p:nvSpPr>
          <p:cNvPr id="103430" name="Text Box 7"/>
          <p:cNvSpPr txBox="1">
            <a:spLocks noChangeArrowheads="1"/>
          </p:cNvSpPr>
          <p:nvPr/>
        </p:nvSpPr>
        <p:spPr bwMode="auto">
          <a:xfrm>
            <a:off x="4859338" y="2781300"/>
            <a:ext cx="1296987" cy="336550"/>
          </a:xfrm>
          <a:prstGeom prst="rect">
            <a:avLst/>
          </a:prstGeom>
          <a:solidFill>
            <a:schemeClr val="accent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en-US" sz="1600" b="0">
                <a:latin typeface="Trebuchet MS" pitchFamily="34" charset="0"/>
              </a:rPr>
              <a:t>6.</a:t>
            </a:r>
            <a:r>
              <a:rPr lang="ru-RU" sz="1600" b="0">
                <a:latin typeface="Trebuchet MS" pitchFamily="34" charset="0"/>
              </a:rPr>
              <a:t>60</a:t>
            </a:r>
            <a:r>
              <a:rPr lang="en-US" sz="1600" b="0">
                <a:latin typeface="Trebuchet MS" pitchFamily="34" charset="0"/>
              </a:rPr>
              <a:t> % PDIE</a:t>
            </a:r>
          </a:p>
        </p:txBody>
      </p:sp>
      <p:sp>
        <p:nvSpPr>
          <p:cNvPr id="242696" name="Line 8"/>
          <p:cNvSpPr>
            <a:spLocks noChangeShapeType="1"/>
          </p:cNvSpPr>
          <p:nvPr/>
        </p:nvSpPr>
        <p:spPr bwMode="auto">
          <a:xfrm flipH="1">
            <a:off x="5022850" y="3859213"/>
            <a:ext cx="2447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7" name="AutoShape 9"/>
          <p:cNvSpPr>
            <a:spLocks noChangeArrowheads="1"/>
          </p:cNvSpPr>
          <p:nvPr/>
        </p:nvSpPr>
        <p:spPr bwMode="auto">
          <a:xfrm>
            <a:off x="5473700" y="3321050"/>
            <a:ext cx="288925" cy="431800"/>
          </a:xfrm>
          <a:prstGeom prst="downArrow">
            <a:avLst>
              <a:gd name="adj1" fmla="val 47250"/>
              <a:gd name="adj2" fmla="val 71432"/>
            </a:avLst>
          </a:prstGeom>
          <a:solidFill>
            <a:srgbClr val="0070C0"/>
          </a:solidFill>
          <a:ln w="9525" algn="ctr">
            <a:solidFill>
              <a:schemeClr val="tx1"/>
            </a:solidFill>
            <a:miter lim="800000"/>
            <a:headEnd/>
            <a:tailEnd/>
          </a:ln>
        </p:spPr>
        <p:txBody>
          <a:bodyPr anchor="ctr">
            <a:spAutoFit/>
          </a:bodyPr>
          <a:lstStyle/>
          <a:p>
            <a:endParaRPr lang="nl-BE"/>
          </a:p>
        </p:txBody>
      </p:sp>
      <p:sp>
        <p:nvSpPr>
          <p:cNvPr id="242698" name="AutoShape 10"/>
          <p:cNvSpPr>
            <a:spLocks noChangeArrowheads="1"/>
          </p:cNvSpPr>
          <p:nvPr/>
        </p:nvSpPr>
        <p:spPr bwMode="auto">
          <a:xfrm>
            <a:off x="6072188" y="4203700"/>
            <a:ext cx="288925" cy="431800"/>
          </a:xfrm>
          <a:prstGeom prst="downArrow">
            <a:avLst>
              <a:gd name="adj1" fmla="val 47250"/>
              <a:gd name="adj2" fmla="val 71432"/>
            </a:avLst>
          </a:prstGeom>
          <a:solidFill>
            <a:srgbClr val="0070C0"/>
          </a:solidFill>
          <a:ln w="9525" algn="ctr">
            <a:solidFill>
              <a:schemeClr val="tx1"/>
            </a:solidFill>
            <a:miter lim="800000"/>
            <a:headEnd/>
            <a:tailEnd/>
          </a:ln>
        </p:spPr>
        <p:txBody>
          <a:bodyPr anchor="ctr">
            <a:spAutoFit/>
          </a:bodyPr>
          <a:lstStyle/>
          <a:p>
            <a:endParaRPr lang="nl-BE"/>
          </a:p>
        </p:txBody>
      </p:sp>
      <p:sp>
        <p:nvSpPr>
          <p:cNvPr id="242699" name="AutoShape 11"/>
          <p:cNvSpPr>
            <a:spLocks noChangeArrowheads="1"/>
          </p:cNvSpPr>
          <p:nvPr/>
        </p:nvSpPr>
        <p:spPr bwMode="auto">
          <a:xfrm>
            <a:off x="6562725" y="4125913"/>
            <a:ext cx="288925" cy="396875"/>
          </a:xfrm>
          <a:prstGeom prst="upArrow">
            <a:avLst>
              <a:gd name="adj1" fmla="val 50000"/>
              <a:gd name="adj2" fmla="val 34341"/>
            </a:avLst>
          </a:prstGeom>
          <a:solidFill>
            <a:schemeClr val="accent4">
              <a:lumMod val="75000"/>
            </a:schemeClr>
          </a:solidFill>
          <a:ln w="9525" algn="ctr">
            <a:solidFill>
              <a:schemeClr val="tx1"/>
            </a:solidFill>
            <a:miter lim="800000"/>
            <a:headEnd/>
            <a:tailEnd/>
          </a:ln>
          <a:effectLst/>
        </p:spPr>
        <p:txBody>
          <a:bodyPr anchor="ctr">
            <a:spAutoFit/>
          </a:bodyPr>
          <a:lstStyle/>
          <a:p>
            <a:pPr>
              <a:defRPr/>
            </a:pPr>
            <a:endParaRPr lang="nl-BE">
              <a:ea typeface="ＭＳ Ｐゴシック" pitchFamily="-48" charset="-128"/>
            </a:endParaRPr>
          </a:p>
        </p:txBody>
      </p:sp>
      <p:sp>
        <p:nvSpPr>
          <p:cNvPr id="13" name="Rectangle 3"/>
          <p:cNvSpPr>
            <a:spLocks noGrp="1" noChangeArrowheads="1"/>
          </p:cNvSpPr>
          <p:nvPr>
            <p:ph idx="1"/>
          </p:nvPr>
        </p:nvSpPr>
        <p:spPr>
          <a:xfrm>
            <a:off x="412750" y="2193925"/>
            <a:ext cx="4610100" cy="2603500"/>
          </a:xfrm>
        </p:spPr>
        <p:txBody>
          <a:bodyPr rtlCol="0">
            <a:normAutofit/>
          </a:bodyPr>
          <a:lstStyle/>
          <a:p>
            <a:pPr eaLnBrk="1" fontAlgn="auto" hangingPunct="1">
              <a:spcAft>
                <a:spcPts val="0"/>
              </a:spcAft>
              <a:buFontTx/>
              <a:buNone/>
              <a:defRPr/>
            </a:pPr>
            <a:r>
              <a:rPr lang="ru-RU" b="1" dirty="0" smtClean="0">
                <a:solidFill>
                  <a:srgbClr val="3333FF"/>
                </a:solidFill>
              </a:rPr>
              <a:t>Метод</a:t>
            </a:r>
            <a:r>
              <a:rPr lang="en-US" b="1" dirty="0" smtClean="0">
                <a:solidFill>
                  <a:srgbClr val="3333FF"/>
                </a:solidFill>
              </a:rPr>
              <a:t> </a:t>
            </a:r>
            <a:r>
              <a:rPr lang="ru-RU" b="1" dirty="0" smtClean="0">
                <a:solidFill>
                  <a:srgbClr val="3333FF"/>
                </a:solidFill>
              </a:rPr>
              <a:t>Б</a:t>
            </a:r>
            <a:r>
              <a:rPr lang="en-US" b="1" dirty="0" smtClean="0">
                <a:solidFill>
                  <a:srgbClr val="3333FF"/>
                </a:solidFill>
              </a:rPr>
              <a:t>:</a:t>
            </a:r>
            <a:r>
              <a:rPr lang="ru-RU" b="1" dirty="0">
                <a:solidFill>
                  <a:srgbClr val="3333FF"/>
                </a:solidFill>
              </a:rPr>
              <a:t> </a:t>
            </a:r>
            <a:r>
              <a:rPr lang="ru-RU" b="1" dirty="0" smtClean="0">
                <a:solidFill>
                  <a:srgbClr val="3333FF"/>
                </a:solidFill>
              </a:rPr>
              <a:t>реформулирование</a:t>
            </a:r>
          </a:p>
          <a:p>
            <a:pPr eaLnBrk="1" fontAlgn="auto" hangingPunct="1">
              <a:spcAft>
                <a:spcPts val="0"/>
              </a:spcAft>
              <a:buFont typeface="Arial" pitchFamily="34" charset="0"/>
              <a:buChar char="•"/>
              <a:defRPr/>
            </a:pPr>
            <a:r>
              <a:rPr lang="ru-RU" sz="2200" dirty="0" smtClean="0"/>
              <a:t>Удаление избытка</a:t>
            </a:r>
            <a:endParaRPr lang="en-US" sz="2200" dirty="0" smtClean="0"/>
          </a:p>
          <a:p>
            <a:pPr eaLnBrk="1" fontAlgn="auto" hangingPunct="1">
              <a:spcBef>
                <a:spcPct val="60000"/>
              </a:spcBef>
              <a:spcAft>
                <a:spcPts val="0"/>
              </a:spcAft>
              <a:buFont typeface="Arial" pitchFamily="34" charset="0"/>
              <a:buChar char="•"/>
              <a:defRPr/>
            </a:pPr>
            <a:r>
              <a:rPr lang="ru-RU" sz="2200" dirty="0" smtClean="0"/>
              <a:t>Понижение уровня протеина</a:t>
            </a:r>
            <a:endParaRPr lang="en-US" sz="2200" dirty="0" smtClean="0"/>
          </a:p>
          <a:p>
            <a:pPr eaLnBrk="1" fontAlgn="auto" hangingPunct="1">
              <a:spcBef>
                <a:spcPct val="60000"/>
              </a:spcBef>
              <a:spcAft>
                <a:spcPts val="0"/>
              </a:spcAft>
              <a:buFont typeface="Arial" pitchFamily="34" charset="0"/>
              <a:buChar char="•"/>
              <a:defRPr/>
            </a:pPr>
            <a:r>
              <a:rPr lang="ru-RU" sz="2200" dirty="0" smtClean="0"/>
              <a:t>Минимальные затраты</a:t>
            </a:r>
            <a:endParaRPr lang="en-US" sz="1800" dirty="0" smtClean="0"/>
          </a:p>
          <a:p>
            <a:pPr marL="0" indent="0" eaLnBrk="1" fontAlgn="auto" hangingPunct="1">
              <a:spcAft>
                <a:spcPts val="0"/>
              </a:spcAft>
              <a:buFont typeface="Arial" charset="0"/>
              <a:buNone/>
              <a:defRPr/>
            </a:pPr>
            <a:endParaRPr lang="en-US"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2697"/>
                                        </p:tgtEl>
                                        <p:attrNameLst>
                                          <p:attrName>style.visibility</p:attrName>
                                        </p:attrNameLst>
                                      </p:cBhvr>
                                      <p:to>
                                        <p:strVal val="visible"/>
                                      </p:to>
                                    </p:set>
                                    <p:animEffect transition="in" filter="wipe(up)">
                                      <p:cBhvr>
                                        <p:cTn id="7" dur="1000"/>
                                        <p:tgtEl>
                                          <p:spTgt spid="24269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2698"/>
                                        </p:tgtEl>
                                        <p:attrNameLst>
                                          <p:attrName>style.visibility</p:attrName>
                                        </p:attrNameLst>
                                      </p:cBhvr>
                                      <p:to>
                                        <p:strVal val="visible"/>
                                      </p:to>
                                    </p:set>
                                    <p:animEffect transition="in" filter="wipe(up)">
                                      <p:cBhvr>
                                        <p:cTn id="10" dur="1000"/>
                                        <p:tgtEl>
                                          <p:spTgt spid="242698"/>
                                        </p:tgtEl>
                                      </p:cBhvr>
                                    </p:animEffect>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242699"/>
                                        </p:tgtEl>
                                        <p:attrNameLst>
                                          <p:attrName>style.visibility</p:attrName>
                                        </p:attrNameLst>
                                      </p:cBhvr>
                                      <p:to>
                                        <p:strVal val="visible"/>
                                      </p:to>
                                    </p:set>
                                    <p:animEffect transition="in" filter="wipe(down)">
                                      <p:cBhvr>
                                        <p:cTn id="14" dur="1000"/>
                                        <p:tgtEl>
                                          <p:spTgt spid="242699"/>
                                        </p:tgtEl>
                                      </p:cBhvr>
                                    </p:animEffect>
                                  </p:childTnLst>
                                </p:cTn>
                              </p:par>
                            </p:childTnLst>
                          </p:cTn>
                        </p:par>
                        <p:par>
                          <p:cTn id="15" fill="hold" nodeType="withGroup">
                            <p:stCondLst>
                              <p:cond delay="2000"/>
                            </p:stCondLst>
                            <p:childTnLst>
                              <p:par>
                                <p:cTn id="16" presetID="58" presetClass="entr" presetSubtype="0" accel="100000" fill="hold" grpId="0" nodeType="afterEffect">
                                  <p:stCondLst>
                                    <p:cond delay="0"/>
                                  </p:stCondLst>
                                  <p:childTnLst>
                                    <p:set>
                                      <p:cBhvr>
                                        <p:cTn id="17" dur="1" fill="hold">
                                          <p:stCondLst>
                                            <p:cond delay="0"/>
                                          </p:stCondLst>
                                        </p:cTn>
                                        <p:tgtEl>
                                          <p:spTgt spid="242696"/>
                                        </p:tgtEl>
                                        <p:attrNameLst>
                                          <p:attrName>style.visibility</p:attrName>
                                        </p:attrNameLst>
                                      </p:cBhvr>
                                      <p:to>
                                        <p:strVal val="visible"/>
                                      </p:to>
                                    </p:set>
                                    <p:anim calcmode="lin" valueType="num">
                                      <p:cBhvr>
                                        <p:cTn id="18" dur="10" fill="hold"/>
                                        <p:tgtEl>
                                          <p:spTgt spid="242696"/>
                                        </p:tgtEl>
                                        <p:attrNameLst>
                                          <p:attrName>ppt_w</p:attrName>
                                        </p:attrNameLst>
                                      </p:cBhvr>
                                      <p:tavLst>
                                        <p:tav tm="0">
                                          <p:val>
                                            <p:strVal val="#ppt_w*2.5"/>
                                          </p:val>
                                        </p:tav>
                                        <p:tav tm="100000">
                                          <p:val>
                                            <p:strVal val="#ppt_w"/>
                                          </p:val>
                                        </p:tav>
                                      </p:tavLst>
                                    </p:anim>
                                    <p:anim calcmode="lin" valueType="num">
                                      <p:cBhvr>
                                        <p:cTn id="19" dur="10" fill="hold"/>
                                        <p:tgtEl>
                                          <p:spTgt spid="242696"/>
                                        </p:tgtEl>
                                        <p:attrNameLst>
                                          <p:attrName>ppt_h</p:attrName>
                                        </p:attrNameLst>
                                      </p:cBhvr>
                                      <p:tavLst>
                                        <p:tav tm="0">
                                          <p:val>
                                            <p:strVal val="#ppt_h*0.01"/>
                                          </p:val>
                                        </p:tav>
                                        <p:tav tm="100000">
                                          <p:val>
                                            <p:strVal val="#ppt_h"/>
                                          </p:val>
                                        </p:tav>
                                      </p:tavLst>
                                    </p:anim>
                                    <p:anim calcmode="lin" valueType="num">
                                      <p:cBhvr>
                                        <p:cTn id="20" dur="10" fill="hold"/>
                                        <p:tgtEl>
                                          <p:spTgt spid="242696"/>
                                        </p:tgtEl>
                                        <p:attrNameLst>
                                          <p:attrName>ppt_x</p:attrName>
                                        </p:attrNameLst>
                                      </p:cBhvr>
                                      <p:tavLst>
                                        <p:tav tm="0">
                                          <p:val>
                                            <p:strVal val="#ppt_x"/>
                                          </p:val>
                                        </p:tav>
                                        <p:tav tm="100000">
                                          <p:val>
                                            <p:strVal val="#ppt_x"/>
                                          </p:val>
                                        </p:tav>
                                      </p:tavLst>
                                    </p:anim>
                                    <p:anim calcmode="lin" valueType="num">
                                      <p:cBhvr>
                                        <p:cTn id="21" dur="10" fill="hold"/>
                                        <p:tgtEl>
                                          <p:spTgt spid="242696"/>
                                        </p:tgtEl>
                                        <p:attrNameLst>
                                          <p:attrName>ppt_y</p:attrName>
                                        </p:attrNameLst>
                                      </p:cBhvr>
                                      <p:tavLst>
                                        <p:tav tm="0">
                                          <p:val>
                                            <p:strVal val="#ppt_h+1"/>
                                          </p:val>
                                        </p:tav>
                                        <p:tav tm="100000">
                                          <p:val>
                                            <p:strVal val="#ppt_y"/>
                                          </p:val>
                                        </p:tav>
                                      </p:tavLst>
                                    </p:anim>
                                    <p:animEffect transition="in" filter="fade">
                                      <p:cBhvr>
                                        <p:cTn id="22" dur="1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animBg="1"/>
      <p:bldP spid="242697" grpId="0" animBg="1"/>
      <p:bldP spid="242698" grpId="0" animBg="1"/>
      <p:bldP spid="2426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21" y="447541"/>
            <a:ext cx="7772400" cy="563562"/>
          </a:xfrm>
        </p:spPr>
        <p:txBody>
          <a:bodyPr/>
          <a:lstStyle/>
          <a:p>
            <a:r>
              <a:rPr lang="ru-RU" dirty="0" smtClean="0"/>
              <a:t>Тест в восточной Германии</a:t>
            </a:r>
            <a:endParaRPr lang="en-US" dirty="0"/>
          </a:p>
        </p:txBody>
      </p:sp>
      <p:sp>
        <p:nvSpPr>
          <p:cNvPr id="3" name="Content Placeholder 2"/>
          <p:cNvSpPr>
            <a:spLocks noGrp="1"/>
          </p:cNvSpPr>
          <p:nvPr>
            <p:ph idx="1"/>
          </p:nvPr>
        </p:nvSpPr>
        <p:spPr>
          <a:xfrm>
            <a:off x="367352" y="2450910"/>
            <a:ext cx="7620000" cy="1643418"/>
          </a:xfrm>
        </p:spPr>
        <p:txBody>
          <a:bodyPr>
            <a:normAutofit/>
          </a:bodyPr>
          <a:lstStyle/>
          <a:p>
            <a:r>
              <a:rPr lang="de-DE" dirty="0" smtClean="0"/>
              <a:t>1100 </a:t>
            </a:r>
            <a:r>
              <a:rPr lang="ru-RU" dirty="0" smtClean="0"/>
              <a:t>гол дойного стада</a:t>
            </a:r>
            <a:endParaRPr lang="de-DE" dirty="0" smtClean="0"/>
          </a:p>
          <a:p>
            <a:r>
              <a:rPr lang="de-DE" dirty="0" smtClean="0"/>
              <a:t>40 </a:t>
            </a:r>
            <a:r>
              <a:rPr lang="ru-RU" dirty="0" smtClean="0"/>
              <a:t>г</a:t>
            </a:r>
            <a:r>
              <a:rPr lang="de-DE" dirty="0" smtClean="0"/>
              <a:t>/</a:t>
            </a:r>
            <a:r>
              <a:rPr lang="ru-RU" dirty="0" smtClean="0"/>
              <a:t>гол</a:t>
            </a:r>
            <a:r>
              <a:rPr lang="de-DE" dirty="0" smtClean="0"/>
              <a:t> </a:t>
            </a:r>
            <a:r>
              <a:rPr lang="ru-RU" dirty="0" smtClean="0"/>
              <a:t>МетаСмарт</a:t>
            </a:r>
            <a:r>
              <a:rPr lang="de-DE" dirty="0" smtClean="0"/>
              <a:t> </a:t>
            </a:r>
            <a:r>
              <a:rPr lang="ru-RU" dirty="0" smtClean="0"/>
              <a:t>2 месяца в группе раздоя и средней лактации</a:t>
            </a:r>
            <a:r>
              <a:rPr lang="de-DE" dirty="0" smtClean="0"/>
              <a:t>(1 </a:t>
            </a:r>
            <a:r>
              <a:rPr lang="ru-RU" dirty="0" smtClean="0"/>
              <a:t>до</a:t>
            </a:r>
            <a:r>
              <a:rPr lang="de-DE" dirty="0" smtClean="0"/>
              <a:t> 150-200 </a:t>
            </a:r>
            <a:r>
              <a:rPr lang="ru-RU" dirty="0" smtClean="0"/>
              <a:t>дней лактации</a:t>
            </a:r>
            <a:r>
              <a:rPr lang="de-DE" dirty="0" smtClean="0"/>
              <a:t>)</a:t>
            </a:r>
          </a:p>
        </p:txBody>
      </p:sp>
    </p:spTree>
    <p:extLst>
      <p:ext uri="{BB962C8B-B14F-4D97-AF65-F5344CB8AC3E}">
        <p14:creationId xmlns:p14="http://schemas.microsoft.com/office/powerpoint/2010/main" val="40457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8170"/>
            <a:ext cx="7772400" cy="838200"/>
          </a:xfrm>
        </p:spPr>
        <p:txBody>
          <a:bodyPr/>
          <a:lstStyle/>
          <a:p>
            <a:r>
              <a:rPr lang="ru-RU" dirty="0" smtClean="0"/>
              <a:t>Среднесуточный удой в первые 60, 200 дней с МетаСмартом и без него</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0269648"/>
              </p:ext>
            </p:extLst>
          </p:nvPr>
        </p:nvGraphicFramePr>
        <p:xfrm>
          <a:off x="914400" y="1831377"/>
          <a:ext cx="7315198" cy="3112770"/>
        </p:xfrm>
        <a:graphic>
          <a:graphicData uri="http://schemas.openxmlformats.org/drawingml/2006/table">
            <a:tbl>
              <a:tblPr>
                <a:tableStyleId>{5C22544A-7EE6-4342-B048-85BDC9FD1C3A}</a:tableStyleId>
              </a:tblPr>
              <a:tblGrid>
                <a:gridCol w="3657600"/>
                <a:gridCol w="673415"/>
                <a:gridCol w="792088"/>
                <a:gridCol w="1008112"/>
                <a:gridCol w="515242"/>
                <a:gridCol w="668741"/>
              </a:tblGrid>
              <a:tr h="259080">
                <a:tc>
                  <a:txBody>
                    <a:bodyPr/>
                    <a:lstStyle/>
                    <a:p>
                      <a:pPr algn="ctr" fontAlgn="b"/>
                      <a:endParaRPr lang="de-DE" sz="1800" b="0" i="0" u="none" strike="noStrike" dirty="0">
                        <a:solidFill>
                          <a:srgbClr val="000000"/>
                        </a:solidFill>
                        <a:effectLst/>
                        <a:latin typeface="Arial"/>
                      </a:endParaRPr>
                    </a:p>
                  </a:txBody>
                  <a:tcPr marL="9525" marR="9525" marT="9525" marB="0" anchor="b"/>
                </a:tc>
                <a:tc>
                  <a:txBody>
                    <a:bodyPr/>
                    <a:lstStyle/>
                    <a:p>
                      <a:pPr algn="ctr" fontAlgn="b"/>
                      <a:r>
                        <a:rPr lang="ru-RU" sz="1800" b="0" i="0" u="none" strike="noStrike" dirty="0" smtClean="0">
                          <a:solidFill>
                            <a:srgbClr val="000000"/>
                          </a:solidFill>
                          <a:effectLst/>
                          <a:latin typeface="Arial"/>
                        </a:rPr>
                        <a:t>удой</a:t>
                      </a:r>
                      <a:r>
                        <a:rPr lang="nl-BE" sz="1800" b="0" i="0" u="none" strike="noStrike" dirty="0" smtClean="0">
                          <a:solidFill>
                            <a:srgbClr val="000000"/>
                          </a:solidFill>
                          <a:effectLst/>
                          <a:latin typeface="Arial"/>
                        </a:rPr>
                        <a:t> </a:t>
                      </a:r>
                      <a:r>
                        <a:rPr lang="ru-RU" sz="1800" b="0" i="0" u="none" strike="noStrike" dirty="0" smtClean="0">
                          <a:solidFill>
                            <a:srgbClr val="000000"/>
                          </a:solidFill>
                          <a:effectLst/>
                          <a:latin typeface="Arial"/>
                        </a:rPr>
                        <a:t>кг</a:t>
                      </a:r>
                      <a:endParaRPr lang="nl-BE" sz="1800" b="0" i="0" u="none" strike="noStrike" dirty="0">
                        <a:solidFill>
                          <a:srgbClr val="000000"/>
                        </a:solidFill>
                        <a:effectLst/>
                        <a:latin typeface="Arial"/>
                      </a:endParaRPr>
                    </a:p>
                  </a:txBody>
                  <a:tcPr marL="9525" marR="9525" marT="9525" marB="0" anchor="b"/>
                </a:tc>
                <a:tc>
                  <a:txBody>
                    <a:bodyPr/>
                    <a:lstStyle/>
                    <a:p>
                      <a:pPr algn="ctr" fontAlgn="b"/>
                      <a:r>
                        <a:rPr lang="ru-RU" sz="1800" b="0" i="0" u="none" strike="noStrike" dirty="0" smtClean="0">
                          <a:solidFill>
                            <a:srgbClr val="000000"/>
                          </a:solidFill>
                          <a:effectLst/>
                          <a:latin typeface="Arial"/>
                        </a:rPr>
                        <a:t>жир</a:t>
                      </a:r>
                      <a:r>
                        <a:rPr lang="nl-BE" sz="1800" b="0" i="0" u="none" strike="noStrike" dirty="0" smtClean="0">
                          <a:solidFill>
                            <a:srgbClr val="000000"/>
                          </a:solidFill>
                          <a:effectLst/>
                          <a:latin typeface="Arial"/>
                        </a:rPr>
                        <a:t> </a:t>
                      </a:r>
                    </a:p>
                    <a:p>
                      <a:pPr algn="ctr" fontAlgn="b"/>
                      <a:r>
                        <a:rPr lang="nl-BE" sz="1800" b="0" i="0" u="none" strike="noStrike" dirty="0" smtClean="0">
                          <a:solidFill>
                            <a:srgbClr val="000000"/>
                          </a:solidFill>
                          <a:effectLst/>
                          <a:latin typeface="Arial"/>
                        </a:rPr>
                        <a:t>%</a:t>
                      </a:r>
                      <a:endParaRPr lang="nl-BE" sz="1800" b="0" i="0" u="none" strike="noStrike" dirty="0">
                        <a:solidFill>
                          <a:srgbClr val="000000"/>
                        </a:solidFill>
                        <a:effectLst/>
                        <a:latin typeface="Arial"/>
                      </a:endParaRPr>
                    </a:p>
                  </a:txBody>
                  <a:tcPr marL="9525" marR="9525" marT="9525" marB="0" anchor="b"/>
                </a:tc>
                <a:tc>
                  <a:txBody>
                    <a:bodyPr/>
                    <a:lstStyle/>
                    <a:p>
                      <a:pPr algn="ctr" fontAlgn="b"/>
                      <a:r>
                        <a:rPr lang="ru-RU" sz="1800" b="0" i="0" u="none" strike="noStrike" dirty="0" smtClean="0">
                          <a:solidFill>
                            <a:srgbClr val="000000"/>
                          </a:solidFill>
                          <a:effectLst/>
                          <a:latin typeface="Arial"/>
                        </a:rPr>
                        <a:t>белок</a:t>
                      </a:r>
                    </a:p>
                    <a:p>
                      <a:pPr algn="ctr" fontAlgn="b"/>
                      <a:r>
                        <a:rPr lang="nl-BE" sz="1800" b="0" i="0" u="none" strike="noStrike" dirty="0" smtClean="0">
                          <a:solidFill>
                            <a:srgbClr val="000000"/>
                          </a:solidFill>
                          <a:effectLst/>
                          <a:latin typeface="Arial"/>
                        </a:rPr>
                        <a:t>  %</a:t>
                      </a:r>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l" fontAlgn="b"/>
                      <a:endParaRPr lang="nl-BE" sz="1800" b="0" i="0" u="none" strike="noStrike" dirty="0">
                        <a:solidFill>
                          <a:srgbClr val="000000"/>
                        </a:solidFill>
                        <a:effectLst/>
                        <a:latin typeface="Arial"/>
                      </a:endParaRPr>
                    </a:p>
                  </a:txBody>
                  <a:tcPr marL="9525" marR="9525" marT="9525" marB="0" anchor="b"/>
                </a:tc>
              </a:tr>
              <a:tr h="259080">
                <a:tc>
                  <a:txBody>
                    <a:bodyPr/>
                    <a:lstStyle/>
                    <a:p>
                      <a:pPr algn="ctr" fontAlgn="b"/>
                      <a:r>
                        <a:rPr lang="de-DE" sz="1800" u="none" strike="noStrike" dirty="0" smtClean="0">
                          <a:effectLst/>
                        </a:rPr>
                        <a:t>OFF 1-60 DIM</a:t>
                      </a:r>
                      <a:endParaRPr lang="de-DE" sz="1800" b="0" i="0" u="none" strike="noStrike" dirty="0">
                        <a:solidFill>
                          <a:srgbClr val="000000"/>
                        </a:solidFill>
                        <a:effectLst/>
                        <a:latin typeface="Arial"/>
                      </a:endParaRPr>
                    </a:p>
                  </a:txBody>
                  <a:tcPr marL="9525" marR="9525" marT="9525" marB="0" anchor="b"/>
                </a:tc>
                <a:tc>
                  <a:txBody>
                    <a:bodyPr/>
                    <a:lstStyle/>
                    <a:p>
                      <a:pPr algn="r" fontAlgn="b"/>
                      <a:r>
                        <a:rPr lang="nl-BE" sz="1800" u="none" strike="noStrike" dirty="0" smtClean="0">
                          <a:effectLst/>
                        </a:rPr>
                        <a:t>43.1</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u="none" strike="noStrike" dirty="0">
                          <a:effectLst/>
                        </a:rPr>
                        <a:t>4.26</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u="none" strike="noStrike" dirty="0">
                          <a:effectLst/>
                        </a:rPr>
                        <a:t>3.17</a:t>
                      </a:r>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l" fontAlgn="b"/>
                      <a:endParaRPr lang="nl-BE" sz="1800" b="0" i="0" u="none" strike="noStrike" dirty="0">
                        <a:solidFill>
                          <a:srgbClr val="000000"/>
                        </a:solidFill>
                        <a:effectLst/>
                        <a:latin typeface="Arial"/>
                      </a:endParaRPr>
                    </a:p>
                  </a:txBody>
                  <a:tcPr marL="9525" marR="9525" marT="9525" marB="0" anchor="b"/>
                </a:tc>
              </a:tr>
              <a:tr h="224360">
                <a:tc>
                  <a:txBody>
                    <a:bodyPr/>
                    <a:lstStyle/>
                    <a:p>
                      <a:pPr algn="ctr" fontAlgn="b"/>
                      <a:r>
                        <a:rPr lang="de-DE" sz="1800" b="1" u="none" strike="noStrike" dirty="0" smtClean="0">
                          <a:effectLst/>
                        </a:rPr>
                        <a:t>ON 1-60 DIM (MetaSmart)</a:t>
                      </a:r>
                      <a:endParaRPr lang="de-DE" sz="1800" b="1" i="0" u="none" strike="noStrike" dirty="0">
                        <a:solidFill>
                          <a:srgbClr val="000000"/>
                        </a:solidFill>
                        <a:effectLst/>
                        <a:latin typeface="Arial"/>
                      </a:endParaRPr>
                    </a:p>
                  </a:txBody>
                  <a:tcPr marL="9525" marR="9525" marT="9525" marB="0" anchor="b">
                    <a:solidFill>
                      <a:srgbClr val="FF0000">
                        <a:alpha val="36000"/>
                      </a:srgbClr>
                    </a:solidFill>
                  </a:tcPr>
                </a:tc>
                <a:tc>
                  <a:txBody>
                    <a:bodyPr/>
                    <a:lstStyle/>
                    <a:p>
                      <a:pPr algn="r" fontAlgn="b"/>
                      <a:r>
                        <a:rPr lang="nl-BE" sz="1800" b="1" u="none" strike="noStrike" dirty="0" smtClean="0">
                          <a:effectLst/>
                        </a:rPr>
                        <a:t>45.1</a:t>
                      </a:r>
                      <a:endParaRPr lang="nl-BE" sz="1800" b="1" i="0" u="none" strike="noStrike" dirty="0">
                        <a:solidFill>
                          <a:srgbClr val="000000"/>
                        </a:solidFill>
                        <a:effectLst/>
                        <a:latin typeface="Arial"/>
                      </a:endParaRPr>
                    </a:p>
                  </a:txBody>
                  <a:tcPr marL="9525" marR="9525" marT="9525" marB="0" anchor="b">
                    <a:solidFill>
                      <a:srgbClr val="FF0000">
                        <a:alpha val="36000"/>
                      </a:srgbClr>
                    </a:solidFill>
                  </a:tcPr>
                </a:tc>
                <a:tc>
                  <a:txBody>
                    <a:bodyPr/>
                    <a:lstStyle/>
                    <a:p>
                      <a:pPr algn="r" fontAlgn="b"/>
                      <a:r>
                        <a:rPr lang="nl-BE" sz="1800" b="1" u="none" strike="noStrike" dirty="0">
                          <a:effectLst/>
                        </a:rPr>
                        <a:t>4.42</a:t>
                      </a:r>
                      <a:endParaRPr lang="nl-BE" sz="1800" b="1" i="0" u="none" strike="noStrike" dirty="0">
                        <a:solidFill>
                          <a:srgbClr val="000000"/>
                        </a:solidFill>
                        <a:effectLst/>
                        <a:latin typeface="Arial"/>
                      </a:endParaRPr>
                    </a:p>
                  </a:txBody>
                  <a:tcPr marL="9525" marR="9525" marT="9525" marB="0" anchor="b">
                    <a:solidFill>
                      <a:srgbClr val="FF0000">
                        <a:alpha val="36000"/>
                      </a:srgbClr>
                    </a:solidFill>
                  </a:tcPr>
                </a:tc>
                <a:tc>
                  <a:txBody>
                    <a:bodyPr/>
                    <a:lstStyle/>
                    <a:p>
                      <a:pPr algn="r" fontAlgn="b"/>
                      <a:r>
                        <a:rPr lang="nl-BE" sz="1800" b="1" u="none" strike="noStrike" dirty="0">
                          <a:effectLst/>
                        </a:rPr>
                        <a:t>3.24</a:t>
                      </a:r>
                      <a:endParaRPr lang="nl-BE" sz="1800" b="1" i="0" u="none" strike="noStrike" dirty="0">
                        <a:solidFill>
                          <a:srgbClr val="000000"/>
                        </a:solidFill>
                        <a:effectLst/>
                        <a:latin typeface="Arial"/>
                      </a:endParaRPr>
                    </a:p>
                  </a:txBody>
                  <a:tcPr marL="9525" marR="9525" marT="9525" marB="0" anchor="b">
                    <a:solidFill>
                      <a:srgbClr val="FF0000">
                        <a:alpha val="36000"/>
                      </a:srgbClr>
                    </a:solidFill>
                  </a:tcPr>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l" fontAlgn="b"/>
                      <a:endParaRPr lang="nl-BE" sz="1800" b="0" i="0" u="none" strike="noStrike">
                        <a:solidFill>
                          <a:srgbClr val="000000"/>
                        </a:solidFill>
                        <a:effectLst/>
                        <a:latin typeface="Arial"/>
                      </a:endParaRPr>
                    </a:p>
                  </a:txBody>
                  <a:tcPr marL="9525" marR="9525" marT="9525" marB="0" anchor="b"/>
                </a:tc>
              </a:tr>
              <a:tr h="259080">
                <a:tc>
                  <a:txBody>
                    <a:bodyPr/>
                    <a:lstStyle/>
                    <a:p>
                      <a:pPr algn="ctr" fontAlgn="b"/>
                      <a:r>
                        <a:rPr lang="de-DE" sz="1800" u="none" strike="noStrike" dirty="0" smtClean="0">
                          <a:effectLst/>
                        </a:rPr>
                        <a:t>OFF 1-60 DIM</a:t>
                      </a:r>
                      <a:endParaRPr lang="de-DE" sz="1800" b="0" i="0" u="none" strike="noStrike" dirty="0">
                        <a:solidFill>
                          <a:srgbClr val="000000"/>
                        </a:solidFill>
                        <a:effectLst/>
                        <a:latin typeface="Arial"/>
                      </a:endParaRPr>
                    </a:p>
                  </a:txBody>
                  <a:tcPr marL="9525" marR="9525" marT="9525" marB="0" anchor="b"/>
                </a:tc>
                <a:tc>
                  <a:txBody>
                    <a:bodyPr/>
                    <a:lstStyle/>
                    <a:p>
                      <a:pPr algn="r" fontAlgn="b"/>
                      <a:r>
                        <a:rPr lang="nl-BE" sz="1800" u="none" strike="noStrike" dirty="0" smtClean="0">
                          <a:effectLst/>
                        </a:rPr>
                        <a:t>41.9</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u="none" strike="noStrike">
                          <a:effectLst/>
                        </a:rPr>
                        <a:t>4.07</a:t>
                      </a:r>
                      <a:endParaRPr lang="nl-BE" sz="1800" b="0" i="0" u="none" strike="noStrike">
                        <a:solidFill>
                          <a:srgbClr val="000000"/>
                        </a:solidFill>
                        <a:effectLst/>
                        <a:latin typeface="Arial"/>
                      </a:endParaRPr>
                    </a:p>
                  </a:txBody>
                  <a:tcPr marL="9525" marR="9525" marT="9525" marB="0" anchor="b"/>
                </a:tc>
                <a:tc>
                  <a:txBody>
                    <a:bodyPr/>
                    <a:lstStyle/>
                    <a:p>
                      <a:pPr algn="r" fontAlgn="b"/>
                      <a:r>
                        <a:rPr lang="nl-BE" sz="1800" u="none" strike="noStrike">
                          <a:effectLst/>
                        </a:rPr>
                        <a:t>3.01</a:t>
                      </a:r>
                      <a:endParaRPr lang="nl-BE" sz="1800" b="0" i="0" u="none" strike="noStrike">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l" fontAlgn="b"/>
                      <a:endParaRPr lang="nl-BE" sz="1800" b="0" i="0" u="none" strike="noStrike">
                        <a:solidFill>
                          <a:srgbClr val="000000"/>
                        </a:solidFill>
                        <a:effectLst/>
                        <a:latin typeface="Arial"/>
                      </a:endParaRPr>
                    </a:p>
                  </a:txBody>
                  <a:tcPr marL="9525" marR="9525" marT="9525" marB="0" anchor="b"/>
                </a:tc>
              </a:tr>
              <a:tr h="259080">
                <a:tc>
                  <a:txBody>
                    <a:bodyPr/>
                    <a:lstStyle/>
                    <a:p>
                      <a:pPr algn="ct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r>
              <a:tr h="259080">
                <a:tc>
                  <a:txBody>
                    <a:bodyPr/>
                    <a:lstStyle/>
                    <a:p>
                      <a:pPr algn="ctr" fontAlgn="b"/>
                      <a:r>
                        <a:rPr lang="nl-BE" sz="1800" b="0" i="0" u="none" strike="noStrike" dirty="0" smtClean="0">
                          <a:solidFill>
                            <a:srgbClr val="000000"/>
                          </a:solidFill>
                          <a:effectLst/>
                          <a:latin typeface="Arial"/>
                        </a:rPr>
                        <a:t>OFF 1-200 DIM</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b="0" i="0" u="none" strike="noStrike" dirty="0" smtClean="0">
                          <a:solidFill>
                            <a:srgbClr val="000000"/>
                          </a:solidFill>
                          <a:effectLst/>
                          <a:latin typeface="Arial"/>
                        </a:rPr>
                        <a:t>39.2</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b="0" i="0" u="none" strike="noStrike" dirty="0" smtClean="0">
                          <a:solidFill>
                            <a:srgbClr val="000000"/>
                          </a:solidFill>
                          <a:effectLst/>
                          <a:latin typeface="Arial"/>
                        </a:rPr>
                        <a:t>4.01</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b="0" i="0" u="none" strike="noStrike" dirty="0" smtClean="0">
                          <a:solidFill>
                            <a:srgbClr val="000000"/>
                          </a:solidFill>
                          <a:effectLst/>
                          <a:latin typeface="Arial"/>
                        </a:rPr>
                        <a:t>3.30</a:t>
                      </a:r>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r>
              <a:tr h="259080">
                <a:tc>
                  <a:txBody>
                    <a:bodyPr/>
                    <a:lstStyle/>
                    <a:p>
                      <a:pPr algn="ctr" fontAlgn="b"/>
                      <a:r>
                        <a:rPr lang="nl-BE" sz="1800" b="1" i="0" u="none" strike="noStrike" dirty="0" smtClean="0">
                          <a:solidFill>
                            <a:srgbClr val="000000"/>
                          </a:solidFill>
                          <a:effectLst/>
                          <a:latin typeface="Arial"/>
                        </a:rPr>
                        <a:t>ON 1-200 DIM (MetaSmart)</a:t>
                      </a:r>
                      <a:endParaRPr lang="nl-BE" sz="1800" b="1" i="0" u="none" strike="noStrike" dirty="0">
                        <a:solidFill>
                          <a:srgbClr val="000000"/>
                        </a:solidFill>
                        <a:effectLst/>
                        <a:latin typeface="Arial"/>
                      </a:endParaRPr>
                    </a:p>
                  </a:txBody>
                  <a:tcPr marL="9525" marR="9525" marT="9525" marB="0" anchor="b"/>
                </a:tc>
                <a:tc>
                  <a:txBody>
                    <a:bodyPr/>
                    <a:lstStyle/>
                    <a:p>
                      <a:pPr algn="r" fontAlgn="b"/>
                      <a:r>
                        <a:rPr lang="nl-BE" sz="1800" b="1" i="0" u="none" strike="noStrike" dirty="0" smtClean="0">
                          <a:solidFill>
                            <a:srgbClr val="000000"/>
                          </a:solidFill>
                          <a:effectLst/>
                          <a:latin typeface="Arial"/>
                        </a:rPr>
                        <a:t>39.4</a:t>
                      </a:r>
                      <a:endParaRPr lang="nl-BE" sz="1800" b="1" i="0" u="none" strike="noStrike" dirty="0">
                        <a:solidFill>
                          <a:srgbClr val="000000"/>
                        </a:solidFill>
                        <a:effectLst/>
                        <a:latin typeface="Arial"/>
                      </a:endParaRPr>
                    </a:p>
                  </a:txBody>
                  <a:tcPr marL="9525" marR="9525" marT="9525" marB="0" anchor="b"/>
                </a:tc>
                <a:tc>
                  <a:txBody>
                    <a:bodyPr/>
                    <a:lstStyle/>
                    <a:p>
                      <a:pPr algn="r" fontAlgn="b"/>
                      <a:r>
                        <a:rPr lang="nl-BE" sz="1800" b="1" i="0" u="none" strike="noStrike" dirty="0" smtClean="0">
                          <a:solidFill>
                            <a:srgbClr val="000000"/>
                          </a:solidFill>
                          <a:effectLst/>
                          <a:latin typeface="Arial"/>
                        </a:rPr>
                        <a:t>4.13</a:t>
                      </a:r>
                      <a:endParaRPr lang="nl-BE" sz="1800" b="1" i="0" u="none" strike="noStrike" dirty="0">
                        <a:solidFill>
                          <a:srgbClr val="000000"/>
                        </a:solidFill>
                        <a:effectLst/>
                        <a:latin typeface="Arial"/>
                      </a:endParaRPr>
                    </a:p>
                  </a:txBody>
                  <a:tcPr marL="9525" marR="9525" marT="9525" marB="0" anchor="b"/>
                </a:tc>
                <a:tc>
                  <a:txBody>
                    <a:bodyPr/>
                    <a:lstStyle/>
                    <a:p>
                      <a:pPr algn="r" fontAlgn="b"/>
                      <a:r>
                        <a:rPr lang="nl-BE" sz="1800" b="1" i="0" u="none" strike="noStrike" dirty="0" smtClean="0">
                          <a:solidFill>
                            <a:srgbClr val="000000"/>
                          </a:solidFill>
                          <a:effectLst/>
                          <a:latin typeface="Arial"/>
                        </a:rPr>
                        <a:t>3.37</a:t>
                      </a:r>
                      <a:endParaRPr lang="nl-BE" sz="1800" b="1"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r>
              <a:tr h="259080">
                <a:tc>
                  <a:txBody>
                    <a:bodyPr/>
                    <a:lstStyle/>
                    <a:p>
                      <a:pPr algn="ctr" fontAlgn="b"/>
                      <a:endParaRPr lang="nl-BE" sz="1800" b="1" i="0" u="none" strike="noStrike" dirty="0">
                        <a:solidFill>
                          <a:srgbClr val="000000"/>
                        </a:solidFill>
                        <a:effectLst/>
                        <a:latin typeface="Arial"/>
                      </a:endParaRPr>
                    </a:p>
                  </a:txBody>
                  <a:tcPr marL="9525" marR="9525" marT="9525" marB="0" anchor="b"/>
                </a:tc>
                <a:tc>
                  <a:txBody>
                    <a:bodyPr/>
                    <a:lstStyle/>
                    <a:p>
                      <a:pPr algn="r" fontAlgn="b"/>
                      <a:endParaRPr lang="nl-BE" sz="1800" b="1" i="0" u="none" strike="noStrike" dirty="0">
                        <a:solidFill>
                          <a:srgbClr val="000000"/>
                        </a:solidFill>
                        <a:effectLst/>
                        <a:latin typeface="Arial"/>
                      </a:endParaRPr>
                    </a:p>
                  </a:txBody>
                  <a:tcPr marL="9525" marR="9525" marT="9525" marB="0" anchor="b"/>
                </a:tc>
                <a:tc>
                  <a:txBody>
                    <a:bodyPr/>
                    <a:lstStyle/>
                    <a:p>
                      <a:pPr algn="r" fontAlgn="b"/>
                      <a:endParaRPr lang="nl-BE" sz="1800" b="1" i="0" u="none" strike="noStrike" dirty="0">
                        <a:solidFill>
                          <a:srgbClr val="000000"/>
                        </a:solidFill>
                        <a:effectLst/>
                        <a:latin typeface="Arial"/>
                      </a:endParaRPr>
                    </a:p>
                  </a:txBody>
                  <a:tcPr marL="9525" marR="9525" marT="9525" marB="0" anchor="b"/>
                </a:tc>
                <a:tc>
                  <a:txBody>
                    <a:bodyPr/>
                    <a:lstStyle/>
                    <a:p>
                      <a:pPr algn="r" fontAlgn="b"/>
                      <a:endParaRPr lang="nl-BE" sz="1800" b="1"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r>
              <a:tr h="263232">
                <a:tc>
                  <a:txBody>
                    <a:bodyPr/>
                    <a:lstStyle/>
                    <a:p>
                      <a:pPr algn="ctr" fontAlgn="b"/>
                      <a:r>
                        <a:rPr lang="nl-BE" sz="1800" b="0" i="0" u="none" strike="noStrike" dirty="0" smtClean="0">
                          <a:solidFill>
                            <a:srgbClr val="000000"/>
                          </a:solidFill>
                          <a:effectLst/>
                          <a:latin typeface="Arial"/>
                        </a:rPr>
                        <a:t>OFF</a:t>
                      </a:r>
                      <a:r>
                        <a:rPr lang="nl-BE" sz="1800" b="0" i="0" u="none" strike="noStrike" baseline="0" dirty="0" smtClean="0">
                          <a:solidFill>
                            <a:srgbClr val="000000"/>
                          </a:solidFill>
                          <a:effectLst/>
                          <a:latin typeface="Arial"/>
                        </a:rPr>
                        <a:t> &gt; 200 DIM (</a:t>
                      </a:r>
                      <a:r>
                        <a:rPr lang="ru-RU" sz="1800" b="0" i="0" u="none" strike="noStrike" baseline="0" dirty="0" smtClean="0">
                          <a:solidFill>
                            <a:srgbClr val="000000"/>
                          </a:solidFill>
                          <a:effectLst/>
                          <a:latin typeface="Arial"/>
                        </a:rPr>
                        <a:t>без</a:t>
                      </a:r>
                      <a:r>
                        <a:rPr lang="nl-BE" sz="1800" b="0" i="0" u="none" strike="noStrike" baseline="0" dirty="0" smtClean="0">
                          <a:solidFill>
                            <a:srgbClr val="000000"/>
                          </a:solidFill>
                          <a:effectLst/>
                          <a:latin typeface="Arial"/>
                        </a:rPr>
                        <a:t> MetaSmart)</a:t>
                      </a:r>
                    </a:p>
                  </a:txBody>
                  <a:tcPr marL="9525" marR="9525" marT="9525" marB="0" anchor="b"/>
                </a:tc>
                <a:tc>
                  <a:txBody>
                    <a:bodyPr/>
                    <a:lstStyle/>
                    <a:p>
                      <a:pPr algn="r" fontAlgn="b"/>
                      <a:r>
                        <a:rPr lang="nl-BE" sz="1800" b="0" i="0" u="none" strike="noStrike" dirty="0" smtClean="0">
                          <a:solidFill>
                            <a:srgbClr val="000000"/>
                          </a:solidFill>
                          <a:effectLst/>
                          <a:latin typeface="Arial"/>
                        </a:rPr>
                        <a:t>27.5</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b="0" i="0" u="none" strike="noStrike" dirty="0" smtClean="0">
                          <a:solidFill>
                            <a:srgbClr val="000000"/>
                          </a:solidFill>
                          <a:effectLst/>
                          <a:latin typeface="Arial"/>
                        </a:rPr>
                        <a:t>4.25</a:t>
                      </a:r>
                      <a:endParaRPr lang="nl-BE" sz="1800" b="0" i="0" u="none" strike="noStrike" dirty="0">
                        <a:solidFill>
                          <a:srgbClr val="000000"/>
                        </a:solidFill>
                        <a:effectLst/>
                        <a:latin typeface="Arial"/>
                      </a:endParaRPr>
                    </a:p>
                  </a:txBody>
                  <a:tcPr marL="9525" marR="9525" marT="9525" marB="0" anchor="b"/>
                </a:tc>
                <a:tc>
                  <a:txBody>
                    <a:bodyPr/>
                    <a:lstStyle/>
                    <a:p>
                      <a:pPr algn="r" fontAlgn="b"/>
                      <a:r>
                        <a:rPr lang="nl-BE" sz="1800" b="0" i="0" u="none" strike="noStrike" dirty="0" smtClean="0">
                          <a:solidFill>
                            <a:srgbClr val="000000"/>
                          </a:solidFill>
                          <a:effectLst/>
                          <a:latin typeface="Arial"/>
                        </a:rPr>
                        <a:t>3.64</a:t>
                      </a:r>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r>
              <a:tr h="2590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800" b="1" i="0" u="none" strike="noStrike" baseline="0" dirty="0" smtClean="0">
                          <a:solidFill>
                            <a:srgbClr val="000000"/>
                          </a:solidFill>
                          <a:effectLst/>
                          <a:latin typeface="Arial"/>
                        </a:rPr>
                        <a:t>ON &gt; 200 DIM (</a:t>
                      </a:r>
                      <a:r>
                        <a:rPr lang="ru-RU" sz="1800" b="1" i="0" u="none" strike="noStrike" baseline="0" dirty="0" smtClean="0">
                          <a:solidFill>
                            <a:srgbClr val="000000"/>
                          </a:solidFill>
                          <a:effectLst/>
                          <a:latin typeface="Arial"/>
                        </a:rPr>
                        <a:t>без</a:t>
                      </a:r>
                      <a:r>
                        <a:rPr lang="nl-BE" sz="1800" b="1" i="0" u="none" strike="noStrike" baseline="0" dirty="0" smtClean="0">
                          <a:solidFill>
                            <a:srgbClr val="000000"/>
                          </a:solidFill>
                          <a:effectLst/>
                          <a:latin typeface="Arial"/>
                        </a:rPr>
                        <a:t> MetaSmart)</a:t>
                      </a:r>
                      <a:endParaRPr lang="nl-BE" sz="1800" b="1" i="0" u="none" strike="noStrike" dirty="0" smtClean="0">
                        <a:solidFill>
                          <a:srgbClr val="000000"/>
                        </a:solidFill>
                        <a:effectLst/>
                        <a:latin typeface="Arial"/>
                      </a:endParaRPr>
                    </a:p>
                  </a:txBody>
                  <a:tcPr marL="9525" marR="9525" marT="9525" marB="0" anchor="b"/>
                </a:tc>
                <a:tc>
                  <a:txBody>
                    <a:bodyPr/>
                    <a:lstStyle/>
                    <a:p>
                      <a:pPr algn="r" fontAlgn="b"/>
                      <a:r>
                        <a:rPr lang="nl-BE" sz="1800" b="1" i="0" u="none" strike="noStrike" dirty="0" smtClean="0">
                          <a:solidFill>
                            <a:srgbClr val="000000"/>
                          </a:solidFill>
                          <a:effectLst/>
                          <a:latin typeface="Arial"/>
                        </a:rPr>
                        <a:t>26.8</a:t>
                      </a:r>
                      <a:endParaRPr lang="nl-BE" sz="1800" b="1" i="0" u="none" strike="noStrike" dirty="0">
                        <a:solidFill>
                          <a:srgbClr val="000000"/>
                        </a:solidFill>
                        <a:effectLst/>
                        <a:latin typeface="Arial"/>
                      </a:endParaRPr>
                    </a:p>
                  </a:txBody>
                  <a:tcPr marL="9525" marR="9525" marT="9525" marB="0" anchor="b"/>
                </a:tc>
                <a:tc>
                  <a:txBody>
                    <a:bodyPr/>
                    <a:lstStyle/>
                    <a:p>
                      <a:pPr algn="r" fontAlgn="b"/>
                      <a:r>
                        <a:rPr lang="nl-BE" sz="1800" b="1" i="0" u="none" strike="noStrike" dirty="0" smtClean="0">
                          <a:solidFill>
                            <a:srgbClr val="000000"/>
                          </a:solidFill>
                          <a:effectLst/>
                          <a:latin typeface="Arial"/>
                        </a:rPr>
                        <a:t>4.23</a:t>
                      </a:r>
                      <a:endParaRPr lang="nl-BE" sz="1800" b="1" i="0" u="none" strike="noStrike" dirty="0">
                        <a:solidFill>
                          <a:srgbClr val="000000"/>
                        </a:solidFill>
                        <a:effectLst/>
                        <a:latin typeface="Arial"/>
                      </a:endParaRPr>
                    </a:p>
                  </a:txBody>
                  <a:tcPr marL="9525" marR="9525" marT="9525" marB="0" anchor="b"/>
                </a:tc>
                <a:tc>
                  <a:txBody>
                    <a:bodyPr/>
                    <a:lstStyle/>
                    <a:p>
                      <a:pPr algn="r" fontAlgn="b"/>
                      <a:r>
                        <a:rPr lang="nl-BE" sz="1800" b="1" i="0" u="none" strike="noStrike" dirty="0" smtClean="0">
                          <a:solidFill>
                            <a:srgbClr val="000000"/>
                          </a:solidFill>
                          <a:effectLst/>
                          <a:latin typeface="Arial"/>
                        </a:rPr>
                        <a:t>3.70</a:t>
                      </a:r>
                      <a:endParaRPr lang="nl-BE" sz="1800" b="1"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c>
                  <a:txBody>
                    <a:bodyPr/>
                    <a:lstStyle/>
                    <a:p>
                      <a:pPr algn="r" fontAlgn="b"/>
                      <a:endParaRPr lang="nl-BE" sz="1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402665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808288" y="814388"/>
            <a:ext cx="5867400" cy="687387"/>
          </a:xfrm>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fontAlgn="auto" hangingPunct="1">
              <a:spcAft>
                <a:spcPts val="0"/>
              </a:spcAft>
              <a:defRPr/>
            </a:pPr>
            <a:r>
              <a:rPr lang="ru-RU" sz="3200" dirty="0" smtClean="0">
                <a:solidFill>
                  <a:schemeClr val="accent2">
                    <a:lumMod val="75000"/>
                  </a:schemeClr>
                </a:solidFill>
                <a:latin typeface="+mj-lt"/>
              </a:rPr>
              <a:t>Эффекты кормления Метасмарта</a:t>
            </a:r>
            <a:r>
              <a:rPr lang="fr-FR" sz="3200" dirty="0" smtClean="0">
                <a:solidFill>
                  <a:schemeClr val="accent2">
                    <a:lumMod val="75000"/>
                  </a:schemeClr>
                </a:solidFill>
                <a:latin typeface="+mj-lt"/>
              </a:rPr>
              <a:t>:</a:t>
            </a:r>
          </a:p>
        </p:txBody>
      </p:sp>
      <p:sp>
        <p:nvSpPr>
          <p:cNvPr id="207875" name="Rectangle 3"/>
          <p:cNvSpPr>
            <a:spLocks noGrp="1" noChangeArrowheads="1"/>
          </p:cNvSpPr>
          <p:nvPr>
            <p:ph type="body" sz="half" idx="1"/>
          </p:nvPr>
        </p:nvSpPr>
        <p:spPr>
          <a:xfrm>
            <a:off x="657225" y="3119438"/>
            <a:ext cx="3141663" cy="3173412"/>
          </a:xfrm>
          <a:gradFill rotWithShape="1">
            <a:gsLst>
              <a:gs pos="0">
                <a:schemeClr val="bg1"/>
              </a:gs>
              <a:gs pos="100000">
                <a:srgbClr val="FFFF99"/>
              </a:gs>
            </a:gsLst>
            <a:lin ang="5400000" scaled="1"/>
          </a:gradFill>
          <a:ln>
            <a:solidFill>
              <a:schemeClr val="tx1"/>
            </a:solidFill>
            <a:miter lim="800000"/>
            <a:headEnd/>
            <a:tailEnd/>
          </a:ln>
        </p:spPr>
        <p:txBody>
          <a:bodyPr/>
          <a:lstStyle/>
          <a:p>
            <a:pPr marL="180975" indent="-180975" eaLnBrk="1" hangingPunct="1"/>
            <a:r>
              <a:rPr lang="ru-RU" sz="2000" b="1" smtClean="0"/>
              <a:t>8</a:t>
            </a:r>
            <a:r>
              <a:rPr lang="en-GB" sz="2000" b="1" smtClean="0"/>
              <a:t> </a:t>
            </a:r>
            <a:r>
              <a:rPr lang="ru-RU" sz="2000" b="1" smtClean="0"/>
              <a:t>стран</a:t>
            </a:r>
            <a:r>
              <a:rPr lang="en-GB" sz="2000" b="1" smtClean="0"/>
              <a:t>: </a:t>
            </a:r>
          </a:p>
          <a:p>
            <a:pPr marL="630238" lvl="1" indent="-269875" eaLnBrk="1" hangingPunct="1"/>
            <a:r>
              <a:rPr lang="ru-RU" sz="1800" smtClean="0"/>
              <a:t>Великобритания</a:t>
            </a:r>
            <a:endParaRPr lang="en-GB" sz="1800" smtClean="0"/>
          </a:p>
          <a:p>
            <a:pPr marL="630238" lvl="1" indent="-269875" eaLnBrk="1" hangingPunct="1"/>
            <a:r>
              <a:rPr lang="ru-RU" sz="1800" smtClean="0"/>
              <a:t>Франция</a:t>
            </a:r>
            <a:endParaRPr lang="en-GB" sz="1800" smtClean="0"/>
          </a:p>
          <a:p>
            <a:pPr marL="630238" lvl="1" indent="-269875" eaLnBrk="1" hangingPunct="1"/>
            <a:r>
              <a:rPr lang="ru-RU" sz="1800" smtClean="0"/>
              <a:t>Бельгия</a:t>
            </a:r>
            <a:endParaRPr lang="en-GB" sz="1800" smtClean="0"/>
          </a:p>
          <a:p>
            <a:pPr marL="630238" lvl="1" indent="-269875" eaLnBrk="1" hangingPunct="1"/>
            <a:r>
              <a:rPr lang="ru-RU" sz="1800" smtClean="0"/>
              <a:t>Дания</a:t>
            </a:r>
            <a:endParaRPr lang="en-GB" sz="1800" smtClean="0"/>
          </a:p>
          <a:p>
            <a:pPr marL="630238" lvl="1" indent="-269875" eaLnBrk="1" hangingPunct="1"/>
            <a:r>
              <a:rPr lang="ru-RU" sz="1800" smtClean="0"/>
              <a:t>Сев. Ирландия</a:t>
            </a:r>
            <a:endParaRPr lang="en-GB" sz="1800" smtClean="0"/>
          </a:p>
          <a:p>
            <a:pPr marL="630238" lvl="1" indent="-269875" eaLnBrk="1" hangingPunct="1"/>
            <a:r>
              <a:rPr lang="ru-RU" sz="1800" smtClean="0"/>
              <a:t>Германия</a:t>
            </a:r>
            <a:endParaRPr lang="en-GB" sz="1800" smtClean="0"/>
          </a:p>
          <a:p>
            <a:pPr marL="630238" lvl="1" indent="-269875" eaLnBrk="1" hangingPunct="1"/>
            <a:r>
              <a:rPr lang="ru-RU" sz="1800" smtClean="0"/>
              <a:t>Венгрия</a:t>
            </a:r>
            <a:r>
              <a:rPr lang="en-GB" sz="1800" smtClean="0"/>
              <a:t> </a:t>
            </a:r>
            <a:endParaRPr lang="ru-RU" sz="1800" smtClean="0"/>
          </a:p>
          <a:p>
            <a:pPr marL="630238" lvl="1" indent="-269875" eaLnBrk="1" hangingPunct="1"/>
            <a:r>
              <a:rPr lang="ru-RU" sz="1800" smtClean="0"/>
              <a:t>Чехия</a:t>
            </a:r>
            <a:endParaRPr lang="en-GB" sz="1800" smtClean="0"/>
          </a:p>
        </p:txBody>
      </p:sp>
      <p:sp>
        <p:nvSpPr>
          <p:cNvPr id="207876" name="Rectangle 4"/>
          <p:cNvSpPr>
            <a:spLocks noChangeArrowheads="1"/>
          </p:cNvSpPr>
          <p:nvPr/>
        </p:nvSpPr>
        <p:spPr bwMode="auto">
          <a:xfrm>
            <a:off x="3386138" y="2081213"/>
            <a:ext cx="5308600" cy="2684462"/>
          </a:xfrm>
          <a:prstGeom prst="rect">
            <a:avLst/>
          </a:prstGeom>
          <a:gradFill rotWithShape="1">
            <a:gsLst>
              <a:gs pos="0">
                <a:schemeClr val="bg1"/>
              </a:gs>
              <a:gs pos="100000">
                <a:srgbClr val="FFFF99"/>
              </a:gs>
            </a:gsLst>
            <a:lin ang="5400000" scaled="1"/>
          </a:gradFill>
          <a:ln w="9525">
            <a:solidFill>
              <a:schemeClr val="tx1"/>
            </a:solidFill>
            <a:miter lim="800000"/>
            <a:headEnd/>
            <a:tailEnd/>
          </a:ln>
        </p:spPr>
        <p:txBody>
          <a:bodyPr/>
          <a:lstStyle/>
          <a:p>
            <a:pPr marL="342900" indent="-342900">
              <a:spcBef>
                <a:spcPct val="20000"/>
              </a:spcBef>
              <a:buClr>
                <a:srgbClr val="FF0300"/>
              </a:buClr>
              <a:tabLst>
                <a:tab pos="2509838" algn="l"/>
              </a:tabLst>
            </a:pPr>
            <a:r>
              <a:rPr lang="ru-RU" dirty="0">
                <a:solidFill>
                  <a:srgbClr val="000000"/>
                </a:solidFill>
              </a:rPr>
              <a:t>результаты</a:t>
            </a:r>
            <a:r>
              <a:rPr lang="de-DE" dirty="0">
                <a:solidFill>
                  <a:srgbClr val="000000"/>
                </a:solidFill>
              </a:rPr>
              <a:t>:</a:t>
            </a:r>
          </a:p>
          <a:p>
            <a:pPr marL="342900" indent="-342900">
              <a:spcBef>
                <a:spcPct val="20000"/>
              </a:spcBef>
              <a:buClr>
                <a:srgbClr val="FF0300"/>
              </a:buClr>
              <a:buFontTx/>
              <a:buChar char="•"/>
              <a:tabLst>
                <a:tab pos="2509838" algn="l"/>
              </a:tabLst>
            </a:pPr>
            <a:r>
              <a:rPr lang="ru-RU" b="0" dirty="0">
                <a:solidFill>
                  <a:srgbClr val="000000"/>
                </a:solidFill>
              </a:rPr>
              <a:t>первые</a:t>
            </a:r>
            <a:r>
              <a:rPr lang="de-DE" b="0" dirty="0">
                <a:solidFill>
                  <a:srgbClr val="000000"/>
                </a:solidFill>
              </a:rPr>
              <a:t> 100 </a:t>
            </a:r>
            <a:r>
              <a:rPr lang="ru-RU" b="0" dirty="0">
                <a:solidFill>
                  <a:srgbClr val="000000"/>
                </a:solidFill>
              </a:rPr>
              <a:t>дней</a:t>
            </a:r>
            <a:r>
              <a:rPr lang="de-DE" b="0" dirty="0">
                <a:solidFill>
                  <a:srgbClr val="000000"/>
                </a:solidFill>
              </a:rPr>
              <a:t>		+ 1</a:t>
            </a:r>
            <a:r>
              <a:rPr lang="ru-RU" b="0" dirty="0">
                <a:solidFill>
                  <a:srgbClr val="000000"/>
                </a:solidFill>
              </a:rPr>
              <a:t>,</a:t>
            </a:r>
            <a:r>
              <a:rPr lang="de-DE" b="0" dirty="0" smtClean="0">
                <a:solidFill>
                  <a:srgbClr val="000000"/>
                </a:solidFill>
              </a:rPr>
              <a:t>0</a:t>
            </a:r>
            <a:r>
              <a:rPr lang="ru-RU" b="0" dirty="0" smtClean="0">
                <a:solidFill>
                  <a:srgbClr val="000000"/>
                </a:solidFill>
              </a:rPr>
              <a:t>-2,0</a:t>
            </a:r>
            <a:r>
              <a:rPr lang="de-DE" b="0" dirty="0" smtClean="0">
                <a:solidFill>
                  <a:srgbClr val="000000"/>
                </a:solidFill>
              </a:rPr>
              <a:t> </a:t>
            </a:r>
            <a:r>
              <a:rPr lang="ru-RU" b="0" dirty="0">
                <a:solidFill>
                  <a:srgbClr val="000000"/>
                </a:solidFill>
              </a:rPr>
              <a:t>кг молока</a:t>
            </a:r>
          </a:p>
          <a:p>
            <a:pPr marL="342900" indent="-342900">
              <a:spcBef>
                <a:spcPct val="20000"/>
              </a:spcBef>
              <a:buClr>
                <a:srgbClr val="FF0300"/>
              </a:buClr>
              <a:tabLst>
                <a:tab pos="2509838" algn="l"/>
              </a:tabLst>
            </a:pPr>
            <a:r>
              <a:rPr lang="ru-RU" b="0" dirty="0">
                <a:solidFill>
                  <a:srgbClr val="000000"/>
                </a:solidFill>
              </a:rPr>
              <a:t>	</a:t>
            </a:r>
            <a:r>
              <a:rPr lang="de-DE" b="0" dirty="0">
                <a:solidFill>
                  <a:srgbClr val="000000"/>
                </a:solidFill>
              </a:rPr>
              <a:t>		+ 0,</a:t>
            </a:r>
            <a:r>
              <a:rPr lang="ru-RU" b="0" dirty="0">
                <a:solidFill>
                  <a:srgbClr val="000000"/>
                </a:solidFill>
              </a:rPr>
              <a:t>0</a:t>
            </a:r>
            <a:r>
              <a:rPr lang="de-DE" b="0" dirty="0">
                <a:solidFill>
                  <a:srgbClr val="000000"/>
                </a:solidFill>
              </a:rPr>
              <a:t>8 </a:t>
            </a:r>
            <a:r>
              <a:rPr lang="ru-RU" b="0" dirty="0">
                <a:solidFill>
                  <a:srgbClr val="000000"/>
                </a:solidFill>
              </a:rPr>
              <a:t>% белка</a:t>
            </a:r>
            <a:r>
              <a:rPr lang="de-DE" b="0" dirty="0">
                <a:solidFill>
                  <a:srgbClr val="000000"/>
                </a:solidFill>
              </a:rPr>
              <a:t> 		</a:t>
            </a:r>
            <a:r>
              <a:rPr lang="ru-RU" b="0" dirty="0">
                <a:solidFill>
                  <a:srgbClr val="000000"/>
                </a:solidFill>
              </a:rPr>
              <a:t>	</a:t>
            </a:r>
            <a:r>
              <a:rPr lang="de-DE" b="0" dirty="0">
                <a:solidFill>
                  <a:srgbClr val="000000"/>
                </a:solidFill>
              </a:rPr>
              <a:t>+ </a:t>
            </a:r>
            <a:r>
              <a:rPr lang="ru-RU" b="0" dirty="0">
                <a:solidFill>
                  <a:srgbClr val="000000"/>
                </a:solidFill>
              </a:rPr>
              <a:t>0,1</a:t>
            </a:r>
            <a:r>
              <a:rPr lang="de-DE" b="0" dirty="0">
                <a:solidFill>
                  <a:srgbClr val="000000"/>
                </a:solidFill>
              </a:rPr>
              <a:t> </a:t>
            </a:r>
            <a:r>
              <a:rPr lang="ru-RU" b="0" dirty="0">
                <a:solidFill>
                  <a:srgbClr val="000000"/>
                </a:solidFill>
              </a:rPr>
              <a:t>% жира</a:t>
            </a:r>
            <a:endParaRPr lang="de-DE" b="0" dirty="0">
              <a:solidFill>
                <a:srgbClr val="000000"/>
              </a:solidFill>
            </a:endParaRPr>
          </a:p>
          <a:p>
            <a:pPr marL="342900" indent="-342900">
              <a:spcBef>
                <a:spcPct val="20000"/>
              </a:spcBef>
              <a:buClr>
                <a:srgbClr val="FF0300"/>
              </a:buClr>
              <a:buFontTx/>
              <a:buChar char="•"/>
              <a:tabLst>
                <a:tab pos="2509838" algn="l"/>
              </a:tabLst>
            </a:pPr>
            <a:endParaRPr lang="de-DE" b="0" dirty="0">
              <a:solidFill>
                <a:srgbClr val="000000"/>
              </a:solidFill>
            </a:endParaRPr>
          </a:p>
          <a:p>
            <a:pPr marL="342900" indent="-342900">
              <a:spcBef>
                <a:spcPct val="20000"/>
              </a:spcBef>
              <a:buClr>
                <a:srgbClr val="FF0300"/>
              </a:buClr>
              <a:buFontTx/>
              <a:buChar char="•"/>
              <a:tabLst>
                <a:tab pos="2509838" algn="l"/>
              </a:tabLst>
            </a:pPr>
            <a:r>
              <a:rPr lang="ru-RU" b="0" dirty="0">
                <a:solidFill>
                  <a:srgbClr val="000000"/>
                </a:solidFill>
              </a:rPr>
              <a:t>Полная лактация</a:t>
            </a:r>
            <a:r>
              <a:rPr lang="de-DE" b="0" dirty="0">
                <a:solidFill>
                  <a:srgbClr val="000000"/>
                </a:solidFill>
              </a:rPr>
              <a:t>		+ </a:t>
            </a:r>
            <a:r>
              <a:rPr lang="ru-RU" b="0" dirty="0">
                <a:solidFill>
                  <a:srgbClr val="000000"/>
                </a:solidFill>
              </a:rPr>
              <a:t>0,6</a:t>
            </a:r>
            <a:r>
              <a:rPr lang="de-DE" b="0" dirty="0">
                <a:solidFill>
                  <a:srgbClr val="000000"/>
                </a:solidFill>
              </a:rPr>
              <a:t> </a:t>
            </a:r>
            <a:r>
              <a:rPr lang="ru-RU" b="0" dirty="0">
                <a:solidFill>
                  <a:srgbClr val="000000"/>
                </a:solidFill>
              </a:rPr>
              <a:t>кг молока</a:t>
            </a:r>
          </a:p>
          <a:p>
            <a:pPr marL="342900" indent="-342900">
              <a:spcBef>
                <a:spcPct val="20000"/>
              </a:spcBef>
              <a:buClr>
                <a:srgbClr val="FF0300"/>
              </a:buClr>
              <a:tabLst>
                <a:tab pos="2509838" algn="l"/>
              </a:tabLst>
            </a:pPr>
            <a:r>
              <a:rPr lang="ru-RU" b="0" dirty="0">
                <a:solidFill>
                  <a:srgbClr val="000000"/>
                </a:solidFill>
              </a:rPr>
              <a:t>	</a:t>
            </a:r>
            <a:r>
              <a:rPr lang="de-DE" b="0" dirty="0">
                <a:solidFill>
                  <a:srgbClr val="000000"/>
                </a:solidFill>
              </a:rPr>
              <a:t>		+ 0,</a:t>
            </a:r>
            <a:r>
              <a:rPr lang="ru-RU" b="0" dirty="0">
                <a:solidFill>
                  <a:srgbClr val="000000"/>
                </a:solidFill>
              </a:rPr>
              <a:t>0</a:t>
            </a:r>
            <a:r>
              <a:rPr lang="de-DE" b="0" dirty="0">
                <a:solidFill>
                  <a:srgbClr val="000000"/>
                </a:solidFill>
              </a:rPr>
              <a:t>8 </a:t>
            </a:r>
            <a:r>
              <a:rPr lang="ru-RU" b="0" dirty="0">
                <a:solidFill>
                  <a:srgbClr val="000000"/>
                </a:solidFill>
              </a:rPr>
              <a:t>% белка</a:t>
            </a:r>
            <a:r>
              <a:rPr lang="de-DE" b="0" dirty="0">
                <a:solidFill>
                  <a:srgbClr val="000000"/>
                </a:solidFill>
              </a:rPr>
              <a:t> 		</a:t>
            </a:r>
            <a:r>
              <a:rPr lang="ru-RU" b="0" dirty="0">
                <a:solidFill>
                  <a:srgbClr val="000000"/>
                </a:solidFill>
              </a:rPr>
              <a:t>	</a:t>
            </a:r>
            <a:r>
              <a:rPr lang="de-DE" b="0" dirty="0">
                <a:solidFill>
                  <a:srgbClr val="000000"/>
                </a:solidFill>
              </a:rPr>
              <a:t>+ </a:t>
            </a:r>
            <a:r>
              <a:rPr lang="ru-RU" b="0" dirty="0">
                <a:solidFill>
                  <a:srgbClr val="000000"/>
                </a:solidFill>
              </a:rPr>
              <a:t>0,1</a:t>
            </a:r>
            <a:r>
              <a:rPr lang="de-DE" b="0" dirty="0">
                <a:solidFill>
                  <a:srgbClr val="000000"/>
                </a:solidFill>
              </a:rPr>
              <a:t> </a:t>
            </a:r>
            <a:r>
              <a:rPr lang="ru-RU" b="0" dirty="0">
                <a:solidFill>
                  <a:srgbClr val="000000"/>
                </a:solidFill>
              </a:rPr>
              <a:t>% жира</a:t>
            </a:r>
            <a:endParaRPr lang="de-DE" b="0" dirty="0">
              <a:solidFill>
                <a:srgbClr val="000000"/>
              </a:solidFill>
            </a:endParaRPr>
          </a:p>
        </p:txBody>
      </p:sp>
      <p:pic>
        <p:nvPicPr>
          <p:cNvPr id="207877" name="Picture 5" descr="Normannische Rinder">
            <a:hlinkClick r:id="rId3" tooltip="Normannische Rind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25" y="4965700"/>
            <a:ext cx="21002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8" name="Picture 6" descr="Santa 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763" y="4973638"/>
            <a:ext cx="20193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9" name="AutoShape 7"/>
          <p:cNvSpPr>
            <a:spLocks noChangeArrowheads="1"/>
          </p:cNvSpPr>
          <p:nvPr/>
        </p:nvSpPr>
        <p:spPr bwMode="auto">
          <a:xfrm>
            <a:off x="360363" y="1157288"/>
            <a:ext cx="1408112" cy="1281112"/>
          </a:xfrm>
          <a:prstGeom prst="roundRect">
            <a:avLst>
              <a:gd name="adj" fmla="val 16667"/>
            </a:avLst>
          </a:prstGeom>
          <a:blipFill dpi="0" rotWithShape="1">
            <a:blip r:embed="rId6"/>
            <a:srcRect/>
            <a:stretch>
              <a:fillRect/>
            </a:stretch>
          </a:blip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nl-BE">
              <a:solidFill>
                <a:srgbClr val="000000"/>
              </a:solidFill>
            </a:endParaRPr>
          </a:p>
        </p:txBody>
      </p:sp>
      <p:sp>
        <p:nvSpPr>
          <p:cNvPr id="207880" name="AutoShape 8"/>
          <p:cNvSpPr>
            <a:spLocks noChangeArrowheads="1"/>
          </p:cNvSpPr>
          <p:nvPr/>
        </p:nvSpPr>
        <p:spPr bwMode="auto">
          <a:xfrm>
            <a:off x="1498600" y="1776413"/>
            <a:ext cx="1417638" cy="1262062"/>
          </a:xfrm>
          <a:prstGeom prst="roundRect">
            <a:avLst>
              <a:gd name="adj" fmla="val 16667"/>
            </a:avLst>
          </a:prstGeom>
          <a:blipFill dpi="0" rotWithShape="1">
            <a:blip r:embed="rId7"/>
            <a:srcRect/>
            <a:stretch>
              <a:fillRect/>
            </a:stretch>
          </a:blip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nl-BE">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fade">
                                      <p:cBhvr>
                                        <p:cTn id="7" dur="2000"/>
                                        <p:tgtEl>
                                          <p:spTgt spid="2078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80"/>
                                        </p:tgtEl>
                                        <p:attrNameLst>
                                          <p:attrName>style.visibility</p:attrName>
                                        </p:attrNameLst>
                                      </p:cBhvr>
                                      <p:to>
                                        <p:strVal val="visible"/>
                                      </p:to>
                                    </p:set>
                                    <p:animEffect transition="in" filter="fade">
                                      <p:cBhvr>
                                        <p:cTn id="10" dur="2000"/>
                                        <p:tgtEl>
                                          <p:spTgt spid="207880"/>
                                        </p:tgtEl>
                                      </p:cBhvr>
                                    </p:animEffec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07875">
                                            <p:bg/>
                                          </p:spTgt>
                                        </p:tgtEl>
                                        <p:attrNameLst>
                                          <p:attrName>style.visibility</p:attrName>
                                        </p:attrNameLst>
                                      </p:cBhvr>
                                      <p:to>
                                        <p:strVal val="visible"/>
                                      </p:to>
                                    </p:set>
                                    <p:animEffect transition="in" filter="wipe(left)">
                                      <p:cBhvr>
                                        <p:cTn id="14" dur="1000"/>
                                        <p:tgtEl>
                                          <p:spTgt spid="207875">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7875">
                                            <p:txEl>
                                              <p:pRg st="0" end="0"/>
                                            </p:txEl>
                                          </p:spTgt>
                                        </p:tgtEl>
                                        <p:attrNameLst>
                                          <p:attrName>style.visibility</p:attrName>
                                        </p:attrNameLst>
                                      </p:cBhvr>
                                      <p:to>
                                        <p:strVal val="visible"/>
                                      </p:to>
                                    </p:set>
                                    <p:animEffect transition="in" filter="wipe(left)">
                                      <p:cBhvr>
                                        <p:cTn id="17" dur="1000"/>
                                        <p:tgtEl>
                                          <p:spTgt spid="20787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7875">
                                            <p:txEl>
                                              <p:pRg st="1" end="1"/>
                                            </p:txEl>
                                          </p:spTgt>
                                        </p:tgtEl>
                                        <p:attrNameLst>
                                          <p:attrName>style.visibility</p:attrName>
                                        </p:attrNameLst>
                                      </p:cBhvr>
                                      <p:to>
                                        <p:strVal val="visible"/>
                                      </p:to>
                                    </p:set>
                                    <p:animEffect transition="in" filter="wipe(left)">
                                      <p:cBhvr>
                                        <p:cTn id="20" dur="1000"/>
                                        <p:tgtEl>
                                          <p:spTgt spid="207875">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7875">
                                            <p:txEl>
                                              <p:pRg st="2" end="2"/>
                                            </p:txEl>
                                          </p:spTgt>
                                        </p:tgtEl>
                                        <p:attrNameLst>
                                          <p:attrName>style.visibility</p:attrName>
                                        </p:attrNameLst>
                                      </p:cBhvr>
                                      <p:to>
                                        <p:strVal val="visible"/>
                                      </p:to>
                                    </p:set>
                                    <p:animEffect transition="in" filter="wipe(left)">
                                      <p:cBhvr>
                                        <p:cTn id="23" dur="1000"/>
                                        <p:tgtEl>
                                          <p:spTgt spid="207875">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7875">
                                            <p:txEl>
                                              <p:pRg st="3" end="3"/>
                                            </p:txEl>
                                          </p:spTgt>
                                        </p:tgtEl>
                                        <p:attrNameLst>
                                          <p:attrName>style.visibility</p:attrName>
                                        </p:attrNameLst>
                                      </p:cBhvr>
                                      <p:to>
                                        <p:strVal val="visible"/>
                                      </p:to>
                                    </p:set>
                                    <p:animEffect transition="in" filter="wipe(left)">
                                      <p:cBhvr>
                                        <p:cTn id="26" dur="1000"/>
                                        <p:tgtEl>
                                          <p:spTgt spid="207875">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7875">
                                            <p:txEl>
                                              <p:pRg st="4" end="4"/>
                                            </p:txEl>
                                          </p:spTgt>
                                        </p:tgtEl>
                                        <p:attrNameLst>
                                          <p:attrName>style.visibility</p:attrName>
                                        </p:attrNameLst>
                                      </p:cBhvr>
                                      <p:to>
                                        <p:strVal val="visible"/>
                                      </p:to>
                                    </p:set>
                                    <p:animEffect transition="in" filter="wipe(left)">
                                      <p:cBhvr>
                                        <p:cTn id="29" dur="1000"/>
                                        <p:tgtEl>
                                          <p:spTgt spid="207875">
                                            <p:txEl>
                                              <p:pRg st="4" end="4"/>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7875">
                                            <p:txEl>
                                              <p:pRg st="5" end="5"/>
                                            </p:txEl>
                                          </p:spTgt>
                                        </p:tgtEl>
                                        <p:attrNameLst>
                                          <p:attrName>style.visibility</p:attrName>
                                        </p:attrNameLst>
                                      </p:cBhvr>
                                      <p:to>
                                        <p:strVal val="visible"/>
                                      </p:to>
                                    </p:set>
                                    <p:animEffect transition="in" filter="wipe(left)">
                                      <p:cBhvr>
                                        <p:cTn id="32" dur="1000"/>
                                        <p:tgtEl>
                                          <p:spTgt spid="207875">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7875">
                                            <p:txEl>
                                              <p:pRg st="6" end="6"/>
                                            </p:txEl>
                                          </p:spTgt>
                                        </p:tgtEl>
                                        <p:attrNameLst>
                                          <p:attrName>style.visibility</p:attrName>
                                        </p:attrNameLst>
                                      </p:cBhvr>
                                      <p:to>
                                        <p:strVal val="visible"/>
                                      </p:to>
                                    </p:set>
                                    <p:animEffect transition="in" filter="wipe(left)">
                                      <p:cBhvr>
                                        <p:cTn id="35" dur="1000"/>
                                        <p:tgtEl>
                                          <p:spTgt spid="207875">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7875">
                                            <p:txEl>
                                              <p:pRg st="7" end="7"/>
                                            </p:txEl>
                                          </p:spTgt>
                                        </p:tgtEl>
                                        <p:attrNameLst>
                                          <p:attrName>style.visibility</p:attrName>
                                        </p:attrNameLst>
                                      </p:cBhvr>
                                      <p:to>
                                        <p:strVal val="visible"/>
                                      </p:to>
                                    </p:set>
                                    <p:animEffect transition="in" filter="wipe(left)">
                                      <p:cBhvr>
                                        <p:cTn id="38" dur="1000"/>
                                        <p:tgtEl>
                                          <p:spTgt spid="207875">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7875">
                                            <p:txEl>
                                              <p:pRg st="8" end="8"/>
                                            </p:txEl>
                                          </p:spTgt>
                                        </p:tgtEl>
                                        <p:attrNameLst>
                                          <p:attrName>style.visibility</p:attrName>
                                        </p:attrNameLst>
                                      </p:cBhvr>
                                      <p:to>
                                        <p:strVal val="visible"/>
                                      </p:to>
                                    </p:set>
                                    <p:animEffect transition="in" filter="wipe(left)">
                                      <p:cBhvr>
                                        <p:cTn id="41" dur="1000"/>
                                        <p:tgtEl>
                                          <p:spTgt spid="207875">
                                            <p:txEl>
                                              <p:pRg st="8" end="8"/>
                                            </p:txEl>
                                          </p:spTgt>
                                        </p:tgtEl>
                                      </p:cBhvr>
                                    </p:animEffect>
                                  </p:childTnLst>
                                </p:cTn>
                              </p:par>
                            </p:childTnLst>
                          </p:cTn>
                        </p:par>
                        <p:par>
                          <p:cTn id="42" fill="hold" nodeType="afterGroup">
                            <p:stCondLst>
                              <p:cond delay="3000"/>
                            </p:stCondLst>
                            <p:childTnLst>
                              <p:par>
                                <p:cTn id="43" presetID="10" presetClass="entr" presetSubtype="0" fill="hold" nodeType="afterEffect">
                                  <p:stCondLst>
                                    <p:cond delay="0"/>
                                  </p:stCondLst>
                                  <p:childTnLst>
                                    <p:set>
                                      <p:cBhvr>
                                        <p:cTn id="44" dur="1" fill="hold">
                                          <p:stCondLst>
                                            <p:cond delay="0"/>
                                          </p:stCondLst>
                                        </p:cTn>
                                        <p:tgtEl>
                                          <p:spTgt spid="207878"/>
                                        </p:tgtEl>
                                        <p:attrNameLst>
                                          <p:attrName>style.visibility</p:attrName>
                                        </p:attrNameLst>
                                      </p:cBhvr>
                                      <p:to>
                                        <p:strVal val="visible"/>
                                      </p:to>
                                    </p:set>
                                    <p:animEffect transition="in" filter="fade">
                                      <p:cBhvr>
                                        <p:cTn id="45" dur="2000"/>
                                        <p:tgtEl>
                                          <p:spTgt spid="207878"/>
                                        </p:tgtEl>
                                      </p:cBhvr>
                                    </p:animEffect>
                                  </p:childTnLst>
                                </p:cTn>
                              </p:par>
                              <p:par>
                                <p:cTn id="46" presetID="10" presetClass="entr" presetSubtype="0" fill="hold" nodeType="withEffect">
                                  <p:stCondLst>
                                    <p:cond delay="0"/>
                                  </p:stCondLst>
                                  <p:childTnLst>
                                    <p:set>
                                      <p:cBhvr>
                                        <p:cTn id="47" dur="1" fill="hold">
                                          <p:stCondLst>
                                            <p:cond delay="0"/>
                                          </p:stCondLst>
                                        </p:cTn>
                                        <p:tgtEl>
                                          <p:spTgt spid="207877"/>
                                        </p:tgtEl>
                                        <p:attrNameLst>
                                          <p:attrName>style.visibility</p:attrName>
                                        </p:attrNameLst>
                                      </p:cBhvr>
                                      <p:to>
                                        <p:strVal val="visible"/>
                                      </p:to>
                                    </p:set>
                                    <p:animEffect transition="in" filter="fade">
                                      <p:cBhvr>
                                        <p:cTn id="48" dur="2000"/>
                                        <p:tgtEl>
                                          <p:spTgt spid="2078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07876">
                                            <p:bg/>
                                          </p:spTgt>
                                        </p:tgtEl>
                                        <p:attrNameLst>
                                          <p:attrName>style.visibility</p:attrName>
                                        </p:attrNameLst>
                                      </p:cBhvr>
                                      <p:to>
                                        <p:strVal val="visible"/>
                                      </p:to>
                                    </p:set>
                                    <p:animEffect transition="in" filter="wipe(left)">
                                      <p:cBhvr>
                                        <p:cTn id="53" dur="1000"/>
                                        <p:tgtEl>
                                          <p:spTgt spid="207876">
                                            <p:bg/>
                                          </p:spTgt>
                                        </p:tgtEl>
                                      </p:cBhvr>
                                    </p:animEffect>
                                  </p:childTnLst>
                                </p:cTn>
                              </p:par>
                            </p:childTnLst>
                          </p:cTn>
                        </p:par>
                        <p:par>
                          <p:cTn id="54" fill="hold" nodeType="afterGroup">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07876">
                                            <p:txEl>
                                              <p:pRg st="0" end="0"/>
                                            </p:txEl>
                                          </p:spTgt>
                                        </p:tgtEl>
                                        <p:attrNameLst>
                                          <p:attrName>style.visibility</p:attrName>
                                        </p:attrNameLst>
                                      </p:cBhvr>
                                      <p:to>
                                        <p:strVal val="visible"/>
                                      </p:to>
                                    </p:set>
                                    <p:animEffect transition="in" filter="wipe(left)">
                                      <p:cBhvr>
                                        <p:cTn id="57" dur="1000"/>
                                        <p:tgtEl>
                                          <p:spTgt spid="207876">
                                            <p:txEl>
                                              <p:pRg st="0" end="0"/>
                                            </p:txEl>
                                          </p:spTgt>
                                        </p:tgtEl>
                                      </p:cBhvr>
                                    </p:animEffect>
                                  </p:childTnLst>
                                </p:cTn>
                              </p:par>
                            </p:childTnLst>
                          </p:cTn>
                        </p:par>
                        <p:par>
                          <p:cTn id="58" fill="hold" nodeType="afterGroup">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207876">
                                            <p:txEl>
                                              <p:pRg st="1" end="1"/>
                                            </p:txEl>
                                          </p:spTgt>
                                        </p:tgtEl>
                                        <p:attrNameLst>
                                          <p:attrName>style.visibility</p:attrName>
                                        </p:attrNameLst>
                                      </p:cBhvr>
                                      <p:to>
                                        <p:strVal val="visible"/>
                                      </p:to>
                                    </p:set>
                                    <p:animEffect transition="in" filter="wipe(left)">
                                      <p:cBhvr>
                                        <p:cTn id="61" dur="1000"/>
                                        <p:tgtEl>
                                          <p:spTgt spid="207876">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7876">
                                            <p:txEl>
                                              <p:pRg st="2" end="2"/>
                                            </p:txEl>
                                          </p:spTgt>
                                        </p:tgtEl>
                                        <p:attrNameLst>
                                          <p:attrName>style.visibility</p:attrName>
                                        </p:attrNameLst>
                                      </p:cBhvr>
                                      <p:to>
                                        <p:strVal val="visible"/>
                                      </p:to>
                                    </p:set>
                                    <p:animEffect transition="in" filter="wipe(left)">
                                      <p:cBhvr>
                                        <p:cTn id="66" dur="1000"/>
                                        <p:tgtEl>
                                          <p:spTgt spid="207876">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07876">
                                            <p:txEl>
                                              <p:pRg st="4" end="4"/>
                                            </p:txEl>
                                          </p:spTgt>
                                        </p:tgtEl>
                                        <p:attrNameLst>
                                          <p:attrName>style.visibility</p:attrName>
                                        </p:attrNameLst>
                                      </p:cBhvr>
                                      <p:to>
                                        <p:strVal val="visible"/>
                                      </p:to>
                                    </p:set>
                                    <p:animEffect transition="in" filter="wipe(left)">
                                      <p:cBhvr>
                                        <p:cTn id="71" dur="1000"/>
                                        <p:tgtEl>
                                          <p:spTgt spid="207876">
                                            <p:txEl>
                                              <p:pRg st="4" end="4"/>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07876">
                                            <p:txEl>
                                              <p:pRg st="5" end="5"/>
                                            </p:txEl>
                                          </p:spTgt>
                                        </p:tgtEl>
                                        <p:attrNameLst>
                                          <p:attrName>style.visibility</p:attrName>
                                        </p:attrNameLst>
                                      </p:cBhvr>
                                      <p:to>
                                        <p:strVal val="visible"/>
                                      </p:to>
                                    </p:set>
                                    <p:animEffect transition="in" filter="wipe(left)">
                                      <p:cBhvr>
                                        <p:cTn id="76" dur="1000"/>
                                        <p:tgtEl>
                                          <p:spTgt spid="2078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nimBg="1"/>
      <p:bldP spid="207876" grpId="0" build="allAtOnce" animBg="1"/>
      <p:bldP spid="207879" grpId="0" animBg="1"/>
      <p:bldP spid="20788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01675" y="457200"/>
            <a:ext cx="8064500" cy="762000"/>
          </a:xfrm>
        </p:spPr>
        <p:txBody>
          <a:bodyPr/>
          <a:lstStyle/>
          <a:p>
            <a:pPr algn="ctr" eaLnBrk="1" fontAlgn="auto" hangingPunct="1">
              <a:spcAft>
                <a:spcPts val="0"/>
              </a:spcAft>
              <a:defRPr/>
            </a:pPr>
            <a:r>
              <a:rPr lang="ru-RU" sz="2800" dirty="0" smtClean="0">
                <a:solidFill>
                  <a:schemeClr val="bg1">
                    <a:lumMod val="50000"/>
                  </a:schemeClr>
                </a:solidFill>
                <a:latin typeface="Arial" charset="0"/>
              </a:rPr>
              <a:t>Результаты полевых опытов</a:t>
            </a:r>
            <a:r>
              <a:rPr lang="en-US" sz="2800" dirty="0" smtClean="0">
                <a:solidFill>
                  <a:schemeClr val="bg1">
                    <a:lumMod val="50000"/>
                  </a:schemeClr>
                </a:solidFill>
                <a:latin typeface="Arial" charset="0"/>
              </a:rPr>
              <a:t> </a:t>
            </a:r>
            <a:r>
              <a:rPr lang="ru-RU" sz="2800" dirty="0" smtClean="0">
                <a:solidFill>
                  <a:schemeClr val="bg1">
                    <a:lumMod val="50000"/>
                  </a:schemeClr>
                </a:solidFill>
                <a:latin typeface="Arial" charset="0"/>
              </a:rPr>
              <a:t>по реформулированию </a:t>
            </a:r>
            <a:br>
              <a:rPr lang="ru-RU" sz="2800" dirty="0" smtClean="0">
                <a:solidFill>
                  <a:schemeClr val="bg1">
                    <a:lumMod val="50000"/>
                  </a:schemeClr>
                </a:solidFill>
                <a:latin typeface="Arial" charset="0"/>
              </a:rPr>
            </a:br>
            <a:r>
              <a:rPr lang="ru-RU" sz="1800" dirty="0" smtClean="0">
                <a:solidFill>
                  <a:schemeClr val="bg1">
                    <a:lumMod val="50000"/>
                  </a:schemeClr>
                </a:solidFill>
                <a:latin typeface="Arial" charset="0"/>
              </a:rPr>
              <a:t>(цель- стабильная продуктивность, но меньше протеина в рационе):</a:t>
            </a:r>
            <a:endParaRPr lang="fr-FR" sz="1800" dirty="0" smtClean="0">
              <a:solidFill>
                <a:schemeClr val="bg1">
                  <a:lumMod val="50000"/>
                </a:schemeClr>
              </a:solidFill>
              <a:latin typeface="Arial" charset="0"/>
            </a:endParaRPr>
          </a:p>
        </p:txBody>
      </p:sp>
      <p:graphicFrame>
        <p:nvGraphicFramePr>
          <p:cNvPr id="263171" name="Group 3"/>
          <p:cNvGraphicFramePr>
            <a:graphicFrameLocks noGrp="1"/>
          </p:cNvGraphicFramePr>
          <p:nvPr>
            <p:ph type="tbl" idx="1"/>
          </p:nvPr>
        </p:nvGraphicFramePr>
        <p:xfrm>
          <a:off x="711200" y="1557338"/>
          <a:ext cx="7626350" cy="3101975"/>
        </p:xfrm>
        <a:graphic>
          <a:graphicData uri="http://schemas.openxmlformats.org/drawingml/2006/table">
            <a:tbl>
              <a:tblPr/>
              <a:tblGrid>
                <a:gridCol w="1906588"/>
                <a:gridCol w="1908175"/>
                <a:gridCol w="1905000"/>
                <a:gridCol w="1906587"/>
              </a:tblGrid>
              <a:tr h="536396">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dirty="0" smtClean="0">
                          <a:ln>
                            <a:noFill/>
                          </a:ln>
                          <a:solidFill>
                            <a:schemeClr val="tx1"/>
                          </a:solidFill>
                          <a:effectLst/>
                          <a:latin typeface="Arial" charset="0"/>
                          <a:ea typeface="ＭＳ Ｐゴシック" pitchFamily="-48" charset="-128"/>
                        </a:rPr>
                        <a:t>Группа</a:t>
                      </a:r>
                      <a:endParaRPr kumimoji="0" lang="en-US" sz="1600" b="1" i="0" u="none" strike="noStrike" cap="none" normalizeH="0" baseline="0" dirty="0" smtClean="0">
                        <a:ln>
                          <a:noFill/>
                        </a:ln>
                        <a:solidFill>
                          <a:schemeClr val="tx1"/>
                        </a:solidFill>
                        <a:effectLst/>
                        <a:latin typeface="Arial" charset="0"/>
                        <a:ea typeface="ＭＳ Ｐゴシック" pitchFamily="-48"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Продуктивность</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nl-BE"/>
                    </a:p>
                  </a:txBody>
                  <a:tcPr/>
                </a:tc>
                <a:tc hMerge="1">
                  <a:txBody>
                    <a:bodyPr/>
                    <a:lstStyle/>
                    <a:p>
                      <a:endParaRPr lang="nl-BE"/>
                    </a:p>
                  </a:txBody>
                  <a:tcPr/>
                </a:tc>
              </a:tr>
              <a:tr h="472918">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endParaRPr kumimoji="0" lang="nl-BE"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удой кг/день</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белок г/кг</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жирность г/кг</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1422">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контроль</a:t>
                      </a:r>
                    </a:p>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опыт</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33,0</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33,4</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34,1</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34,7</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42,7</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43,1</a:t>
                      </a:r>
                      <a:endParaRPr kumimoji="0" lang="en-US" sz="1600" b="1" i="0" u="none" strike="noStrike" cap="none" normalizeH="0" baseline="0" smtClean="0">
                        <a:ln>
                          <a:noFill/>
                        </a:ln>
                        <a:solidFill>
                          <a:schemeClr val="tx1"/>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089">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dirty="0" smtClean="0">
                          <a:ln>
                            <a:noFill/>
                          </a:ln>
                          <a:solidFill>
                            <a:srgbClr val="FF0000"/>
                          </a:solidFill>
                          <a:effectLst/>
                          <a:latin typeface="Arial" charset="0"/>
                          <a:ea typeface="ＭＳ Ｐゴシック" pitchFamily="-48" charset="-128"/>
                        </a:rPr>
                        <a:t>улучшение среднее</a:t>
                      </a:r>
                      <a:endParaRPr kumimoji="0" lang="en-US" sz="1600" b="1" i="0" u="none" strike="noStrike" cap="none" normalizeH="0" baseline="0" dirty="0" smtClean="0">
                        <a:ln>
                          <a:noFill/>
                        </a:ln>
                        <a:solidFill>
                          <a:srgbClr val="FF0000"/>
                        </a:solidFill>
                        <a:effectLst/>
                        <a:latin typeface="Arial" charset="0"/>
                        <a:ea typeface="ＭＳ Ｐゴシック" pitchFamily="-48"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rgbClr val="FF0000"/>
                          </a:solidFill>
                          <a:effectLst/>
                          <a:latin typeface="Arial" charset="0"/>
                          <a:ea typeface="ＭＳ Ｐゴシック" pitchFamily="-48" charset="-128"/>
                        </a:rPr>
                        <a:t>0,4</a:t>
                      </a:r>
                      <a:endParaRPr kumimoji="0" lang="en-US" sz="1600" b="1" i="0" u="none" strike="noStrike" cap="none" normalizeH="0" baseline="0" smtClean="0">
                        <a:ln>
                          <a:noFill/>
                        </a:ln>
                        <a:solidFill>
                          <a:srgbClr val="FF0000"/>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rgbClr val="FF0000"/>
                          </a:solidFill>
                          <a:effectLst/>
                          <a:latin typeface="Arial" charset="0"/>
                          <a:ea typeface="ＭＳ Ｐゴシック" pitchFamily="-48" charset="-128"/>
                        </a:rPr>
                        <a:t>0,6</a:t>
                      </a:r>
                      <a:endParaRPr kumimoji="0" lang="en-US" sz="1600" b="1" i="0" u="none" strike="noStrike" cap="none" normalizeH="0" baseline="0" smtClean="0">
                        <a:ln>
                          <a:noFill/>
                        </a:ln>
                        <a:solidFill>
                          <a:srgbClr val="FF0000"/>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rgbClr val="FF0000"/>
                          </a:solidFill>
                          <a:effectLst/>
                          <a:latin typeface="Arial" charset="0"/>
                          <a:ea typeface="ＭＳ Ｐゴシック" pitchFamily="-48" charset="-128"/>
                        </a:rPr>
                        <a:t>0,4</a:t>
                      </a:r>
                      <a:endParaRPr kumimoji="0" lang="en-US" sz="1600" b="1" i="0" u="none" strike="noStrike" cap="none" normalizeH="0" baseline="0" smtClean="0">
                        <a:ln>
                          <a:noFill/>
                        </a:ln>
                        <a:solidFill>
                          <a:srgbClr val="FF0000"/>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2149">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dirty="0" smtClean="0">
                          <a:ln>
                            <a:noFill/>
                          </a:ln>
                          <a:solidFill>
                            <a:srgbClr val="FF0000"/>
                          </a:solidFill>
                          <a:effectLst/>
                          <a:latin typeface="Arial" charset="0"/>
                          <a:ea typeface="ＭＳ Ｐゴシック" pitchFamily="-48" charset="-128"/>
                        </a:rPr>
                        <a:t>улучшение максимальное</a:t>
                      </a:r>
                      <a:endParaRPr kumimoji="0" lang="nl-BE" sz="1600" b="1" i="0" u="none" strike="noStrike" cap="none" normalizeH="0" baseline="0" dirty="0" smtClean="0">
                        <a:ln>
                          <a:noFill/>
                        </a:ln>
                        <a:solidFill>
                          <a:srgbClr val="FF0000"/>
                        </a:solidFill>
                        <a:effectLst/>
                        <a:latin typeface="Arial" charset="0"/>
                        <a:ea typeface="ＭＳ Ｐゴシック" pitchFamily="-48"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en-US" sz="1600" b="1" i="0" u="none" strike="noStrike" cap="none" normalizeH="0" baseline="0" dirty="0" smtClean="0">
                          <a:ln>
                            <a:noFill/>
                          </a:ln>
                          <a:solidFill>
                            <a:srgbClr val="FF0000"/>
                          </a:solidFill>
                          <a:effectLst/>
                          <a:latin typeface="Arial" charset="0"/>
                          <a:ea typeface="ＭＳ Ｐゴシック" pitchFamily="-48" charset="-128"/>
                        </a:rPr>
                        <a:t>2,3</a:t>
                      </a:r>
                    </a:p>
                    <a:p>
                      <a:pPr marL="0" marR="0" lvl="0" indent="0" algn="ctr" defTabSz="914400" rtl="0" eaLnBrk="1" fontAlgn="base" latinLnBrk="0" hangingPunct="1">
                        <a:lnSpc>
                          <a:spcPct val="100000"/>
                        </a:lnSpc>
                        <a:spcBef>
                          <a:spcPct val="20000"/>
                        </a:spcBef>
                        <a:spcAft>
                          <a:spcPct val="0"/>
                        </a:spcAft>
                        <a:buClr>
                          <a:srgbClr val="FF0300"/>
                        </a:buClr>
                        <a:buSzTx/>
                        <a:buFontTx/>
                        <a:buNone/>
                        <a:tabLst/>
                      </a:pPr>
                      <a:endParaRPr kumimoji="0" lang="en-US" sz="1600" b="1" i="0" u="none" strike="noStrike" cap="none" normalizeH="0" baseline="0" dirty="0" smtClean="0">
                        <a:ln>
                          <a:noFill/>
                        </a:ln>
                        <a:solidFill>
                          <a:srgbClr val="FF0000"/>
                        </a:solidFill>
                        <a:effectLst/>
                        <a:latin typeface="Arial" charset="0"/>
                        <a:ea typeface="ＭＳ Ｐゴシック" pitchFamily="-48" charset="-128"/>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en-US" sz="1600" b="1" i="0" u="none" strike="noStrike" cap="none" normalizeH="0" baseline="0" dirty="0" smtClean="0">
                          <a:ln>
                            <a:noFill/>
                          </a:ln>
                          <a:solidFill>
                            <a:srgbClr val="FF0000"/>
                          </a:solidFill>
                          <a:effectLst/>
                          <a:latin typeface="Arial" charset="0"/>
                          <a:ea typeface="ＭＳ Ｐゴシック" pitchFamily="-48" charset="-128"/>
                        </a:rPr>
                        <a:t>0,15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FF0300"/>
                        </a:buClr>
                        <a:buSzTx/>
                        <a:buFontTx/>
                        <a:buNone/>
                        <a:tabLst/>
                      </a:pPr>
                      <a:r>
                        <a:rPr kumimoji="0" lang="en-US" sz="1600" b="1" i="0" u="none" strike="noStrike" cap="none" normalizeH="0" baseline="0" dirty="0" smtClean="0">
                          <a:ln>
                            <a:noFill/>
                          </a:ln>
                          <a:solidFill>
                            <a:srgbClr val="FF0000"/>
                          </a:solidFill>
                          <a:effectLst/>
                          <a:latin typeface="Arial" charset="0"/>
                          <a:ea typeface="ＭＳ Ｐゴシック" pitchFamily="-48" charset="-128"/>
                        </a:rPr>
                        <a:t>0,25</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4481" name="TextBox 1"/>
          <p:cNvSpPr txBox="1">
            <a:spLocks noChangeArrowheads="1"/>
          </p:cNvSpPr>
          <p:nvPr/>
        </p:nvSpPr>
        <p:spPr bwMode="auto">
          <a:xfrm>
            <a:off x="701675" y="49577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ru-RU"/>
              <a:t>Практический результат – повышения продуктивности несмотря на снижение протеина в рационе</a:t>
            </a:r>
            <a:endParaRPr lang="nl-B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6"/>
          <p:cNvGrpSpPr>
            <a:grpSpLocks/>
          </p:cNvGrpSpPr>
          <p:nvPr/>
        </p:nvGrpSpPr>
        <p:grpSpPr bwMode="auto">
          <a:xfrm>
            <a:off x="179388" y="1700213"/>
            <a:ext cx="8601075" cy="4648200"/>
            <a:chOff x="113" y="1071"/>
            <a:chExt cx="5418" cy="2928"/>
          </a:xfrm>
        </p:grpSpPr>
        <p:graphicFrame>
          <p:nvGraphicFramePr>
            <p:cNvPr id="23556" name="Object 4"/>
            <p:cNvGraphicFramePr>
              <a:graphicFrameLocks noChangeAspect="1"/>
            </p:cNvGraphicFramePr>
            <p:nvPr/>
          </p:nvGraphicFramePr>
          <p:xfrm>
            <a:off x="113" y="1071"/>
            <a:ext cx="4512" cy="2928"/>
          </p:xfrm>
          <a:graphic>
            <a:graphicData uri="http://schemas.openxmlformats.org/presentationml/2006/ole">
              <mc:AlternateContent xmlns:mc="http://schemas.openxmlformats.org/markup-compatibility/2006">
                <mc:Choice xmlns:v="urn:schemas-microsoft-com:vml" Requires="v">
                  <p:oleObj spid="_x0000_s23722" name="Chart" r:id="rId4" imgW="6096075" imgH="4067089" progId="MSGraph.Chart.8">
                    <p:embed followColorScheme="full"/>
                  </p:oleObj>
                </mc:Choice>
                <mc:Fallback>
                  <p:oleObj name="Chart" r:id="rId4" imgW="6096075" imgH="4067089"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1071"/>
                          <a:ext cx="4512" cy="2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Text Box 5"/>
            <p:cNvSpPr txBox="1">
              <a:spLocks noChangeArrowheads="1"/>
            </p:cNvSpPr>
            <p:nvPr/>
          </p:nvSpPr>
          <p:spPr bwMode="auto">
            <a:xfrm>
              <a:off x="4520" y="2389"/>
              <a:ext cx="10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ru-RU" sz="1400"/>
                <a:t>Потребление </a:t>
              </a:r>
            </a:p>
            <a:p>
              <a:pPr eaLnBrk="1" hangingPunct="1"/>
              <a:r>
                <a:rPr lang="ru-RU" sz="1400"/>
                <a:t>энергии </a:t>
              </a:r>
              <a:r>
                <a:rPr lang="de-DE" sz="1400"/>
                <a:t>(</a:t>
              </a:r>
              <a:r>
                <a:rPr lang="ru-RU" sz="1400"/>
                <a:t>корма</a:t>
              </a:r>
              <a:r>
                <a:rPr lang="de-DE" sz="1400"/>
                <a:t>)</a:t>
              </a:r>
            </a:p>
          </p:txBody>
        </p:sp>
        <p:sp>
          <p:nvSpPr>
            <p:cNvPr id="23558" name="Text Box 6"/>
            <p:cNvSpPr txBox="1">
              <a:spLocks noChangeArrowheads="1"/>
            </p:cNvSpPr>
            <p:nvPr/>
          </p:nvSpPr>
          <p:spPr bwMode="auto">
            <a:xfrm>
              <a:off x="4520" y="2773"/>
              <a:ext cx="96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ru-RU" sz="1400"/>
                <a:t>Потребность в энергии</a:t>
              </a:r>
              <a:endParaRPr lang="de-DE" sz="1400"/>
            </a:p>
            <a:p>
              <a:pPr eaLnBrk="1" hangingPunct="1"/>
              <a:r>
                <a:rPr lang="de-DE" sz="1400"/>
                <a:t>(</a:t>
              </a:r>
              <a:r>
                <a:rPr lang="ru-RU" sz="1400"/>
                <a:t>надой</a:t>
              </a:r>
              <a:r>
                <a:rPr lang="de-DE" sz="1400"/>
                <a:t>)</a:t>
              </a:r>
            </a:p>
          </p:txBody>
        </p:sp>
        <p:sp>
          <p:nvSpPr>
            <p:cNvPr id="23559" name="Text Box 7"/>
            <p:cNvSpPr txBox="1">
              <a:spLocks noChangeArrowheads="1"/>
            </p:cNvSpPr>
            <p:nvPr/>
          </p:nvSpPr>
          <p:spPr bwMode="auto">
            <a:xfrm>
              <a:off x="4520" y="3349"/>
              <a:ext cx="10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ru-RU" sz="1400"/>
                <a:t>Месяц лактации</a:t>
              </a:r>
              <a:endParaRPr lang="de-DE" sz="1400"/>
            </a:p>
          </p:txBody>
        </p:sp>
        <p:sp>
          <p:nvSpPr>
            <p:cNvPr id="23560" name="Text Box 9"/>
            <p:cNvSpPr txBox="1">
              <a:spLocks noChangeArrowheads="1"/>
            </p:cNvSpPr>
            <p:nvPr/>
          </p:nvSpPr>
          <p:spPr bwMode="auto">
            <a:xfrm>
              <a:off x="248" y="3733"/>
              <a:ext cx="4104"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ru-RU" sz="1600"/>
                <a:t>Мобилизация</a:t>
              </a:r>
              <a:r>
                <a:rPr lang="de-DE" sz="1600"/>
                <a:t> </a:t>
              </a:r>
              <a:r>
                <a:rPr lang="ru-RU" sz="1600"/>
                <a:t>			Регенерация</a:t>
              </a:r>
              <a:r>
                <a:rPr lang="de-DE" sz="1600"/>
                <a:t> (</a:t>
              </a:r>
              <a:r>
                <a:rPr lang="ru-RU" sz="1600"/>
                <a:t>накопление</a:t>
              </a:r>
              <a:r>
                <a:rPr lang="de-DE" sz="1600"/>
                <a:t>)</a:t>
              </a:r>
            </a:p>
          </p:txBody>
        </p:sp>
        <p:sp>
          <p:nvSpPr>
            <p:cNvPr id="23561" name="Line 10"/>
            <p:cNvSpPr>
              <a:spLocks noChangeShapeType="1"/>
            </p:cNvSpPr>
            <p:nvPr/>
          </p:nvSpPr>
          <p:spPr bwMode="auto">
            <a:xfrm>
              <a:off x="1882" y="37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12"/>
            <p:cNvSpPr>
              <a:spLocks noChangeShapeType="1"/>
            </p:cNvSpPr>
            <p:nvPr/>
          </p:nvSpPr>
          <p:spPr bwMode="auto">
            <a:xfrm>
              <a:off x="1156" y="1525"/>
              <a:ext cx="0" cy="432"/>
            </a:xfrm>
            <a:prstGeom prst="line">
              <a:avLst/>
            </a:prstGeom>
            <a:noFill/>
            <a:ln w="3175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5"/>
            <p:cNvSpPr>
              <a:spLocks noChangeShapeType="1"/>
            </p:cNvSpPr>
            <p:nvPr/>
          </p:nvSpPr>
          <p:spPr bwMode="auto">
            <a:xfrm>
              <a:off x="1882" y="1842"/>
              <a:ext cx="0" cy="14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63" name="Title 1"/>
          <p:cNvSpPr>
            <a:spLocks noGrp="1"/>
          </p:cNvSpPr>
          <p:nvPr>
            <p:ph type="title"/>
          </p:nvPr>
        </p:nvSpPr>
        <p:spPr>
          <a:xfrm>
            <a:off x="251520" y="476250"/>
            <a:ext cx="8351837" cy="1143000"/>
          </a:xfrm>
        </p:spPr>
        <p:txBody>
          <a:bodyPr/>
          <a:lstStyle/>
          <a:p>
            <a:pPr eaLnBrk="1" fontAlgn="auto" hangingPunct="1">
              <a:spcAft>
                <a:spcPts val="0"/>
              </a:spcAft>
              <a:defRPr/>
            </a:pPr>
            <a:r>
              <a:rPr lang="ru-RU" sz="3600" dirty="0" smtClean="0">
                <a:solidFill>
                  <a:schemeClr val="tx1">
                    <a:lumMod val="75000"/>
                    <a:lumOff val="25000"/>
                  </a:schemeClr>
                </a:solidFill>
              </a:rPr>
              <a:t>Поедание корма и потребность в энергии у коров после отёла</a:t>
            </a:r>
            <a:endParaRPr lang="nl-BE" sz="3600" dirty="0" smtClean="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2"/>
          <p:cNvSpPr>
            <a:spLocks noGrp="1"/>
          </p:cNvSpPr>
          <p:nvPr>
            <p:ph type="ctrTitle"/>
          </p:nvPr>
        </p:nvSpPr>
        <p:spPr bwMode="auto">
          <a:xfrm>
            <a:off x="684213" y="1844675"/>
            <a:ext cx="7772400" cy="3024188"/>
          </a:xfrm>
        </p:spPr>
        <p:txBody>
          <a:bodyPr wrap="square" numCol="1" anchorCtr="0" compatLnSpc="1">
            <a:prstTxWarp prst="textNoShape">
              <a:avLst/>
            </a:prstTxWarp>
          </a:bodyPr>
          <a:lstStyle/>
          <a:p>
            <a:pPr algn="ctr" eaLnBrk="1" hangingPunct="1"/>
            <a:r>
              <a:rPr lang="ru-RU" sz="3200" smtClean="0">
                <a:latin typeface="Arial" charset="0"/>
                <a:cs typeface="Arial" charset="0"/>
              </a:rPr>
              <a:t>Эффект кормления различных источников защищённого метионина и уменьшения протеина в рационе на молочную продуктивность и баланс азота</a:t>
            </a:r>
            <a:r>
              <a:rPr lang="de-DE" sz="3600" smtClean="0">
                <a:latin typeface="Arial" charset="0"/>
                <a:cs typeface="Arial" charset="0"/>
              </a:rPr>
              <a:t/>
            </a:r>
            <a:br>
              <a:rPr lang="de-DE" sz="3600" smtClean="0">
                <a:latin typeface="Arial" charset="0"/>
                <a:cs typeface="Arial" charset="0"/>
              </a:rPr>
            </a:br>
            <a:r>
              <a:rPr lang="de-DE" sz="3200" smtClean="0">
                <a:latin typeface="Arial" charset="0"/>
                <a:cs typeface="Arial" charset="0"/>
              </a:rPr>
              <a:t/>
            </a:r>
            <a:br>
              <a:rPr lang="de-DE" sz="3200" smtClean="0">
                <a:latin typeface="Arial" charset="0"/>
                <a:cs typeface="Arial" charset="0"/>
              </a:rPr>
            </a:br>
            <a:r>
              <a:rPr lang="de-DE" sz="2400" smtClean="0">
                <a:latin typeface="Arial" charset="0"/>
                <a:cs typeface="Arial" charset="0"/>
              </a:rPr>
              <a:t>Chen et al., 2011</a:t>
            </a:r>
            <a:br>
              <a:rPr lang="de-DE" sz="2400" smtClean="0">
                <a:latin typeface="Arial" charset="0"/>
                <a:cs typeface="Arial" charset="0"/>
              </a:rPr>
            </a:br>
            <a:r>
              <a:rPr lang="de-DE" sz="2400" smtClean="0">
                <a:latin typeface="Arial" charset="0"/>
                <a:cs typeface="Arial" charset="0"/>
              </a:rPr>
              <a:t>J. Dairy Sci., 94: 1978-1988</a:t>
            </a:r>
            <a:r>
              <a:rPr lang="de-DE" sz="2800" smtClean="0">
                <a:latin typeface="Arial" charset="0"/>
                <a:cs typeface="Arial" charset="0"/>
              </a:rPr>
              <a:t/>
            </a:r>
            <a:br>
              <a:rPr lang="de-DE" sz="2800" smtClean="0">
                <a:latin typeface="Arial" charset="0"/>
                <a:cs typeface="Arial" charset="0"/>
              </a:rPr>
            </a:br>
            <a:endParaRPr lang="nl-NL" sz="2800" smtClean="0">
              <a:latin typeface="Arial" charset="0"/>
              <a:cs typeface="Arial" charset="0"/>
            </a:endParaRPr>
          </a:p>
        </p:txBody>
      </p:sp>
      <p:sp>
        <p:nvSpPr>
          <p:cNvPr id="2" name="Subtitle 1"/>
          <p:cNvSpPr>
            <a:spLocks noGrp="1"/>
          </p:cNvSpPr>
          <p:nvPr>
            <p:ph type="subTitle" idx="1"/>
          </p:nvPr>
        </p:nvSpPr>
        <p:spPr/>
        <p:txBody>
          <a:bodyPr rtlCol="0"/>
          <a:lstStyle/>
          <a:p>
            <a:pPr eaLnBrk="1" fontAlgn="auto" hangingPunct="1">
              <a:spcAft>
                <a:spcPts val="0"/>
              </a:spcAft>
              <a:buFont typeface="Arial" pitchFamily="34" charset="0"/>
              <a:buNone/>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9438"/>
            <a:ext cx="7772400" cy="563562"/>
          </a:xfrm>
        </p:spPr>
        <p:txBody>
          <a:bodyPr/>
          <a:lstStyle/>
          <a:p>
            <a:pPr eaLnBrk="1" fontAlgn="auto" hangingPunct="1">
              <a:spcAft>
                <a:spcPts val="0"/>
              </a:spcAft>
              <a:defRPr/>
            </a:pPr>
            <a:r>
              <a:rPr lang="ru-RU" dirty="0" smtClean="0">
                <a:solidFill>
                  <a:schemeClr val="bg1">
                    <a:lumMod val="50000"/>
                  </a:schemeClr>
                </a:solidFill>
              </a:rPr>
              <a:t>Материалы и методы</a:t>
            </a:r>
            <a:endParaRPr lang="nl-NL" dirty="0">
              <a:solidFill>
                <a:schemeClr val="bg1">
                  <a:lumMod val="50000"/>
                </a:schemeClr>
              </a:solidFill>
            </a:endParaRPr>
          </a:p>
        </p:txBody>
      </p:sp>
      <p:sp>
        <p:nvSpPr>
          <p:cNvPr id="106499" name="Content Placeholder 4"/>
          <p:cNvSpPr>
            <a:spLocks noGrp="1"/>
          </p:cNvSpPr>
          <p:nvPr>
            <p:ph idx="1"/>
          </p:nvPr>
        </p:nvSpPr>
        <p:spPr>
          <a:xfrm>
            <a:off x="381000" y="1447800"/>
            <a:ext cx="7620000" cy="3886200"/>
          </a:xfrm>
        </p:spPr>
        <p:txBody>
          <a:bodyPr/>
          <a:lstStyle/>
          <a:p>
            <a:pPr eaLnBrk="1" hangingPunct="1"/>
            <a:r>
              <a:rPr lang="de-DE" dirty="0" smtClean="0"/>
              <a:t>70 </a:t>
            </a:r>
            <a:r>
              <a:rPr lang="ru-RU" dirty="0" smtClean="0"/>
              <a:t>коров</a:t>
            </a:r>
            <a:r>
              <a:rPr lang="de-DE" dirty="0" smtClean="0"/>
              <a:t>  </a:t>
            </a:r>
          </a:p>
          <a:p>
            <a:pPr lvl="1" eaLnBrk="1" hangingPunct="1"/>
            <a:r>
              <a:rPr lang="de-DE" dirty="0" smtClean="0"/>
              <a:t>2 </a:t>
            </a:r>
            <a:r>
              <a:rPr lang="ru-RU" dirty="0" smtClean="0"/>
              <a:t>недели подготовительный период</a:t>
            </a:r>
            <a:r>
              <a:rPr lang="de-DE" dirty="0" smtClean="0"/>
              <a:t>, 12 </a:t>
            </a:r>
            <a:r>
              <a:rPr lang="ru-RU" dirty="0" smtClean="0"/>
              <a:t>недель опыт</a:t>
            </a:r>
            <a:endParaRPr lang="de-DE" dirty="0" smtClean="0"/>
          </a:p>
          <a:p>
            <a:pPr eaLnBrk="1" hangingPunct="1"/>
            <a:r>
              <a:rPr lang="ru-RU" dirty="0" smtClean="0"/>
              <a:t>Рацион</a:t>
            </a:r>
            <a:r>
              <a:rPr lang="de-DE" dirty="0" smtClean="0"/>
              <a:t>: </a:t>
            </a:r>
            <a:r>
              <a:rPr lang="ru-RU" dirty="0" smtClean="0"/>
              <a:t>люцерновый сенаж</a:t>
            </a:r>
            <a:r>
              <a:rPr lang="de-DE" dirty="0" smtClean="0"/>
              <a:t>, </a:t>
            </a:r>
            <a:r>
              <a:rPr lang="ru-RU" dirty="0" smtClean="0"/>
              <a:t>кукурузный силос</a:t>
            </a:r>
            <a:r>
              <a:rPr lang="de-DE" dirty="0" smtClean="0"/>
              <a:t>, </a:t>
            </a:r>
            <a:r>
              <a:rPr lang="ru-RU" dirty="0" smtClean="0"/>
              <a:t>дроблёная кукуруза</a:t>
            </a:r>
            <a:r>
              <a:rPr lang="de-DE" dirty="0" smtClean="0"/>
              <a:t>, </a:t>
            </a:r>
            <a:r>
              <a:rPr lang="ru-RU" dirty="0" smtClean="0"/>
              <a:t>соевый жмых</a:t>
            </a:r>
            <a:r>
              <a:rPr lang="de-DE" dirty="0" smtClean="0"/>
              <a:t>, </a:t>
            </a:r>
            <a:r>
              <a:rPr lang="ru-RU" dirty="0" smtClean="0"/>
              <a:t>барда сухая</a:t>
            </a:r>
            <a:r>
              <a:rPr lang="de-DE" dirty="0" smtClean="0"/>
              <a:t>, </a:t>
            </a:r>
            <a:r>
              <a:rPr lang="ru-RU" dirty="0" smtClean="0"/>
              <a:t>патока</a:t>
            </a:r>
            <a:r>
              <a:rPr lang="de-DE" dirty="0" smtClean="0"/>
              <a:t>, </a:t>
            </a:r>
            <a:r>
              <a:rPr lang="ru-RU" dirty="0" smtClean="0"/>
              <a:t>жир</a:t>
            </a:r>
            <a:endParaRPr lang="nl-NL" dirty="0" smtClean="0"/>
          </a:p>
        </p:txBody>
      </p:sp>
      <p:graphicFrame>
        <p:nvGraphicFramePr>
          <p:cNvPr id="7" name="Content Placeholder 5"/>
          <p:cNvGraphicFramePr>
            <a:graphicFrameLocks/>
          </p:cNvGraphicFramePr>
          <p:nvPr>
            <p:extLst>
              <p:ext uri="{D42A27DB-BD31-4B8C-83A1-F6EECF244321}">
                <p14:modId xmlns:p14="http://schemas.microsoft.com/office/powerpoint/2010/main" val="470893045"/>
              </p:ext>
            </p:extLst>
          </p:nvPr>
        </p:nvGraphicFramePr>
        <p:xfrm>
          <a:off x="914400" y="3733800"/>
          <a:ext cx="7704139" cy="2124075"/>
        </p:xfrm>
        <a:graphic>
          <a:graphicData uri="http://schemas.openxmlformats.org/drawingml/2006/table">
            <a:tbl>
              <a:tblPr firstRow="1" bandRow="1">
                <a:tableStyleId>{F5AB1C69-6EDB-4FF4-983F-18BD219EF322}</a:tableStyleId>
              </a:tblPr>
              <a:tblGrid>
                <a:gridCol w="1942783"/>
                <a:gridCol w="1369276"/>
                <a:gridCol w="1310424"/>
                <a:gridCol w="1540828"/>
                <a:gridCol w="1540828"/>
              </a:tblGrid>
              <a:tr h="640271">
                <a:tc>
                  <a:txBody>
                    <a:bodyPr/>
                    <a:lstStyle/>
                    <a:p>
                      <a:pPr algn="l"/>
                      <a:r>
                        <a:rPr lang="ru-RU" sz="1800" dirty="0" smtClean="0"/>
                        <a:t>параметр</a:t>
                      </a:r>
                      <a:endParaRPr lang="nl-NL" sz="1800" dirty="0"/>
                    </a:p>
                  </a:txBody>
                  <a:tcPr marL="91431" marR="91431" marT="45734" marB="45734"/>
                </a:tc>
                <a:tc>
                  <a:txBody>
                    <a:bodyPr/>
                    <a:lstStyle/>
                    <a:p>
                      <a:pPr algn="ctr"/>
                      <a:r>
                        <a:rPr lang="ru-RU" sz="1800" dirty="0" smtClean="0"/>
                        <a:t>Отриц. контроль</a:t>
                      </a:r>
                      <a:endParaRPr lang="nl-NL" sz="1600" b="0" dirty="0"/>
                    </a:p>
                  </a:txBody>
                  <a:tcPr marL="91431" marR="91431" marT="45734" marB="45734"/>
                </a:tc>
                <a:tc>
                  <a:txBody>
                    <a:bodyPr/>
                    <a:lstStyle/>
                    <a:p>
                      <a:pPr algn="ctr"/>
                      <a:r>
                        <a:rPr lang="ru-RU" sz="1800" dirty="0" smtClean="0"/>
                        <a:t>МетаСмарт</a:t>
                      </a:r>
                      <a:endParaRPr lang="de-DE" sz="1800" dirty="0" smtClean="0"/>
                    </a:p>
                  </a:txBody>
                  <a:tcPr marL="91431" marR="91431" marT="45734" marB="45734"/>
                </a:tc>
                <a:tc>
                  <a:txBody>
                    <a:bodyPr/>
                    <a:lstStyle/>
                    <a:p>
                      <a:pPr algn="ctr"/>
                      <a:r>
                        <a:rPr lang="ru-RU" sz="1800" dirty="0" smtClean="0"/>
                        <a:t>Смартамин</a:t>
                      </a:r>
                      <a:r>
                        <a:rPr lang="de-DE" sz="1800" dirty="0" smtClean="0"/>
                        <a:t> </a:t>
                      </a:r>
                    </a:p>
                  </a:txBody>
                  <a:tcPr marL="91431" marR="91431" marT="45734" marB="45734"/>
                </a:tc>
                <a:tc>
                  <a:txBody>
                    <a:bodyPr/>
                    <a:lstStyle/>
                    <a:p>
                      <a:pPr algn="ctr"/>
                      <a:r>
                        <a:rPr lang="ru-RU" sz="1800" dirty="0" smtClean="0"/>
                        <a:t>Позитивный контроль</a:t>
                      </a:r>
                      <a:endParaRPr lang="de-DE" sz="1800" dirty="0" smtClean="0"/>
                    </a:p>
                  </a:txBody>
                  <a:tcPr marL="91431" marR="91431" marT="45734" marB="45734"/>
                </a:tc>
              </a:tr>
              <a:tr h="370951">
                <a:tc>
                  <a:txBody>
                    <a:bodyPr/>
                    <a:lstStyle/>
                    <a:p>
                      <a:r>
                        <a:rPr lang="ru-RU" sz="1800" dirty="0" smtClean="0"/>
                        <a:t>СП</a:t>
                      </a:r>
                      <a:r>
                        <a:rPr lang="de-DE" sz="1800" dirty="0" smtClean="0"/>
                        <a:t> (% </a:t>
                      </a:r>
                      <a:r>
                        <a:rPr lang="ru-RU" sz="1800" dirty="0" smtClean="0"/>
                        <a:t>СВ</a:t>
                      </a:r>
                      <a:r>
                        <a:rPr lang="de-DE" sz="1800" dirty="0" smtClean="0"/>
                        <a:t>)</a:t>
                      </a:r>
                    </a:p>
                  </a:txBody>
                  <a:tcPr marL="91431" marR="91431" marT="45734" marB="45734"/>
                </a:tc>
                <a:tc>
                  <a:txBody>
                    <a:bodyPr/>
                    <a:lstStyle/>
                    <a:p>
                      <a:pPr algn="ctr"/>
                      <a:r>
                        <a:rPr lang="de-DE" sz="1800" dirty="0" smtClean="0"/>
                        <a:t>15.6</a:t>
                      </a:r>
                    </a:p>
                  </a:txBody>
                  <a:tcPr marL="91431" marR="91431" marT="45734" marB="45734"/>
                </a:tc>
                <a:tc>
                  <a:txBody>
                    <a:bodyPr/>
                    <a:lstStyle/>
                    <a:p>
                      <a:pPr algn="ctr"/>
                      <a:r>
                        <a:rPr lang="de-DE" sz="1800" smtClean="0"/>
                        <a:t>15.6</a:t>
                      </a:r>
                      <a:endParaRPr lang="nl-NL" sz="1800"/>
                    </a:p>
                  </a:txBody>
                  <a:tcPr marL="91431" marR="91431" marT="45734" marB="45734"/>
                </a:tc>
                <a:tc>
                  <a:txBody>
                    <a:bodyPr/>
                    <a:lstStyle/>
                    <a:p>
                      <a:pPr algn="ctr"/>
                      <a:r>
                        <a:rPr lang="de-DE" sz="1800" dirty="0" smtClean="0"/>
                        <a:t>15.8</a:t>
                      </a:r>
                      <a:endParaRPr lang="nl-NL" sz="1800" dirty="0"/>
                    </a:p>
                  </a:txBody>
                  <a:tcPr marL="91431" marR="91431" marT="45734" marB="45734"/>
                </a:tc>
                <a:tc>
                  <a:txBody>
                    <a:bodyPr/>
                    <a:lstStyle/>
                    <a:p>
                      <a:pPr algn="ctr"/>
                      <a:r>
                        <a:rPr lang="de-DE" sz="1800" smtClean="0"/>
                        <a:t>16.8</a:t>
                      </a:r>
                      <a:endParaRPr lang="nl-NL" sz="1800"/>
                    </a:p>
                  </a:txBody>
                  <a:tcPr marL="91431" marR="91431" marT="45734" marB="45734"/>
                </a:tc>
              </a:tr>
              <a:tr h="370951">
                <a:tc>
                  <a:txBody>
                    <a:bodyPr/>
                    <a:lstStyle/>
                    <a:p>
                      <a:r>
                        <a:rPr lang="de-DE" sz="1800" dirty="0" smtClean="0"/>
                        <a:t>L</a:t>
                      </a:r>
                      <a:r>
                        <a:rPr lang="nl-NL" sz="1800" dirty="0" smtClean="0"/>
                        <a:t>ys (% M</a:t>
                      </a:r>
                      <a:r>
                        <a:rPr lang="ru-RU" sz="1800" dirty="0" smtClean="0"/>
                        <a:t>П</a:t>
                      </a:r>
                      <a:r>
                        <a:rPr lang="nl-NL" sz="1800" dirty="0" smtClean="0"/>
                        <a:t>)</a:t>
                      </a:r>
                      <a:endParaRPr lang="de-DE" sz="1800" dirty="0" smtClean="0"/>
                    </a:p>
                  </a:txBody>
                  <a:tcPr marL="91431" marR="91431" marT="45734" marB="45734"/>
                </a:tc>
                <a:tc>
                  <a:txBody>
                    <a:bodyPr/>
                    <a:lstStyle/>
                    <a:p>
                      <a:pPr algn="ctr"/>
                      <a:r>
                        <a:rPr lang="de-DE" sz="1800" smtClean="0"/>
                        <a:t>6.59</a:t>
                      </a:r>
                    </a:p>
                  </a:txBody>
                  <a:tcPr marL="91431" marR="91431" marT="45734" marB="45734"/>
                </a:tc>
                <a:tc>
                  <a:txBody>
                    <a:bodyPr/>
                    <a:lstStyle/>
                    <a:p>
                      <a:pPr algn="ctr"/>
                      <a:r>
                        <a:rPr lang="de-DE" sz="1800" smtClean="0"/>
                        <a:t>6.59</a:t>
                      </a:r>
                      <a:endParaRPr lang="nl-NL" sz="1800"/>
                    </a:p>
                  </a:txBody>
                  <a:tcPr marL="91431" marR="91431" marT="45734" marB="45734"/>
                </a:tc>
                <a:tc>
                  <a:txBody>
                    <a:bodyPr/>
                    <a:lstStyle/>
                    <a:p>
                      <a:pPr algn="ctr"/>
                      <a:r>
                        <a:rPr lang="de-DE" sz="1800" smtClean="0"/>
                        <a:t>6.59</a:t>
                      </a:r>
                      <a:endParaRPr lang="nl-NL" sz="1800"/>
                    </a:p>
                  </a:txBody>
                  <a:tcPr marL="91431" marR="91431" marT="45734" marB="45734"/>
                </a:tc>
                <a:tc>
                  <a:txBody>
                    <a:bodyPr/>
                    <a:lstStyle/>
                    <a:p>
                      <a:pPr algn="ctr"/>
                      <a:r>
                        <a:rPr lang="de-DE" sz="1800" smtClean="0"/>
                        <a:t>6.17</a:t>
                      </a:r>
                      <a:endParaRPr lang="nl-NL" sz="1800"/>
                    </a:p>
                  </a:txBody>
                  <a:tcPr marL="91431" marR="91431" marT="45734" marB="45734"/>
                </a:tc>
              </a:tr>
              <a:tr h="370951">
                <a:tc>
                  <a:txBody>
                    <a:bodyPr/>
                    <a:lstStyle/>
                    <a:p>
                      <a:r>
                        <a:rPr lang="de-DE" sz="1800" dirty="0" smtClean="0"/>
                        <a:t>Met (%</a:t>
                      </a:r>
                      <a:r>
                        <a:rPr lang="ru-RU" sz="1800" dirty="0" smtClean="0"/>
                        <a:t> </a:t>
                      </a:r>
                      <a:r>
                        <a:rPr lang="de-DE" sz="1800" dirty="0" smtClean="0"/>
                        <a:t>M</a:t>
                      </a:r>
                      <a:r>
                        <a:rPr lang="ru-RU" sz="1800" dirty="0" smtClean="0"/>
                        <a:t>П</a:t>
                      </a:r>
                      <a:r>
                        <a:rPr lang="de-DE" sz="1800" dirty="0" smtClean="0"/>
                        <a:t>)</a:t>
                      </a:r>
                      <a:endParaRPr lang="nl-NL" sz="1800" dirty="0"/>
                    </a:p>
                  </a:txBody>
                  <a:tcPr marL="91431" marR="91431" marT="45734" marB="45734"/>
                </a:tc>
                <a:tc>
                  <a:txBody>
                    <a:bodyPr/>
                    <a:lstStyle/>
                    <a:p>
                      <a:pPr algn="ctr"/>
                      <a:r>
                        <a:rPr lang="de-DE" sz="1800" smtClean="0"/>
                        <a:t>1.84</a:t>
                      </a:r>
                      <a:endParaRPr lang="nl-NL" sz="1800"/>
                    </a:p>
                  </a:txBody>
                  <a:tcPr marL="91431" marR="91431" marT="45734" marB="45734"/>
                </a:tc>
                <a:tc>
                  <a:txBody>
                    <a:bodyPr/>
                    <a:lstStyle/>
                    <a:p>
                      <a:pPr algn="ctr"/>
                      <a:r>
                        <a:rPr lang="de-DE" sz="1800" smtClean="0"/>
                        <a:t>2.21</a:t>
                      </a:r>
                      <a:endParaRPr lang="nl-NL" sz="1800"/>
                    </a:p>
                  </a:txBody>
                  <a:tcPr marL="91431" marR="91431" marT="45734" marB="45734"/>
                </a:tc>
                <a:tc>
                  <a:txBody>
                    <a:bodyPr/>
                    <a:lstStyle/>
                    <a:p>
                      <a:pPr algn="ctr"/>
                      <a:r>
                        <a:rPr lang="de-DE" sz="1800" smtClean="0"/>
                        <a:t>2.21</a:t>
                      </a:r>
                      <a:endParaRPr lang="nl-NL" sz="1800"/>
                    </a:p>
                  </a:txBody>
                  <a:tcPr marL="91431" marR="91431" marT="45734" marB="45734"/>
                </a:tc>
                <a:tc>
                  <a:txBody>
                    <a:bodyPr/>
                    <a:lstStyle/>
                    <a:p>
                      <a:pPr algn="ctr"/>
                      <a:r>
                        <a:rPr lang="de-DE" sz="1800" smtClean="0"/>
                        <a:t>1.85</a:t>
                      </a:r>
                      <a:endParaRPr lang="nl-NL" sz="1800"/>
                    </a:p>
                  </a:txBody>
                  <a:tcPr marL="91431" marR="91431" marT="45734" marB="45734"/>
                </a:tc>
              </a:tr>
              <a:tr h="370951">
                <a:tc>
                  <a:txBody>
                    <a:bodyPr/>
                    <a:lstStyle/>
                    <a:p>
                      <a:r>
                        <a:rPr lang="de-DE" sz="1800" smtClean="0"/>
                        <a:t>Lys:</a:t>
                      </a:r>
                      <a:r>
                        <a:rPr lang="de-DE" sz="1800" baseline="0" smtClean="0"/>
                        <a:t> Met ratio</a:t>
                      </a:r>
                      <a:endParaRPr lang="nl-NL" sz="1800"/>
                    </a:p>
                  </a:txBody>
                  <a:tcPr marL="91431" marR="91431" marT="45734" marB="45734">
                    <a:solidFill>
                      <a:schemeClr val="accent4">
                        <a:lumMod val="20000"/>
                        <a:lumOff val="80000"/>
                      </a:schemeClr>
                    </a:solidFill>
                  </a:tcPr>
                </a:tc>
                <a:tc>
                  <a:txBody>
                    <a:bodyPr/>
                    <a:lstStyle/>
                    <a:p>
                      <a:pPr algn="ctr"/>
                      <a:r>
                        <a:rPr lang="de-DE" sz="1800" smtClean="0"/>
                        <a:t>3.58</a:t>
                      </a:r>
                      <a:endParaRPr lang="nl-NL" sz="1800"/>
                    </a:p>
                  </a:txBody>
                  <a:tcPr marL="91431" marR="91431" marT="45734" marB="45734">
                    <a:solidFill>
                      <a:schemeClr val="accent4">
                        <a:lumMod val="20000"/>
                        <a:lumOff val="80000"/>
                      </a:schemeClr>
                    </a:solidFill>
                  </a:tcPr>
                </a:tc>
                <a:tc>
                  <a:txBody>
                    <a:bodyPr/>
                    <a:lstStyle/>
                    <a:p>
                      <a:pPr algn="ctr"/>
                      <a:r>
                        <a:rPr lang="de-DE" sz="1800" smtClean="0"/>
                        <a:t>2.98</a:t>
                      </a:r>
                      <a:endParaRPr lang="nl-NL" sz="1800"/>
                    </a:p>
                  </a:txBody>
                  <a:tcPr marL="91431" marR="91431" marT="45734" marB="45734">
                    <a:solidFill>
                      <a:schemeClr val="accent4">
                        <a:lumMod val="20000"/>
                        <a:lumOff val="80000"/>
                      </a:schemeClr>
                    </a:solidFill>
                  </a:tcPr>
                </a:tc>
                <a:tc>
                  <a:txBody>
                    <a:bodyPr/>
                    <a:lstStyle/>
                    <a:p>
                      <a:pPr algn="ctr"/>
                      <a:r>
                        <a:rPr lang="de-DE" sz="1800" smtClean="0"/>
                        <a:t>2.98</a:t>
                      </a:r>
                      <a:endParaRPr lang="nl-NL" sz="1800"/>
                    </a:p>
                  </a:txBody>
                  <a:tcPr marL="91431" marR="91431" marT="45734" marB="45734">
                    <a:solidFill>
                      <a:schemeClr val="accent4">
                        <a:lumMod val="20000"/>
                        <a:lumOff val="80000"/>
                      </a:schemeClr>
                    </a:solidFill>
                  </a:tcPr>
                </a:tc>
                <a:tc>
                  <a:txBody>
                    <a:bodyPr/>
                    <a:lstStyle/>
                    <a:p>
                      <a:pPr algn="ctr"/>
                      <a:r>
                        <a:rPr lang="de-DE" sz="1800" dirty="0" smtClean="0"/>
                        <a:t>3.33</a:t>
                      </a:r>
                      <a:endParaRPr lang="nl-NL" sz="1800" dirty="0"/>
                    </a:p>
                  </a:txBody>
                  <a:tcPr marL="91431" marR="91431" marT="45734" marB="45734">
                    <a:solidFill>
                      <a:schemeClr val="accent4">
                        <a:lumMod val="20000"/>
                        <a:lumOff val="8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955" y="274638"/>
            <a:ext cx="8229600" cy="1143000"/>
          </a:xfrm>
        </p:spPr>
        <p:txBody>
          <a:bodyPr/>
          <a:lstStyle/>
          <a:p>
            <a:pPr eaLnBrk="1" fontAlgn="auto" hangingPunct="1">
              <a:spcAft>
                <a:spcPts val="0"/>
              </a:spcAft>
              <a:defRPr/>
            </a:pPr>
            <a:r>
              <a:rPr lang="ru-RU" sz="2800" dirty="0">
                <a:solidFill>
                  <a:schemeClr val="bg1">
                    <a:lumMod val="50000"/>
                  </a:schemeClr>
                </a:solidFill>
              </a:rPr>
              <a:t>Эффект кормления </a:t>
            </a:r>
            <a:r>
              <a:rPr lang="ru-RU" sz="2800" dirty="0" smtClean="0">
                <a:solidFill>
                  <a:schemeClr val="bg1">
                    <a:lumMod val="50000"/>
                  </a:schemeClr>
                </a:solidFill>
              </a:rPr>
              <a:t>Смартамина и МетаСмарта на </a:t>
            </a:r>
            <a:r>
              <a:rPr lang="ru-RU" sz="2800" dirty="0">
                <a:solidFill>
                  <a:schemeClr val="bg1">
                    <a:lumMod val="50000"/>
                  </a:schemeClr>
                </a:solidFill>
              </a:rPr>
              <a:t>молочную продуктивность и баланс азота</a:t>
            </a:r>
            <a:endParaRPr lang="nl-NL" sz="2800" dirty="0">
              <a:solidFill>
                <a:schemeClr val="bg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3035853"/>
              </p:ext>
            </p:extLst>
          </p:nvPr>
        </p:nvGraphicFramePr>
        <p:xfrm>
          <a:off x="565150" y="1773238"/>
          <a:ext cx="8327328" cy="3599978"/>
        </p:xfrm>
        <a:graphic>
          <a:graphicData uri="http://schemas.openxmlformats.org/drawingml/2006/table">
            <a:tbl>
              <a:tblPr firstRow="1" bandRow="1">
                <a:tableStyleId>{F5AB1C69-6EDB-4FF4-983F-18BD219EF322}</a:tableStyleId>
              </a:tblPr>
              <a:tblGrid>
                <a:gridCol w="1387888"/>
                <a:gridCol w="1466834"/>
                <a:gridCol w="1440160"/>
                <a:gridCol w="1368152"/>
                <a:gridCol w="1584176"/>
                <a:gridCol w="1080118"/>
              </a:tblGrid>
              <a:tr h="1344434">
                <a:tc>
                  <a:txBody>
                    <a:bodyPr/>
                    <a:lstStyle/>
                    <a:p>
                      <a:pPr algn="l"/>
                      <a:r>
                        <a:rPr lang="ru-RU" sz="2000" b="1" dirty="0" smtClean="0"/>
                        <a:t>Параметр</a:t>
                      </a:r>
                      <a:endParaRPr lang="nl-NL" sz="2000" b="1" dirty="0"/>
                    </a:p>
                  </a:txBody>
                  <a:tcPr marT="45707" marB="45707"/>
                </a:tc>
                <a:tc>
                  <a:txBody>
                    <a:bodyPr/>
                    <a:lstStyle/>
                    <a:p>
                      <a:pPr algn="ctr"/>
                      <a:r>
                        <a:rPr lang="ru-RU" sz="2000" b="1" dirty="0" smtClean="0"/>
                        <a:t>Негативный контроль</a:t>
                      </a:r>
                      <a:r>
                        <a:rPr lang="de-DE" sz="2000" b="1" baseline="0" dirty="0" smtClean="0"/>
                        <a:t> </a:t>
                      </a:r>
                      <a:r>
                        <a:rPr lang="de-DE" sz="1800" b="1" baseline="0" dirty="0" smtClean="0"/>
                        <a:t>15.6 % </a:t>
                      </a:r>
                      <a:r>
                        <a:rPr lang="ru-RU" sz="1800" b="1" baseline="0" dirty="0" smtClean="0"/>
                        <a:t>СП</a:t>
                      </a:r>
                      <a:endParaRPr lang="nl-NL" sz="1800" b="1" dirty="0"/>
                    </a:p>
                  </a:txBody>
                  <a:tcPr marT="45707" marB="45707"/>
                </a:tc>
                <a:tc>
                  <a:txBody>
                    <a:bodyPr/>
                    <a:lstStyle/>
                    <a:p>
                      <a:pPr algn="ctr"/>
                      <a:r>
                        <a:rPr lang="ru-RU" sz="2000" b="1" dirty="0" smtClean="0"/>
                        <a:t>МетаСмарт</a:t>
                      </a:r>
                      <a:endParaRPr lang="de-DE" sz="20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baseline="0" dirty="0" smtClean="0"/>
                        <a:t>15.6 % </a:t>
                      </a:r>
                      <a:r>
                        <a:rPr lang="ru-RU" sz="1800" b="1" kern="1200" baseline="0" dirty="0" smtClean="0"/>
                        <a:t>СП</a:t>
                      </a:r>
                      <a:endParaRPr lang="nl-NL" sz="1800" b="1" kern="1200" baseline="0" dirty="0" smtClean="0">
                        <a:solidFill>
                          <a:schemeClr val="lt1"/>
                        </a:solidFill>
                        <a:latin typeface="+mn-lt"/>
                        <a:ea typeface="+mn-ea"/>
                        <a:cs typeface="+mn-cs"/>
                      </a:endParaRPr>
                    </a:p>
                  </a:txBody>
                  <a:tcPr marT="45707" marB="45707"/>
                </a:tc>
                <a:tc>
                  <a:txBody>
                    <a:bodyPr/>
                    <a:lstStyle/>
                    <a:p>
                      <a:pPr algn="ctr"/>
                      <a:r>
                        <a:rPr lang="ru-RU" sz="2000" b="1" dirty="0" smtClean="0"/>
                        <a:t>Смартамин</a:t>
                      </a:r>
                      <a:r>
                        <a:rPr lang="de-DE" sz="2000" b="1"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baseline="0" dirty="0" smtClean="0"/>
                        <a:t>15.6 % </a:t>
                      </a:r>
                      <a:r>
                        <a:rPr lang="ru-RU" sz="1800" b="1" kern="1200" baseline="0" dirty="0" smtClean="0"/>
                        <a:t>СП</a:t>
                      </a:r>
                      <a:endParaRPr lang="nl-NL" sz="1800" b="1" kern="1200" baseline="0" dirty="0" smtClean="0">
                        <a:solidFill>
                          <a:schemeClr val="lt1"/>
                        </a:solidFill>
                        <a:latin typeface="+mn-lt"/>
                        <a:ea typeface="+mn-ea"/>
                        <a:cs typeface="+mn-cs"/>
                      </a:endParaRPr>
                    </a:p>
                  </a:txBody>
                  <a:tcPr marT="45707" marB="45707"/>
                </a:tc>
                <a:tc>
                  <a:txBody>
                    <a:bodyPr/>
                    <a:lstStyle/>
                    <a:p>
                      <a:pPr algn="ctr"/>
                      <a:r>
                        <a:rPr lang="ru-RU" sz="2000" b="1" dirty="0" smtClean="0"/>
                        <a:t>Позитивный контроль</a:t>
                      </a:r>
                      <a:endParaRPr lang="de-DE" sz="20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baseline="0" dirty="0" smtClean="0"/>
                        <a:t>16.8 % </a:t>
                      </a:r>
                      <a:r>
                        <a:rPr lang="ru-RU" sz="1800" b="1" kern="1200" baseline="0" dirty="0" smtClean="0"/>
                        <a:t>СП</a:t>
                      </a:r>
                      <a:endParaRPr lang="nl-NL" sz="1800" b="1" kern="1200" baseline="0" dirty="0" smtClean="0">
                        <a:solidFill>
                          <a:schemeClr val="lt1"/>
                        </a:solidFill>
                        <a:latin typeface="+mn-lt"/>
                        <a:ea typeface="+mn-ea"/>
                        <a:cs typeface="+mn-cs"/>
                      </a:endParaRPr>
                    </a:p>
                  </a:txBody>
                  <a:tcPr marT="45707" marB="45707"/>
                </a:tc>
                <a:tc>
                  <a:txBody>
                    <a:bodyPr/>
                    <a:lstStyle/>
                    <a:p>
                      <a:pPr algn="ctr"/>
                      <a:r>
                        <a:rPr lang="de-DE" sz="2000" b="1" dirty="0" smtClean="0"/>
                        <a:t>P&gt;F</a:t>
                      </a:r>
                      <a:endParaRPr lang="nl-NL" sz="2000" b="1" dirty="0"/>
                    </a:p>
                  </a:txBody>
                  <a:tcPr marT="45707" marB="45707"/>
                </a:tc>
              </a:tr>
              <a:tr h="563886">
                <a:tc>
                  <a:txBody>
                    <a:bodyPr/>
                    <a:lstStyle/>
                    <a:p>
                      <a:r>
                        <a:rPr lang="ru-RU" sz="2000" b="1" baseline="0" dirty="0" smtClean="0"/>
                        <a:t>СВ</a:t>
                      </a:r>
                      <a:r>
                        <a:rPr lang="de-DE" sz="2000" b="1" baseline="0" dirty="0" smtClean="0"/>
                        <a:t> </a:t>
                      </a:r>
                      <a:r>
                        <a:rPr lang="ru-RU" sz="2000" b="1" baseline="0" dirty="0" smtClean="0"/>
                        <a:t>кг</a:t>
                      </a:r>
                      <a:endParaRPr lang="nl-NL" sz="2000" b="1" dirty="0"/>
                    </a:p>
                  </a:txBody>
                  <a:tcPr marT="45707" marB="45707"/>
                </a:tc>
                <a:tc>
                  <a:txBody>
                    <a:bodyPr/>
                    <a:lstStyle/>
                    <a:p>
                      <a:pPr algn="ctr"/>
                      <a:r>
                        <a:rPr lang="de-DE" sz="2000" b="1" smtClean="0"/>
                        <a:t>24.9</a:t>
                      </a:r>
                      <a:endParaRPr lang="nl-NL" sz="2000" b="1"/>
                    </a:p>
                  </a:txBody>
                  <a:tcPr marT="45707" marB="45707"/>
                </a:tc>
                <a:tc>
                  <a:txBody>
                    <a:bodyPr/>
                    <a:lstStyle/>
                    <a:p>
                      <a:pPr algn="ctr"/>
                      <a:r>
                        <a:rPr lang="de-DE" sz="2000" b="1" dirty="0" smtClean="0"/>
                        <a:t>25.7</a:t>
                      </a:r>
                      <a:endParaRPr lang="nl-NL" sz="2000" b="1" dirty="0"/>
                    </a:p>
                  </a:txBody>
                  <a:tcPr marT="45707" marB="45707"/>
                </a:tc>
                <a:tc>
                  <a:txBody>
                    <a:bodyPr/>
                    <a:lstStyle/>
                    <a:p>
                      <a:pPr algn="ctr"/>
                      <a:r>
                        <a:rPr lang="de-DE" sz="2000" b="1" smtClean="0"/>
                        <a:t>24.6</a:t>
                      </a:r>
                      <a:endParaRPr lang="nl-NL" sz="2000" b="1"/>
                    </a:p>
                  </a:txBody>
                  <a:tcPr marT="45707" marB="45707"/>
                </a:tc>
                <a:tc>
                  <a:txBody>
                    <a:bodyPr/>
                    <a:lstStyle/>
                    <a:p>
                      <a:pPr algn="ctr"/>
                      <a:r>
                        <a:rPr lang="de-DE" sz="2000" b="1" smtClean="0"/>
                        <a:t>24.7</a:t>
                      </a:r>
                      <a:endParaRPr lang="nl-NL" sz="2000" b="1"/>
                    </a:p>
                  </a:txBody>
                  <a:tcPr marT="45707" marB="45707"/>
                </a:tc>
                <a:tc>
                  <a:txBody>
                    <a:bodyPr/>
                    <a:lstStyle/>
                    <a:p>
                      <a:pPr algn="ctr"/>
                      <a:r>
                        <a:rPr lang="de-DE" sz="2000" b="1" smtClean="0"/>
                        <a:t>0.44</a:t>
                      </a:r>
                      <a:endParaRPr lang="nl-NL" sz="2000" b="1"/>
                    </a:p>
                  </a:txBody>
                  <a:tcPr marT="45707" marB="45707"/>
                </a:tc>
              </a:tr>
              <a:tr h="563886">
                <a:tc>
                  <a:txBody>
                    <a:bodyPr/>
                    <a:lstStyle/>
                    <a:p>
                      <a:r>
                        <a:rPr lang="ru-RU" sz="2000" b="1" dirty="0" smtClean="0"/>
                        <a:t>Удой</a:t>
                      </a:r>
                      <a:r>
                        <a:rPr lang="de-DE" sz="2000" b="1" dirty="0" smtClean="0"/>
                        <a:t>, </a:t>
                      </a:r>
                      <a:r>
                        <a:rPr lang="ru-RU" sz="2000" b="1" dirty="0" smtClean="0"/>
                        <a:t>кг</a:t>
                      </a:r>
                      <a:endParaRPr lang="nl-NL" sz="2000" b="1" dirty="0"/>
                    </a:p>
                  </a:txBody>
                  <a:tcPr marT="45707" marB="45707"/>
                </a:tc>
                <a:tc>
                  <a:txBody>
                    <a:bodyPr/>
                    <a:lstStyle/>
                    <a:p>
                      <a:pPr algn="ctr"/>
                      <a:r>
                        <a:rPr lang="de-DE" sz="2000" b="1" smtClean="0"/>
                        <a:t>41.8</a:t>
                      </a:r>
                      <a:endParaRPr lang="nl-NL" sz="2000" b="1"/>
                    </a:p>
                  </a:txBody>
                  <a:tcPr marT="45707" marB="45707"/>
                </a:tc>
                <a:tc>
                  <a:txBody>
                    <a:bodyPr/>
                    <a:lstStyle/>
                    <a:p>
                      <a:pPr algn="ctr"/>
                      <a:r>
                        <a:rPr lang="de-DE" sz="2000" b="1" dirty="0" smtClean="0"/>
                        <a:t>42.1</a:t>
                      </a:r>
                      <a:endParaRPr lang="nl-NL" sz="2000" b="1" dirty="0"/>
                    </a:p>
                  </a:txBody>
                  <a:tcPr marT="45707" marB="45707"/>
                </a:tc>
                <a:tc>
                  <a:txBody>
                    <a:bodyPr/>
                    <a:lstStyle/>
                    <a:p>
                      <a:pPr algn="ctr"/>
                      <a:r>
                        <a:rPr lang="de-DE" sz="2000" b="1" dirty="0" smtClean="0"/>
                        <a:t>41.7</a:t>
                      </a:r>
                      <a:endParaRPr lang="nl-NL" sz="2000" b="1" dirty="0"/>
                    </a:p>
                  </a:txBody>
                  <a:tcPr marT="45707" marB="45707"/>
                </a:tc>
                <a:tc>
                  <a:txBody>
                    <a:bodyPr/>
                    <a:lstStyle/>
                    <a:p>
                      <a:pPr algn="ctr"/>
                      <a:r>
                        <a:rPr lang="de-DE" sz="2000" b="1" smtClean="0"/>
                        <a:t>41.2</a:t>
                      </a:r>
                      <a:endParaRPr lang="nl-NL" sz="2000" b="1"/>
                    </a:p>
                  </a:txBody>
                  <a:tcPr marT="45707" marB="45707"/>
                </a:tc>
                <a:tc>
                  <a:txBody>
                    <a:bodyPr/>
                    <a:lstStyle/>
                    <a:p>
                      <a:pPr algn="ctr"/>
                      <a:r>
                        <a:rPr lang="de-DE" sz="2000" b="1" smtClean="0"/>
                        <a:t>0.98</a:t>
                      </a:r>
                      <a:endParaRPr lang="nl-NL" sz="2000" b="1"/>
                    </a:p>
                  </a:txBody>
                  <a:tcPr marT="45707" marB="45707"/>
                </a:tc>
              </a:tr>
              <a:tr h="563886">
                <a:tc>
                  <a:txBody>
                    <a:bodyPr/>
                    <a:lstStyle/>
                    <a:p>
                      <a:r>
                        <a:rPr lang="ru-RU" sz="2000" b="1" dirty="0" smtClean="0"/>
                        <a:t>Жир</a:t>
                      </a:r>
                      <a:r>
                        <a:rPr lang="de-DE" sz="2000" b="1" dirty="0" smtClean="0"/>
                        <a:t>, %</a:t>
                      </a:r>
                      <a:endParaRPr lang="nl-NL" sz="2000" b="1" dirty="0"/>
                    </a:p>
                  </a:txBody>
                  <a:tcPr marT="45707" marB="45707"/>
                </a:tc>
                <a:tc>
                  <a:txBody>
                    <a:bodyPr/>
                    <a:lstStyle/>
                    <a:p>
                      <a:pPr algn="ctr"/>
                      <a:r>
                        <a:rPr lang="de-DE" sz="2000" b="1" smtClean="0"/>
                        <a:t>3.52</a:t>
                      </a:r>
                      <a:endParaRPr lang="nl-NL" sz="2000" b="1"/>
                    </a:p>
                  </a:txBody>
                  <a:tcPr marT="45707" marB="45707"/>
                </a:tc>
                <a:tc>
                  <a:txBody>
                    <a:bodyPr/>
                    <a:lstStyle/>
                    <a:p>
                      <a:pPr algn="ctr"/>
                      <a:r>
                        <a:rPr lang="de-DE" sz="2000" b="1" smtClean="0"/>
                        <a:t>3.93</a:t>
                      </a:r>
                      <a:endParaRPr lang="nl-NL" sz="2000" b="1"/>
                    </a:p>
                  </a:txBody>
                  <a:tcPr marT="45707" marB="45707"/>
                </a:tc>
                <a:tc>
                  <a:txBody>
                    <a:bodyPr/>
                    <a:lstStyle/>
                    <a:p>
                      <a:pPr algn="ctr"/>
                      <a:r>
                        <a:rPr lang="de-DE" sz="2000" b="1" dirty="0" smtClean="0"/>
                        <a:t>3.77</a:t>
                      </a:r>
                      <a:endParaRPr lang="nl-NL" sz="2000" b="1" dirty="0"/>
                    </a:p>
                  </a:txBody>
                  <a:tcPr marT="45707" marB="45707"/>
                </a:tc>
                <a:tc>
                  <a:txBody>
                    <a:bodyPr/>
                    <a:lstStyle/>
                    <a:p>
                      <a:pPr algn="ctr"/>
                      <a:r>
                        <a:rPr lang="de-DE" sz="2000" b="1" dirty="0" smtClean="0"/>
                        <a:t>3.85</a:t>
                      </a:r>
                      <a:endParaRPr lang="nl-NL" sz="2000" b="1" dirty="0"/>
                    </a:p>
                  </a:txBody>
                  <a:tcPr marT="45707" marB="45707"/>
                </a:tc>
                <a:tc>
                  <a:txBody>
                    <a:bodyPr/>
                    <a:lstStyle/>
                    <a:p>
                      <a:pPr algn="ctr"/>
                      <a:r>
                        <a:rPr lang="de-DE" sz="2000" b="1" smtClean="0"/>
                        <a:t>0.08</a:t>
                      </a:r>
                      <a:endParaRPr lang="nl-NL" sz="2000" b="1"/>
                    </a:p>
                  </a:txBody>
                  <a:tcPr marT="45707" marB="45707"/>
                </a:tc>
              </a:tr>
              <a:tr h="563886">
                <a:tc>
                  <a:txBody>
                    <a:bodyPr/>
                    <a:lstStyle/>
                    <a:p>
                      <a:r>
                        <a:rPr lang="ru-RU" sz="2000" b="1" dirty="0" smtClean="0"/>
                        <a:t>Белок</a:t>
                      </a:r>
                      <a:r>
                        <a:rPr lang="de-DE" sz="2000" b="1" dirty="0" smtClean="0"/>
                        <a:t>, %</a:t>
                      </a:r>
                      <a:endParaRPr lang="nl-NL" sz="2000" b="1" dirty="0"/>
                    </a:p>
                  </a:txBody>
                  <a:tcPr marT="45707" marB="45707"/>
                </a:tc>
                <a:tc>
                  <a:txBody>
                    <a:bodyPr/>
                    <a:lstStyle/>
                    <a:p>
                      <a:pPr algn="ctr"/>
                      <a:r>
                        <a:rPr lang="de-DE" sz="2000" b="1" smtClean="0"/>
                        <a:t>3.03</a:t>
                      </a:r>
                      <a:endParaRPr lang="nl-NL" sz="2000" b="1"/>
                    </a:p>
                  </a:txBody>
                  <a:tcPr marT="45707" marB="45707"/>
                </a:tc>
                <a:tc>
                  <a:txBody>
                    <a:bodyPr/>
                    <a:lstStyle/>
                    <a:p>
                      <a:pPr algn="ctr"/>
                      <a:r>
                        <a:rPr lang="de-DE" sz="2000" b="1" smtClean="0"/>
                        <a:t>3.19</a:t>
                      </a:r>
                      <a:endParaRPr lang="nl-NL" sz="2000" b="1"/>
                    </a:p>
                  </a:txBody>
                  <a:tcPr marT="45707" marB="45707"/>
                </a:tc>
                <a:tc>
                  <a:txBody>
                    <a:bodyPr/>
                    <a:lstStyle/>
                    <a:p>
                      <a:pPr algn="ctr"/>
                      <a:r>
                        <a:rPr lang="de-DE" sz="2000" b="1" smtClean="0"/>
                        <a:t>3.15</a:t>
                      </a:r>
                      <a:endParaRPr lang="nl-NL" sz="2000" b="1"/>
                    </a:p>
                  </a:txBody>
                  <a:tcPr marT="45707" marB="45707"/>
                </a:tc>
                <a:tc>
                  <a:txBody>
                    <a:bodyPr/>
                    <a:lstStyle/>
                    <a:p>
                      <a:pPr algn="ctr"/>
                      <a:r>
                        <a:rPr lang="de-DE" sz="2000" b="1" dirty="0" smtClean="0"/>
                        <a:t>3.05</a:t>
                      </a:r>
                      <a:endParaRPr lang="nl-NL" sz="2000" b="1" dirty="0"/>
                    </a:p>
                  </a:txBody>
                  <a:tcPr marT="45707" marB="45707"/>
                </a:tc>
                <a:tc>
                  <a:txBody>
                    <a:bodyPr/>
                    <a:lstStyle/>
                    <a:p>
                      <a:pPr algn="ctr"/>
                      <a:r>
                        <a:rPr lang="de-DE" sz="2000" b="1" dirty="0" smtClean="0"/>
                        <a:t>0.01</a:t>
                      </a:r>
                      <a:endParaRPr lang="nl-NL" sz="2000" b="1" dirty="0"/>
                    </a:p>
                  </a:txBody>
                  <a:tcPr marT="45707" marB="45707"/>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5198"/>
            <a:ext cx="7772400" cy="563562"/>
          </a:xfrm>
        </p:spPr>
        <p:txBody>
          <a:bodyPr/>
          <a:lstStyle/>
          <a:p>
            <a:pPr algn="ctr">
              <a:defRPr/>
            </a:pPr>
            <a:r>
              <a:rPr lang="ru-RU" dirty="0" smtClean="0"/>
              <a:t>Опыты по балансированию рационов по доступным аминокислотам в России</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1486573"/>
              </p:ext>
            </p:extLst>
          </p:nvPr>
        </p:nvGraphicFramePr>
        <p:xfrm>
          <a:off x="611188" y="2060575"/>
          <a:ext cx="8208963" cy="2852748"/>
        </p:xfrm>
        <a:graphic>
          <a:graphicData uri="http://schemas.openxmlformats.org/drawingml/2006/table">
            <a:tbl>
              <a:tblPr firstRow="1" bandRow="1">
                <a:tableStyleId>{5940675A-B579-460E-94D1-54222C63F5DA}</a:tableStyleId>
              </a:tblPr>
              <a:tblGrid>
                <a:gridCol w="2052241"/>
                <a:gridCol w="1116131"/>
                <a:gridCol w="936110"/>
                <a:gridCol w="1114554"/>
                <a:gridCol w="822230"/>
                <a:gridCol w="1121223"/>
                <a:gridCol w="1046474"/>
              </a:tblGrid>
              <a:tr h="840020">
                <a:tc rowSpan="3">
                  <a:txBody>
                    <a:bodyPr/>
                    <a:lstStyle/>
                    <a:p>
                      <a:r>
                        <a:rPr lang="ru-RU" sz="2000" dirty="0" smtClean="0"/>
                        <a:t>Параметр</a:t>
                      </a:r>
                      <a:endParaRPr lang="en-US" sz="2000" dirty="0"/>
                    </a:p>
                  </a:txBody>
                  <a:tcPr marL="91441" marR="91441"/>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algn="ctr"/>
                      <a:r>
                        <a:rPr lang="ru-RU" sz="2000" dirty="0" smtClean="0"/>
                        <a:t>Харитонов</a:t>
                      </a:r>
                      <a:endParaRPr lang="en-US" sz="2000" dirty="0"/>
                    </a:p>
                  </a:txBody>
                  <a:tcPr marL="91441" marR="91441">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ru-RU" sz="2000" dirty="0" smtClean="0"/>
                        <a:t>Смирнова и Хоштария</a:t>
                      </a:r>
                      <a:endParaRPr lang="en-US" sz="2000" dirty="0"/>
                    </a:p>
                  </a:txBody>
                  <a:tcPr marL="91441" marR="91441">
                    <a:lnB w="12700" cap="flat" cmpd="sng" algn="ctr">
                      <a:solidFill>
                        <a:schemeClr val="tx1"/>
                      </a:solidFill>
                      <a:prstDash val="solid"/>
                      <a:round/>
                      <a:headEnd type="none" w="med" len="med"/>
                      <a:tailEnd type="none" w="med" len="med"/>
                    </a:lnB>
                  </a:tcPr>
                </a:tc>
                <a:tc hMerge="1">
                  <a:txBody>
                    <a:bodyPr/>
                    <a:lstStyle/>
                    <a:p>
                      <a:endParaRPr lang="en-US"/>
                    </a:p>
                  </a:txBody>
                  <a:tcPr/>
                </a:tc>
              </a:tr>
              <a:tr h="503444">
                <a:tc vMerge="1">
                  <a:txBody>
                    <a:bodyPr/>
                    <a:lstStyle/>
                    <a:p>
                      <a:endParaRPr lang="en-US"/>
                    </a:p>
                  </a:txBody>
                  <a:tcPr/>
                </a:tc>
                <a:tc gridSpan="2">
                  <a:txBody>
                    <a:bodyPr/>
                    <a:lstStyle/>
                    <a:p>
                      <a:pPr algn="ctr"/>
                      <a:r>
                        <a:rPr lang="ru-RU" sz="2000" dirty="0" smtClean="0"/>
                        <a:t>1</a:t>
                      </a:r>
                      <a:endParaRPr lang="en-US" sz="2000" dirty="0"/>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ru-RU" sz="2000" dirty="0" smtClean="0"/>
                        <a:t>2</a:t>
                      </a:r>
                      <a:endParaRPr lang="en-US" sz="2000" dirty="0"/>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a:r>
                        <a:rPr lang="ru-RU" sz="2000" dirty="0" smtClean="0"/>
                        <a:t>контроль</a:t>
                      </a:r>
                      <a:endParaRPr lang="en-US" sz="2000" dirty="0"/>
                    </a:p>
                  </a:txBody>
                  <a:tcPr marL="91441" marR="914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ru-RU" sz="2000" dirty="0" smtClean="0"/>
                        <a:t>опыт</a:t>
                      </a:r>
                      <a:endParaRPr lang="en-US" sz="2000" dirty="0"/>
                    </a:p>
                  </a:txBody>
                  <a:tcPr marL="91441" marR="9144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03444">
                <a:tc vMerge="1">
                  <a:txBody>
                    <a:bodyPr/>
                    <a:lstStyle/>
                    <a:p>
                      <a:endParaRPr lang="en-US"/>
                    </a:p>
                  </a:txBody>
                  <a:tcPr/>
                </a:tc>
                <a:tc>
                  <a:txBody>
                    <a:bodyPr/>
                    <a:lstStyle/>
                    <a:p>
                      <a:pPr algn="ctr"/>
                      <a:r>
                        <a:rPr lang="ru-RU" sz="2000" dirty="0" smtClean="0"/>
                        <a:t>контроль</a:t>
                      </a:r>
                      <a:endParaRPr lang="en-US" sz="2000" dirty="0"/>
                    </a:p>
                  </a:txBody>
                  <a:tcPr marL="91441" marR="914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2000" dirty="0" smtClean="0"/>
                        <a:t>опыт</a:t>
                      </a:r>
                      <a:endParaRPr lang="en-US" sz="2000" dirty="0"/>
                    </a:p>
                  </a:txBody>
                  <a:tcPr marL="91441" marR="9144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ru-RU" sz="2000" dirty="0" smtClean="0"/>
                        <a:t>контроль</a:t>
                      </a:r>
                      <a:endParaRPr lang="en-US" sz="2000" dirty="0"/>
                    </a:p>
                  </a:txBody>
                  <a:tcPr marL="91441" marR="914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2000" dirty="0" smtClean="0"/>
                        <a:t>опыт</a:t>
                      </a:r>
                      <a:endParaRPr lang="en-US" sz="2000" dirty="0"/>
                    </a:p>
                  </a:txBody>
                  <a:tcPr marL="91441" marR="9144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r>
              <a:tr h="1005830">
                <a:tc>
                  <a:txBody>
                    <a:bodyPr/>
                    <a:lstStyle/>
                    <a:p>
                      <a:r>
                        <a:rPr lang="ru-RU" sz="2000" dirty="0" smtClean="0"/>
                        <a:t>Удой, кг</a:t>
                      </a:r>
                    </a:p>
                    <a:p>
                      <a:r>
                        <a:rPr lang="ru-RU" sz="2000" dirty="0" smtClean="0"/>
                        <a:t>Жир, %</a:t>
                      </a:r>
                    </a:p>
                    <a:p>
                      <a:r>
                        <a:rPr lang="ru-RU" sz="2000" dirty="0" smtClean="0"/>
                        <a:t>Белок, %</a:t>
                      </a:r>
                      <a:endParaRPr lang="en-US" sz="2000" dirty="0"/>
                    </a:p>
                  </a:txBody>
                  <a:tcPr marL="91441" marR="91441"/>
                </a:tc>
                <a:tc>
                  <a:txBody>
                    <a:bodyPr/>
                    <a:lstStyle/>
                    <a:p>
                      <a:pPr algn="ctr"/>
                      <a:r>
                        <a:rPr lang="ru-RU" sz="2000" dirty="0" smtClean="0"/>
                        <a:t>27,6</a:t>
                      </a:r>
                    </a:p>
                    <a:p>
                      <a:pPr algn="ctr"/>
                      <a:r>
                        <a:rPr lang="ru-RU" sz="2000" dirty="0" smtClean="0"/>
                        <a:t>3,65</a:t>
                      </a:r>
                    </a:p>
                    <a:p>
                      <a:pPr algn="ctr"/>
                      <a:r>
                        <a:rPr lang="ru-RU" sz="2000" dirty="0" smtClean="0"/>
                        <a:t>3,13</a:t>
                      </a:r>
                      <a:endParaRPr lang="en-US" sz="2000" dirty="0"/>
                    </a:p>
                  </a:txBody>
                  <a:tcPr marL="91441" marR="91441">
                    <a:lnR w="12700" cap="flat" cmpd="sng" algn="ctr">
                      <a:solidFill>
                        <a:schemeClr val="tx1"/>
                      </a:solidFill>
                      <a:prstDash val="solid"/>
                      <a:round/>
                      <a:headEnd type="none" w="med" len="med"/>
                      <a:tailEnd type="none" w="med" len="med"/>
                    </a:lnR>
                  </a:tcPr>
                </a:tc>
                <a:tc>
                  <a:txBody>
                    <a:bodyPr/>
                    <a:lstStyle/>
                    <a:p>
                      <a:pPr algn="ctr"/>
                      <a:r>
                        <a:rPr lang="ru-RU" sz="2000" b="1" dirty="0" smtClean="0"/>
                        <a:t>29,3</a:t>
                      </a:r>
                    </a:p>
                    <a:p>
                      <a:pPr algn="ctr"/>
                      <a:r>
                        <a:rPr lang="ru-RU" sz="2000" dirty="0" smtClean="0"/>
                        <a:t>3,65</a:t>
                      </a:r>
                    </a:p>
                    <a:p>
                      <a:pPr algn="ctr"/>
                      <a:r>
                        <a:rPr lang="ru-RU" sz="2000" b="1" dirty="0" smtClean="0"/>
                        <a:t>3,26</a:t>
                      </a:r>
                      <a:endParaRPr lang="en-US" sz="2000" b="1" dirty="0"/>
                    </a:p>
                  </a:txBody>
                  <a:tcPr marL="91441" marR="91441">
                    <a:lnL w="12700" cap="flat" cmpd="sng" algn="ctr">
                      <a:solidFill>
                        <a:schemeClr val="tx1"/>
                      </a:solidFill>
                      <a:prstDash val="solid"/>
                      <a:round/>
                      <a:headEnd type="none" w="med" len="med"/>
                      <a:tailEnd type="none" w="med" len="med"/>
                    </a:lnL>
                  </a:tcPr>
                </a:tc>
                <a:tc>
                  <a:txBody>
                    <a:bodyPr/>
                    <a:lstStyle/>
                    <a:p>
                      <a:pPr algn="ctr"/>
                      <a:r>
                        <a:rPr lang="ru-RU" sz="2000" dirty="0" smtClean="0"/>
                        <a:t>21,2</a:t>
                      </a:r>
                    </a:p>
                    <a:p>
                      <a:pPr algn="ctr"/>
                      <a:r>
                        <a:rPr lang="ru-RU" sz="2000" dirty="0" smtClean="0"/>
                        <a:t>3,40</a:t>
                      </a:r>
                    </a:p>
                    <a:p>
                      <a:pPr algn="ctr"/>
                      <a:r>
                        <a:rPr lang="ru-RU" sz="2000" dirty="0" smtClean="0"/>
                        <a:t>-</a:t>
                      </a:r>
                      <a:endParaRPr lang="en-US" sz="2000" dirty="0"/>
                    </a:p>
                  </a:txBody>
                  <a:tcPr marL="91441" marR="91441">
                    <a:lnR w="12700" cap="flat" cmpd="sng" algn="ctr">
                      <a:solidFill>
                        <a:schemeClr val="tx1"/>
                      </a:solidFill>
                      <a:prstDash val="solid"/>
                      <a:round/>
                      <a:headEnd type="none" w="med" len="med"/>
                      <a:tailEnd type="none" w="med" len="med"/>
                    </a:lnR>
                  </a:tcPr>
                </a:tc>
                <a:tc>
                  <a:txBody>
                    <a:bodyPr/>
                    <a:lstStyle/>
                    <a:p>
                      <a:pPr algn="ctr"/>
                      <a:r>
                        <a:rPr lang="ru-RU" sz="2000" b="1" dirty="0" smtClean="0"/>
                        <a:t>22,3</a:t>
                      </a:r>
                    </a:p>
                    <a:p>
                      <a:pPr algn="ctr"/>
                      <a:r>
                        <a:rPr lang="ru-RU" sz="2000" dirty="0" smtClean="0"/>
                        <a:t>3,55</a:t>
                      </a:r>
                    </a:p>
                    <a:p>
                      <a:pPr algn="ctr"/>
                      <a:r>
                        <a:rPr lang="ru-RU" sz="2000" dirty="0" smtClean="0"/>
                        <a:t>-</a:t>
                      </a:r>
                      <a:endParaRPr lang="en-US" sz="2000" dirty="0"/>
                    </a:p>
                  </a:txBody>
                  <a:tcPr marL="91441" marR="91441">
                    <a:lnL w="12700" cap="flat" cmpd="sng" algn="ctr">
                      <a:solidFill>
                        <a:schemeClr val="tx1"/>
                      </a:solidFill>
                      <a:prstDash val="solid"/>
                      <a:round/>
                      <a:headEnd type="none" w="med" len="med"/>
                      <a:tailEnd type="none" w="med" len="med"/>
                    </a:lnL>
                  </a:tcPr>
                </a:tc>
                <a:tc>
                  <a:txBody>
                    <a:bodyPr/>
                    <a:lstStyle/>
                    <a:p>
                      <a:pPr algn="ctr"/>
                      <a:r>
                        <a:rPr lang="ru-RU" sz="2000" dirty="0" smtClean="0"/>
                        <a:t>25,4</a:t>
                      </a:r>
                    </a:p>
                    <a:p>
                      <a:pPr algn="ctr"/>
                      <a:r>
                        <a:rPr lang="ru-RU" sz="2000" dirty="0" smtClean="0"/>
                        <a:t>3,56</a:t>
                      </a:r>
                    </a:p>
                    <a:p>
                      <a:pPr algn="ctr"/>
                      <a:r>
                        <a:rPr lang="ru-RU" sz="2000" dirty="0" smtClean="0"/>
                        <a:t>3,12</a:t>
                      </a:r>
                      <a:endParaRPr lang="en-US" sz="2000" dirty="0"/>
                    </a:p>
                  </a:txBody>
                  <a:tcPr marL="91441" marR="91441">
                    <a:lnR w="12700" cap="flat" cmpd="sng" algn="ctr">
                      <a:solidFill>
                        <a:schemeClr val="tx1"/>
                      </a:solidFill>
                      <a:prstDash val="solid"/>
                      <a:round/>
                      <a:headEnd type="none" w="med" len="med"/>
                      <a:tailEnd type="none" w="med" len="med"/>
                    </a:lnR>
                  </a:tcPr>
                </a:tc>
                <a:tc>
                  <a:txBody>
                    <a:bodyPr/>
                    <a:lstStyle/>
                    <a:p>
                      <a:pPr algn="ctr"/>
                      <a:r>
                        <a:rPr lang="ru-RU" sz="2000" b="1" dirty="0" smtClean="0"/>
                        <a:t>28,6</a:t>
                      </a:r>
                    </a:p>
                    <a:p>
                      <a:pPr algn="ctr"/>
                      <a:r>
                        <a:rPr lang="ru-RU" sz="2000" dirty="0" smtClean="0"/>
                        <a:t>3,58</a:t>
                      </a:r>
                    </a:p>
                    <a:p>
                      <a:pPr algn="ctr"/>
                      <a:r>
                        <a:rPr lang="ru-RU" sz="2000" b="1" dirty="0" smtClean="0"/>
                        <a:t>3,27</a:t>
                      </a:r>
                      <a:endParaRPr lang="en-US" sz="2000" b="1" dirty="0"/>
                    </a:p>
                  </a:txBody>
                  <a:tcPr marL="91441" marR="91441">
                    <a:lnL w="12700" cap="flat" cmpd="sng" algn="ctr">
                      <a:solidFill>
                        <a:schemeClr val="tx1"/>
                      </a:solidFill>
                      <a:prstDash val="solid"/>
                      <a:round/>
                      <a:headEnd type="none" w="med" len="med"/>
                      <a:tailEnd type="none" w="med" len="med"/>
                    </a:ln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61182"/>
            <a:ext cx="7772400" cy="563562"/>
          </a:xfrm>
        </p:spPr>
        <p:txBody>
          <a:bodyPr/>
          <a:lstStyle/>
          <a:p>
            <a:r>
              <a:rPr lang="ru-RU" dirty="0" smtClean="0"/>
              <a:t>Эффекты балансирования рационов коров по аминокислотам</a:t>
            </a:r>
            <a:endParaRPr lang="en-US" dirty="0"/>
          </a:p>
        </p:txBody>
      </p:sp>
      <p:sp>
        <p:nvSpPr>
          <p:cNvPr id="3" name="Content Placeholder 2"/>
          <p:cNvSpPr>
            <a:spLocks noGrp="1"/>
          </p:cNvSpPr>
          <p:nvPr>
            <p:ph idx="1"/>
          </p:nvPr>
        </p:nvSpPr>
        <p:spPr>
          <a:xfrm>
            <a:off x="381000" y="1844824"/>
            <a:ext cx="7620000" cy="3684240"/>
          </a:xfrm>
        </p:spPr>
        <p:txBody>
          <a:bodyPr/>
          <a:lstStyle/>
          <a:p>
            <a:r>
              <a:rPr lang="ru-RU" dirty="0" smtClean="0"/>
              <a:t>Балансирование рационов коров по аминокислотам увеличивает молочную продуктивность независимо от уровня продуктивности (+1,0-2,5 кг) </a:t>
            </a:r>
          </a:p>
          <a:p>
            <a:r>
              <a:rPr lang="ru-RU" dirty="0" smtClean="0"/>
              <a:t>Наивысший эффект наблюдается при применении аминокислот в родовый период и в начале лактации (до 5 кг/гол.) за счёт предотваращения печени от ожирения и улучшения использования собственных жировых отложений и жира корма</a:t>
            </a:r>
          </a:p>
          <a:p>
            <a:pPr marL="0" indent="0">
              <a:buNone/>
            </a:pPr>
            <a:endParaRPr lang="en-US" dirty="0"/>
          </a:p>
        </p:txBody>
      </p:sp>
    </p:spTree>
    <p:extLst>
      <p:ext uri="{BB962C8B-B14F-4D97-AF65-F5344CB8AC3E}">
        <p14:creationId xmlns:p14="http://schemas.microsoft.com/office/powerpoint/2010/main" val="391122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descr="insurance_salesma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844675"/>
            <a:ext cx="31686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 Box 5"/>
          <p:cNvSpPr txBox="1">
            <a:spLocks noChangeArrowheads="1"/>
          </p:cNvSpPr>
          <p:nvPr/>
        </p:nvSpPr>
        <p:spPr bwMode="auto">
          <a:xfrm>
            <a:off x="3132138" y="4005263"/>
            <a:ext cx="1584325" cy="6477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ru-RU" sz="1900">
                <a:solidFill>
                  <a:schemeClr val="bg1"/>
                </a:solidFill>
                <a:cs typeface="Arial" charset="0"/>
              </a:rPr>
              <a:t>«Кемин»</a:t>
            </a:r>
            <a:endParaRPr lang="en-US" sz="1900">
              <a:solidFill>
                <a:schemeClr val="bg1"/>
              </a:solidFill>
              <a:cs typeface="Arial" charset="0"/>
            </a:endParaRPr>
          </a:p>
        </p:txBody>
      </p:sp>
      <p:sp>
        <p:nvSpPr>
          <p:cNvPr id="128004" name="Text Box 10"/>
          <p:cNvSpPr txBox="1">
            <a:spLocks noChangeArrowheads="1"/>
          </p:cNvSpPr>
          <p:nvPr/>
        </p:nvSpPr>
        <p:spPr bwMode="auto">
          <a:xfrm>
            <a:off x="323850" y="5013325"/>
            <a:ext cx="8604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r>
              <a:rPr lang="ru-RU"/>
              <a:t>ООО «Кемин Индастрис»</a:t>
            </a:r>
          </a:p>
          <a:p>
            <a:pPr algn="ctr" eaLnBrk="1" hangingPunct="1"/>
            <a:r>
              <a:rPr lang="ru-RU"/>
              <a:t>115088 Москва, ул. Угрешская, д. 2-11, офис 307</a:t>
            </a:r>
          </a:p>
          <a:p>
            <a:pPr algn="ctr" eaLnBrk="1" hangingPunct="1"/>
            <a:r>
              <a:rPr lang="ru-RU"/>
              <a:t>Тел/факс: +7.495.6654717</a:t>
            </a:r>
          </a:p>
          <a:p>
            <a:pPr algn="ctr" eaLnBrk="1" hangingPunct="1"/>
            <a:r>
              <a:rPr lang="ru-RU"/>
              <a:t>Иван Айснер: тел. +49.151.40002962</a:t>
            </a:r>
          </a:p>
          <a:p>
            <a:pPr algn="ctr" eaLnBrk="1" hangingPunct="1"/>
            <a:r>
              <a:rPr lang="de-DE"/>
              <a:t>ivan.eisner@kemin.com</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7"/>
          <p:cNvSpPr>
            <a:spLocks noGrp="1" noChangeArrowheads="1"/>
          </p:cNvSpPr>
          <p:nvPr>
            <p:ph type="title"/>
          </p:nvPr>
        </p:nvSpPr>
        <p:spPr>
          <a:xfrm>
            <a:off x="684213" y="485775"/>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Aft>
                <a:spcPts val="0"/>
              </a:spcAft>
              <a:defRPr/>
            </a:pPr>
            <a:r>
              <a:rPr lang="ru-RU" sz="2000" dirty="0" smtClean="0">
                <a:solidFill>
                  <a:schemeClr val="tx1">
                    <a:lumMod val="75000"/>
                    <a:lumOff val="25000"/>
                  </a:schemeClr>
                </a:solidFill>
                <a:latin typeface="Arial" charset="0"/>
              </a:rPr>
              <a:t>Процентное распределение причин (% от всех выбывших), по которым коровы покидают стадо в зависимости от среднего удоя за лактацию</a:t>
            </a:r>
            <a:endParaRPr lang="de-DE" sz="2000" dirty="0" smtClean="0">
              <a:solidFill>
                <a:schemeClr val="tx1">
                  <a:lumMod val="75000"/>
                  <a:lumOff val="25000"/>
                </a:schemeClr>
              </a:solidFill>
              <a:latin typeface="Arial" charset="0"/>
            </a:endParaRPr>
          </a:p>
        </p:txBody>
      </p:sp>
      <p:graphicFrame>
        <p:nvGraphicFramePr>
          <p:cNvPr id="566313" name="Group 1065"/>
          <p:cNvGraphicFramePr>
            <a:graphicFrameLocks noGrp="1"/>
          </p:cNvGraphicFramePr>
          <p:nvPr>
            <p:extLst>
              <p:ext uri="{D42A27DB-BD31-4B8C-83A1-F6EECF244321}">
                <p14:modId xmlns:p14="http://schemas.microsoft.com/office/powerpoint/2010/main" val="2935548938"/>
              </p:ext>
            </p:extLst>
          </p:nvPr>
        </p:nvGraphicFramePr>
        <p:xfrm>
          <a:off x="539750" y="1844675"/>
          <a:ext cx="8026400" cy="4251325"/>
        </p:xfrm>
        <a:graphic>
          <a:graphicData uri="http://schemas.openxmlformats.org/drawingml/2006/table">
            <a:tbl>
              <a:tblPr/>
              <a:tblGrid>
                <a:gridCol w="2708275"/>
                <a:gridCol w="1908175"/>
                <a:gridCol w="1905000"/>
                <a:gridCol w="1504950"/>
              </a:tblGrid>
              <a:tr h="616042">
                <a:tc>
                  <a:txBody>
                    <a:bodyPr/>
                    <a:lstStyle/>
                    <a:p>
                      <a:pPr marL="0" marR="0" lvl="0" indent="0" algn="l"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dirty="0" smtClean="0">
                          <a:ln>
                            <a:noFill/>
                          </a:ln>
                          <a:solidFill>
                            <a:schemeClr val="tx1"/>
                          </a:solidFill>
                          <a:effectLst/>
                          <a:latin typeface="Arial" charset="0"/>
                          <a:ea typeface="ＭＳ Ｐゴシック" pitchFamily="-48" charset="-128"/>
                        </a:rPr>
                        <a:t>Причина</a:t>
                      </a:r>
                      <a:endParaRPr kumimoji="0" lang="de-DE" sz="1600" b="1" i="0" u="none" strike="noStrike" cap="none" normalizeH="0" baseline="0" dirty="0" smtClean="0">
                        <a:ln>
                          <a:noFill/>
                        </a:ln>
                        <a:solidFill>
                          <a:schemeClr val="tx1"/>
                        </a:solidFill>
                        <a:effectLst/>
                        <a:latin typeface="Arial" charset="0"/>
                        <a:ea typeface="ＭＳ Ｐゴシック" pitchFamily="-48"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ru-RU" sz="1600" b="1" i="0" u="none" strike="noStrike" cap="none" normalizeH="0" baseline="0" smtClean="0">
                          <a:ln>
                            <a:noFill/>
                          </a:ln>
                          <a:solidFill>
                            <a:schemeClr val="tx1"/>
                          </a:solidFill>
                          <a:effectLst/>
                          <a:latin typeface="Arial" charset="0"/>
                          <a:ea typeface="ＭＳ Ｐゴシック" pitchFamily="-48" charset="-128"/>
                        </a:rPr>
                        <a:t>до 6999 кг</a:t>
                      </a:r>
                      <a:endParaRPr kumimoji="0" lang="de-DE" sz="1600" b="1" i="0" u="none" strike="noStrike" cap="none" normalizeH="0" baseline="0" smtClean="0">
                        <a:ln>
                          <a:noFill/>
                        </a:ln>
                        <a:solidFill>
                          <a:schemeClr val="tx1"/>
                        </a:solidFill>
                        <a:effectLst/>
                        <a:latin typeface="Arial" charset="0"/>
                        <a:ea typeface="ＭＳ Ｐゴシック" pitchFamily="-48" charset="-128"/>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de-DE" sz="1600" b="1" i="0" u="none" strike="noStrike" cap="none" normalizeH="0" baseline="0" smtClean="0">
                          <a:ln>
                            <a:noFill/>
                          </a:ln>
                          <a:solidFill>
                            <a:schemeClr val="tx1"/>
                          </a:solidFill>
                          <a:effectLst/>
                          <a:latin typeface="Arial" charset="0"/>
                          <a:ea typeface="ＭＳ Ｐゴシック" pitchFamily="-48" charset="-128"/>
                        </a:rPr>
                        <a:t>8</a:t>
                      </a:r>
                      <a:r>
                        <a:rPr kumimoji="0" lang="ru-RU" sz="1600" b="1" i="0" u="none" strike="noStrike" cap="none" normalizeH="0" baseline="0" smtClean="0">
                          <a:ln>
                            <a:noFill/>
                          </a:ln>
                          <a:solidFill>
                            <a:schemeClr val="tx1"/>
                          </a:solidFill>
                          <a:effectLst/>
                          <a:latin typeface="Arial" charset="0"/>
                          <a:ea typeface="ＭＳ Ｐゴシック" pitchFamily="-48" charset="-128"/>
                        </a:rPr>
                        <a:t>0</a:t>
                      </a:r>
                      <a:r>
                        <a:rPr kumimoji="0" lang="de-DE" sz="1600" b="1" i="0" u="none" strike="noStrike" cap="none" normalizeH="0" baseline="0" smtClean="0">
                          <a:ln>
                            <a:noFill/>
                          </a:ln>
                          <a:solidFill>
                            <a:schemeClr val="tx1"/>
                          </a:solidFill>
                          <a:effectLst/>
                          <a:latin typeface="Arial" charset="0"/>
                          <a:ea typeface="ＭＳ Ｐゴシック" pitchFamily="-48" charset="-128"/>
                        </a:rPr>
                        <a:t>00-</a:t>
                      </a:r>
                      <a:r>
                        <a:rPr kumimoji="0" lang="ru-RU" sz="1600" b="1" i="0" u="none" strike="noStrike" cap="none" normalizeH="0" baseline="0" smtClean="0">
                          <a:ln>
                            <a:noFill/>
                          </a:ln>
                          <a:solidFill>
                            <a:schemeClr val="tx1"/>
                          </a:solidFill>
                          <a:effectLst/>
                          <a:latin typeface="Arial" charset="0"/>
                          <a:ea typeface="ＭＳ Ｐゴシック" pitchFamily="-48" charset="-128"/>
                        </a:rPr>
                        <a:t>8</a:t>
                      </a:r>
                      <a:r>
                        <a:rPr kumimoji="0" lang="de-DE" sz="1600" b="1" i="0" u="none" strike="noStrike" cap="none" normalizeH="0" baseline="0" smtClean="0">
                          <a:ln>
                            <a:noFill/>
                          </a:ln>
                          <a:solidFill>
                            <a:schemeClr val="tx1"/>
                          </a:solidFill>
                          <a:effectLst/>
                          <a:latin typeface="Arial" charset="0"/>
                          <a:ea typeface="ＭＳ Ｐゴシック" pitchFamily="-48" charset="-128"/>
                        </a:rPr>
                        <a:t>999</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300"/>
                        </a:buClr>
                        <a:buSzTx/>
                        <a:buFontTx/>
                        <a:buNone/>
                        <a:tabLst/>
                      </a:pPr>
                      <a:r>
                        <a:rPr kumimoji="0" lang="de-DE" sz="1600" b="1" i="0" u="none" strike="noStrike" cap="none" normalizeH="0" baseline="0" smtClean="0">
                          <a:ln>
                            <a:noFill/>
                          </a:ln>
                          <a:solidFill>
                            <a:schemeClr val="tx1"/>
                          </a:solidFill>
                          <a:effectLst/>
                          <a:latin typeface="Arial" charset="0"/>
                          <a:ea typeface="ＭＳ Ｐゴシック" pitchFamily="-48" charset="-128"/>
                        </a:rPr>
                        <a:t>&gt; 10000</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35283">
                <a:tc>
                  <a:txBody>
                    <a:bodyPr/>
                    <a:lstStyle/>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chemeClr val="tx1"/>
                          </a:solidFill>
                          <a:effectLst/>
                          <a:latin typeface="Arial" charset="0"/>
                          <a:ea typeface="ＭＳ Ｐゴシック" pitchFamily="-48" charset="-128"/>
                        </a:rPr>
                        <a:t>Продажа на племя</a:t>
                      </a:r>
                      <a:endParaRPr kumimoji="0" lang="de-DE" sz="1500" b="1"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chemeClr val="tx1"/>
                          </a:solidFill>
                          <a:effectLst/>
                          <a:latin typeface="Arial" charset="0"/>
                          <a:ea typeface="ＭＳ Ｐゴシック" pitchFamily="-48" charset="-128"/>
                        </a:rPr>
                        <a:t>Возраст</a:t>
                      </a:r>
                      <a:endParaRPr kumimoji="0" lang="de-DE" sz="1500" b="1"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chemeClr val="tx1"/>
                          </a:solidFill>
                          <a:effectLst/>
                          <a:latin typeface="Arial" charset="0"/>
                          <a:ea typeface="ＭＳ Ｐゴシック" pitchFamily="-48" charset="-128"/>
                        </a:rPr>
                        <a:t>Низкая продуктивность</a:t>
                      </a:r>
                      <a:endParaRPr kumimoji="0" lang="de-DE" sz="1500" b="1"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rgbClr val="FF3300"/>
                          </a:solidFill>
                          <a:effectLst/>
                          <a:latin typeface="Arial" charset="0"/>
                          <a:ea typeface="ＭＳ Ｐゴシック" pitchFamily="-48" charset="-128"/>
                        </a:rPr>
                        <a:t>Яловость</a:t>
                      </a:r>
                      <a:endParaRPr kumimoji="0" lang="de-DE" sz="1500" b="1" i="0" u="none" strike="noStrike" cap="none" normalizeH="0" baseline="0" smtClean="0">
                        <a:ln>
                          <a:noFill/>
                        </a:ln>
                        <a:solidFill>
                          <a:srgbClr val="FF3300"/>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chemeClr val="tx1"/>
                          </a:solidFill>
                          <a:effectLst/>
                          <a:latin typeface="Arial" charset="0"/>
                          <a:ea typeface="ＭＳ Ｐゴシック" pitchFamily="-48" charset="-128"/>
                        </a:rPr>
                        <a:t>Прочие заболевания</a:t>
                      </a:r>
                      <a:endParaRPr kumimoji="0" lang="de-DE" sz="1500" b="1"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rgbClr val="FF3300"/>
                          </a:solidFill>
                          <a:effectLst/>
                          <a:latin typeface="Arial" charset="0"/>
                          <a:ea typeface="ＭＳ Ｐゴシック" pitchFamily="-48" charset="-128"/>
                        </a:rPr>
                        <a:t>Мастит</a:t>
                      </a:r>
                      <a:endParaRPr kumimoji="0" lang="de-DE" sz="1500" b="1" i="0" u="none" strike="noStrike" cap="none" normalizeH="0" baseline="0" smtClean="0">
                        <a:ln>
                          <a:noFill/>
                        </a:ln>
                        <a:solidFill>
                          <a:srgbClr val="FF3300"/>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chemeClr val="tx1"/>
                          </a:solidFill>
                          <a:effectLst/>
                          <a:latin typeface="Arial" charset="0"/>
                          <a:ea typeface="ＭＳ Ｐゴシック" pitchFamily="-48" charset="-128"/>
                        </a:rPr>
                        <a:t>Непригодность к доению</a:t>
                      </a:r>
                      <a:endParaRPr kumimoji="0" lang="de-DE" sz="1500" b="1"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rgbClr val="FF3300"/>
                          </a:solidFill>
                          <a:effectLst/>
                          <a:latin typeface="Arial" charset="0"/>
                          <a:ea typeface="ＭＳ Ｐゴシック" pitchFamily="-48" charset="-128"/>
                        </a:rPr>
                        <a:t>Заболевания копыт</a:t>
                      </a:r>
                      <a:endParaRPr kumimoji="0" lang="de-DE" sz="1500" b="1" i="0" u="none" strike="noStrike" cap="none" normalizeH="0" baseline="0" smtClean="0">
                        <a:ln>
                          <a:noFill/>
                        </a:ln>
                        <a:solidFill>
                          <a:srgbClr val="FF3300"/>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chemeClr val="tx1"/>
                          </a:solidFill>
                          <a:effectLst/>
                          <a:latin typeface="Arial" charset="0"/>
                          <a:ea typeface="ＭＳ Ｐゴシック" pitchFamily="-48" charset="-128"/>
                        </a:rPr>
                        <a:t>Другие причины</a:t>
                      </a:r>
                      <a:endParaRPr kumimoji="0" lang="de-DE" sz="1500" b="1"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smtClean="0">
                          <a:ln>
                            <a:noFill/>
                          </a:ln>
                          <a:solidFill>
                            <a:srgbClr val="FF3300"/>
                          </a:solidFill>
                          <a:effectLst/>
                          <a:latin typeface="Arial" charset="0"/>
                          <a:ea typeface="ＭＳ Ｐゴシック" pitchFamily="-48" charset="-128"/>
                        </a:rPr>
                        <a:t>Расстройства обмена веществ</a:t>
                      </a:r>
                      <a:endParaRPr kumimoji="0" lang="de-DE" sz="1500" b="1" i="0" u="none" strike="noStrike" cap="none" normalizeH="0" baseline="0" smtClean="0">
                        <a:ln>
                          <a:noFill/>
                        </a:ln>
                        <a:solidFill>
                          <a:srgbClr val="FF3300"/>
                        </a:solidFill>
                        <a:effectLst/>
                        <a:latin typeface="Arial" charset="0"/>
                        <a:ea typeface="ＭＳ Ｐゴシック" pitchFamily="-48"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9,3</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1,9</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4,1</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19,3</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8,8</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13,9</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1,5</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10,4</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27,8</a:t>
                      </a:r>
                      <a:r>
                        <a:rPr kumimoji="0" lang="en-US" sz="1500" b="1" i="0" u="none" strike="noStrike" cap="none" normalizeH="0" baseline="0" dirty="0" smtClean="0">
                          <a:ln>
                            <a:noFill/>
                          </a:ln>
                          <a:solidFill>
                            <a:schemeClr val="tx1"/>
                          </a:solidFill>
                          <a:effectLst/>
                          <a:latin typeface="Arial" charset="0"/>
                          <a:ea typeface="ＭＳ Ｐゴシック" pitchFamily="-48" charset="-128"/>
                        </a:rPr>
                        <a:t> !</a:t>
                      </a:r>
                      <a:endParaRPr kumimoji="0" lang="ru-RU" sz="1500" b="1" i="0" u="none" strike="noStrike" cap="none" normalizeH="0" baseline="0" dirty="0" smtClean="0">
                        <a:ln>
                          <a:noFill/>
                        </a:ln>
                        <a:solidFill>
                          <a:schemeClr val="tx1"/>
                        </a:solidFill>
                        <a:effectLst/>
                        <a:latin typeface="Arial" charset="0"/>
                        <a:ea typeface="ＭＳ Ｐゴシック" pitchFamily="-48" charset="-128"/>
                      </a:endParaRP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3,1</a:t>
                      </a:r>
                      <a:r>
                        <a:rPr kumimoji="0" lang="en-US" sz="1500" b="0" i="0" u="none" strike="noStrike" cap="none" normalizeH="0" baseline="0" dirty="0" smtClean="0">
                          <a:ln>
                            <a:noFill/>
                          </a:ln>
                          <a:solidFill>
                            <a:schemeClr val="tx1"/>
                          </a:solidFill>
                          <a:effectLst/>
                          <a:latin typeface="Arial" charset="0"/>
                          <a:ea typeface="ＭＳ Ｐゴシック" pitchFamily="-48" charset="-128"/>
                        </a:rPr>
                        <a:t> </a:t>
                      </a:r>
                      <a:endParaRPr kumimoji="0" lang="de-DE" sz="1500" b="0" i="0" u="none" strike="noStrike" cap="none" normalizeH="0" baseline="0" dirty="0" smtClean="0">
                        <a:ln>
                          <a:noFill/>
                        </a:ln>
                        <a:solidFill>
                          <a:schemeClr val="tx1"/>
                        </a:solidFill>
                        <a:effectLst/>
                        <a:latin typeface="Arial" charset="0"/>
                        <a:ea typeface="ＭＳ Ｐゴシック" pitchFamily="-48" charset="-128"/>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9,8</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1,3</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5,8</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18,1</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9,3</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16,3</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2,4</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13,6</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17,2</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6,2</a:t>
                      </a:r>
                      <a:r>
                        <a:rPr kumimoji="0" lang="en-US" sz="1500" b="0" i="0" u="none" strike="noStrike" cap="none" normalizeH="0" baseline="0" dirty="0" smtClean="0">
                          <a:ln>
                            <a:noFill/>
                          </a:ln>
                          <a:solidFill>
                            <a:schemeClr val="tx1"/>
                          </a:solidFill>
                          <a:effectLst/>
                          <a:latin typeface="Arial" charset="0"/>
                          <a:ea typeface="ＭＳ Ｐゴシック" pitchFamily="-48" charset="-128"/>
                        </a:rPr>
                        <a:t> </a:t>
                      </a:r>
                      <a:endParaRPr kumimoji="0" lang="de-DE" sz="1500" b="0" i="0" u="none" strike="noStrike" cap="none" normalizeH="0" baseline="0" dirty="0" smtClean="0">
                        <a:ln>
                          <a:noFill/>
                        </a:ln>
                        <a:solidFill>
                          <a:schemeClr val="tx1"/>
                        </a:solidFill>
                        <a:effectLst/>
                        <a:latin typeface="Arial" charset="0"/>
                        <a:ea typeface="ＭＳ Ｐゴシック" pitchFamily="-48" charset="-128"/>
                      </a:endParaRP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23,5</a:t>
                      </a:r>
                      <a:r>
                        <a:rPr kumimoji="0" lang="en-US" sz="1500" b="1" i="0" u="none" strike="noStrike" cap="none" normalizeH="0" baseline="0" dirty="0" smtClean="0">
                          <a:ln>
                            <a:noFill/>
                          </a:ln>
                          <a:solidFill>
                            <a:schemeClr val="tx1"/>
                          </a:solidFill>
                          <a:effectLst/>
                          <a:latin typeface="Arial" charset="0"/>
                          <a:ea typeface="ＭＳ Ｐゴシック" pitchFamily="-48" charset="-128"/>
                        </a:rPr>
                        <a:t> !</a:t>
                      </a:r>
                      <a:endParaRPr kumimoji="0" lang="ru-RU" sz="1500" b="1" i="0" u="none" strike="noStrike" cap="none" normalizeH="0" baseline="0" dirty="0" smtClean="0">
                        <a:ln>
                          <a:noFill/>
                        </a:ln>
                        <a:solidFill>
                          <a:schemeClr val="tx1"/>
                        </a:solidFill>
                        <a:effectLst/>
                        <a:latin typeface="Arial" charset="0"/>
                        <a:ea typeface="ＭＳ Ｐゴシック" pitchFamily="-48" charset="-128"/>
                      </a:endParaRP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1,2</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4,3</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16,9</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6,2</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16,0</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3,2</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11,0</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11,5</a:t>
                      </a:r>
                    </a:p>
                    <a:p>
                      <a:pPr marL="0" marR="0" lvl="0" indent="0" algn="ctr" defTabSz="914400" rtl="0" eaLnBrk="1" fontAlgn="base" latinLnBrk="0" hangingPunct="1">
                        <a:lnSpc>
                          <a:spcPct val="100000"/>
                        </a:lnSpc>
                        <a:spcBef>
                          <a:spcPct val="50000"/>
                        </a:spcBef>
                        <a:spcAft>
                          <a:spcPct val="0"/>
                        </a:spcAft>
                        <a:buClr>
                          <a:srgbClr val="FF0300"/>
                        </a:buClr>
                        <a:buSzTx/>
                        <a:buFontTx/>
                        <a:buNone/>
                        <a:tabLst/>
                      </a:pPr>
                      <a:r>
                        <a:rPr kumimoji="0" lang="ru-RU" sz="1500" b="1" i="0" u="none" strike="noStrike" cap="none" normalizeH="0" baseline="0" dirty="0" smtClean="0">
                          <a:ln>
                            <a:noFill/>
                          </a:ln>
                          <a:solidFill>
                            <a:schemeClr val="tx1"/>
                          </a:solidFill>
                          <a:effectLst/>
                          <a:latin typeface="Arial" charset="0"/>
                          <a:ea typeface="ＭＳ Ｐゴシック" pitchFamily="-48" charset="-128"/>
                        </a:rPr>
                        <a:t>6,1</a:t>
                      </a:r>
                      <a:r>
                        <a:rPr kumimoji="0" lang="en-US" sz="1500" b="0" i="0" u="none" strike="noStrike" cap="none" normalizeH="0" baseline="0" dirty="0" smtClean="0">
                          <a:ln>
                            <a:noFill/>
                          </a:ln>
                          <a:solidFill>
                            <a:schemeClr val="tx1"/>
                          </a:solidFill>
                          <a:effectLst/>
                          <a:latin typeface="Arial" charset="0"/>
                          <a:ea typeface="ＭＳ Ｐゴシック" pitchFamily="-48" charset="-128"/>
                        </a:rPr>
                        <a:t> </a:t>
                      </a:r>
                      <a:endParaRPr kumimoji="0" lang="de-DE" sz="1500" b="0" i="0" u="none" strike="noStrike" cap="none" normalizeH="0" baseline="0" dirty="0" smtClean="0">
                        <a:ln>
                          <a:noFill/>
                        </a:ln>
                        <a:solidFill>
                          <a:schemeClr val="tx1"/>
                        </a:solidFill>
                        <a:effectLst/>
                        <a:latin typeface="Arial" charset="0"/>
                        <a:ea typeface="ＭＳ Ｐゴシック" pitchFamily="-48"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5620" name="Oval 1045"/>
          <p:cNvSpPr>
            <a:spLocks noChangeArrowheads="1"/>
          </p:cNvSpPr>
          <p:nvPr/>
        </p:nvSpPr>
        <p:spPr bwMode="auto">
          <a:xfrm>
            <a:off x="3956050" y="4106863"/>
            <a:ext cx="484188" cy="455612"/>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5621" name="Oval 1046"/>
          <p:cNvSpPr>
            <a:spLocks noChangeArrowheads="1"/>
          </p:cNvSpPr>
          <p:nvPr/>
        </p:nvSpPr>
        <p:spPr bwMode="auto">
          <a:xfrm>
            <a:off x="7575550" y="4106863"/>
            <a:ext cx="503238" cy="455612"/>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5622" name="Oval 1047"/>
          <p:cNvSpPr>
            <a:spLocks noChangeArrowheads="1"/>
          </p:cNvSpPr>
          <p:nvPr/>
        </p:nvSpPr>
        <p:spPr bwMode="auto">
          <a:xfrm>
            <a:off x="7559675" y="5499100"/>
            <a:ext cx="503238" cy="48895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5623" name="Text Box 1048"/>
          <p:cNvSpPr txBox="1">
            <a:spLocks noChangeArrowheads="1"/>
          </p:cNvSpPr>
          <p:nvPr/>
        </p:nvSpPr>
        <p:spPr bwMode="auto">
          <a:xfrm>
            <a:off x="4356100" y="1196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de-DE" sz="1600" i="1">
                <a:solidFill>
                  <a:schemeClr val="accent2"/>
                </a:solidFill>
              </a:rPr>
              <a:t>(VIT </a:t>
            </a:r>
            <a:r>
              <a:rPr lang="ru-RU" sz="1600" i="1">
                <a:solidFill>
                  <a:schemeClr val="accent2"/>
                </a:solidFill>
              </a:rPr>
              <a:t>2010</a:t>
            </a:r>
            <a:r>
              <a:rPr lang="de-DE" sz="1600" i="1">
                <a:solidFill>
                  <a:schemeClr val="accent2"/>
                </a:solidFill>
              </a:rPr>
              <a:t>)</a:t>
            </a:r>
          </a:p>
        </p:txBody>
      </p:sp>
      <p:sp>
        <p:nvSpPr>
          <p:cNvPr id="25624" name="Oval 1049"/>
          <p:cNvSpPr>
            <a:spLocks noChangeArrowheads="1"/>
          </p:cNvSpPr>
          <p:nvPr/>
        </p:nvSpPr>
        <p:spPr bwMode="auto">
          <a:xfrm>
            <a:off x="3948113" y="3429000"/>
            <a:ext cx="479425" cy="4318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5625" name="Oval 1050"/>
          <p:cNvSpPr>
            <a:spLocks noChangeArrowheads="1"/>
          </p:cNvSpPr>
          <p:nvPr/>
        </p:nvSpPr>
        <p:spPr bwMode="auto">
          <a:xfrm>
            <a:off x="7591425" y="3429000"/>
            <a:ext cx="471488" cy="4318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5626" name="Oval 1051"/>
          <p:cNvSpPr>
            <a:spLocks noChangeArrowheads="1"/>
          </p:cNvSpPr>
          <p:nvPr/>
        </p:nvSpPr>
        <p:spPr bwMode="auto">
          <a:xfrm>
            <a:off x="3937000" y="5484813"/>
            <a:ext cx="503238" cy="503237"/>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Text Box 16"/>
          <p:cNvSpPr txBox="1">
            <a:spLocks noChangeArrowheads="1"/>
          </p:cNvSpPr>
          <p:nvPr/>
        </p:nvSpPr>
        <p:spPr bwMode="auto">
          <a:xfrm>
            <a:off x="5073650" y="2828925"/>
            <a:ext cx="353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a:t>мастит</a:t>
            </a:r>
            <a:endParaRPr lang="en-US"/>
          </a:p>
        </p:txBody>
      </p:sp>
      <p:sp>
        <p:nvSpPr>
          <p:cNvPr id="750610" name="Text Box 18"/>
          <p:cNvSpPr txBox="1">
            <a:spLocks noChangeArrowheads="1"/>
          </p:cNvSpPr>
          <p:nvPr/>
        </p:nvSpPr>
        <p:spPr bwMode="auto">
          <a:xfrm>
            <a:off x="5073650" y="3465513"/>
            <a:ext cx="353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a:t>яловость</a:t>
            </a:r>
            <a:endParaRPr lang="en-US"/>
          </a:p>
        </p:txBody>
      </p:sp>
      <p:pic>
        <p:nvPicPr>
          <p:cNvPr id="26628" name="Picture 11" descr="eisberg-mod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29432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12"/>
          <p:cNvSpPr txBox="1">
            <a:spLocks noChangeArrowheads="1"/>
          </p:cNvSpPr>
          <p:nvPr/>
        </p:nvSpPr>
        <p:spPr bwMode="auto">
          <a:xfrm>
            <a:off x="1619250" y="1955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sz="2400">
                <a:solidFill>
                  <a:srgbClr val="FF3300"/>
                </a:solidFill>
              </a:rPr>
              <a:t>5 %</a:t>
            </a:r>
            <a:endParaRPr lang="en-US" sz="2400">
              <a:solidFill>
                <a:srgbClr val="FF3300"/>
              </a:solidFill>
            </a:endParaRPr>
          </a:p>
        </p:txBody>
      </p:sp>
      <p:sp>
        <p:nvSpPr>
          <p:cNvPr id="750605" name="Line 13"/>
          <p:cNvSpPr>
            <a:spLocks noChangeShapeType="1"/>
          </p:cNvSpPr>
          <p:nvPr/>
        </p:nvSpPr>
        <p:spPr bwMode="auto">
          <a:xfrm>
            <a:off x="2387600" y="2193925"/>
            <a:ext cx="2454275" cy="0"/>
          </a:xfrm>
          <a:prstGeom prst="line">
            <a:avLst/>
          </a:prstGeom>
          <a:noFill/>
          <a:ln w="381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606" name="Text Box 14"/>
          <p:cNvSpPr txBox="1">
            <a:spLocks noChangeArrowheads="1"/>
          </p:cNvSpPr>
          <p:nvPr/>
        </p:nvSpPr>
        <p:spPr bwMode="auto">
          <a:xfrm>
            <a:off x="4995863" y="1955800"/>
            <a:ext cx="353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a:t>острые расстройства</a:t>
            </a:r>
            <a:endParaRPr lang="en-US"/>
          </a:p>
        </p:txBody>
      </p:sp>
      <p:sp>
        <p:nvSpPr>
          <p:cNvPr id="750607" name="Line 15"/>
          <p:cNvSpPr>
            <a:spLocks noChangeShapeType="1"/>
          </p:cNvSpPr>
          <p:nvPr/>
        </p:nvSpPr>
        <p:spPr bwMode="auto">
          <a:xfrm>
            <a:off x="2311400" y="3068638"/>
            <a:ext cx="2454275" cy="0"/>
          </a:xfrm>
          <a:prstGeom prst="line">
            <a:avLst/>
          </a:prstGeom>
          <a:noFill/>
          <a:ln w="381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609" name="Line 17"/>
          <p:cNvSpPr>
            <a:spLocks noChangeShapeType="1"/>
          </p:cNvSpPr>
          <p:nvPr/>
        </p:nvSpPr>
        <p:spPr bwMode="auto">
          <a:xfrm>
            <a:off x="2311400" y="3703638"/>
            <a:ext cx="2454275" cy="0"/>
          </a:xfrm>
          <a:prstGeom prst="line">
            <a:avLst/>
          </a:prstGeom>
          <a:noFill/>
          <a:ln w="381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611" name="Line 19"/>
          <p:cNvSpPr>
            <a:spLocks noChangeShapeType="1"/>
          </p:cNvSpPr>
          <p:nvPr/>
        </p:nvSpPr>
        <p:spPr bwMode="auto">
          <a:xfrm>
            <a:off x="2311400" y="4340225"/>
            <a:ext cx="2454275" cy="0"/>
          </a:xfrm>
          <a:prstGeom prst="line">
            <a:avLst/>
          </a:prstGeom>
          <a:noFill/>
          <a:ln w="381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612" name="Text Box 20"/>
          <p:cNvSpPr txBox="1">
            <a:spLocks noChangeArrowheads="1"/>
          </p:cNvSpPr>
          <p:nvPr/>
        </p:nvSpPr>
        <p:spPr bwMode="auto">
          <a:xfrm>
            <a:off x="5073650" y="4102100"/>
            <a:ext cx="353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ru-RU"/>
              <a:t>конечности</a:t>
            </a:r>
            <a:endParaRPr lang="en-US"/>
          </a:p>
        </p:txBody>
      </p:sp>
      <p:sp>
        <p:nvSpPr>
          <p:cNvPr id="750615" name="Text Box 23"/>
          <p:cNvSpPr txBox="1">
            <a:spLocks noChangeArrowheads="1"/>
          </p:cNvSpPr>
          <p:nvPr/>
        </p:nvSpPr>
        <p:spPr bwMode="auto">
          <a:xfrm>
            <a:off x="782638" y="373063"/>
            <a:ext cx="77057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48" charset="-128"/>
              </a:defRPr>
            </a:lvl1pPr>
            <a:lvl2pPr marL="742950" indent="-285750" eaLnBrk="0" hangingPunct="0">
              <a:defRPr sz="2000" b="1">
                <a:solidFill>
                  <a:schemeClr val="tx1"/>
                </a:solidFill>
                <a:latin typeface="Arial" charset="0"/>
                <a:ea typeface="ＭＳ Ｐゴシック" pitchFamily="-48" charset="-128"/>
              </a:defRPr>
            </a:lvl2pPr>
            <a:lvl3pPr marL="1143000" indent="-228600" eaLnBrk="0" hangingPunct="0">
              <a:defRPr sz="2000" b="1">
                <a:solidFill>
                  <a:schemeClr val="tx1"/>
                </a:solidFill>
                <a:latin typeface="Arial" charset="0"/>
                <a:ea typeface="ＭＳ Ｐゴシック" pitchFamily="-48" charset="-128"/>
              </a:defRPr>
            </a:lvl3pPr>
            <a:lvl4pPr marL="1600200" indent="-228600" eaLnBrk="0" hangingPunct="0">
              <a:defRPr sz="2000" b="1">
                <a:solidFill>
                  <a:schemeClr val="tx1"/>
                </a:solidFill>
                <a:latin typeface="Arial" charset="0"/>
                <a:ea typeface="ＭＳ Ｐゴシック" pitchFamily="-48" charset="-128"/>
              </a:defRPr>
            </a:lvl4pPr>
            <a:lvl5pPr marL="2057400" indent="-228600" eaLnBrk="0" hangingPunct="0">
              <a:defRPr sz="2000" b="1">
                <a:solidFill>
                  <a:schemeClr val="tx1"/>
                </a:solidFill>
                <a:latin typeface="Arial" charset="0"/>
                <a:ea typeface="ＭＳ Ｐゴシック" pitchFamily="-48" charset="-128"/>
              </a:defRPr>
            </a:lvl5pPr>
            <a:lvl6pPr marL="2514600" indent="-228600" algn="ctr" eaLnBrk="0" fontAlgn="base" hangingPunct="0">
              <a:spcBef>
                <a:spcPct val="0"/>
              </a:spcBef>
              <a:spcAft>
                <a:spcPct val="0"/>
              </a:spcAft>
              <a:defRPr sz="2000" b="1">
                <a:solidFill>
                  <a:schemeClr val="tx1"/>
                </a:solidFill>
                <a:latin typeface="Arial" charset="0"/>
                <a:ea typeface="ＭＳ Ｐゴシック" pitchFamily="-48" charset="-128"/>
              </a:defRPr>
            </a:lvl6pPr>
            <a:lvl7pPr marL="2971800" indent="-228600" algn="ctr" eaLnBrk="0" fontAlgn="base" hangingPunct="0">
              <a:spcBef>
                <a:spcPct val="0"/>
              </a:spcBef>
              <a:spcAft>
                <a:spcPct val="0"/>
              </a:spcAft>
              <a:defRPr sz="2000" b="1">
                <a:solidFill>
                  <a:schemeClr val="tx1"/>
                </a:solidFill>
                <a:latin typeface="Arial" charset="0"/>
                <a:ea typeface="ＭＳ Ｐゴシック" pitchFamily="-48" charset="-128"/>
              </a:defRPr>
            </a:lvl7pPr>
            <a:lvl8pPr marL="3429000" indent="-228600" algn="ctr" eaLnBrk="0" fontAlgn="base" hangingPunct="0">
              <a:spcBef>
                <a:spcPct val="0"/>
              </a:spcBef>
              <a:spcAft>
                <a:spcPct val="0"/>
              </a:spcAft>
              <a:defRPr sz="2000" b="1">
                <a:solidFill>
                  <a:schemeClr val="tx1"/>
                </a:solidFill>
                <a:latin typeface="Arial" charset="0"/>
                <a:ea typeface="ＭＳ Ｐゴシック" pitchFamily="-48" charset="-128"/>
              </a:defRPr>
            </a:lvl8pPr>
            <a:lvl9pPr marL="3886200" indent="-228600" algn="ctr" eaLnBrk="0" fontAlgn="base" hangingPunct="0">
              <a:spcBef>
                <a:spcPct val="0"/>
              </a:spcBef>
              <a:spcAft>
                <a:spcPct val="0"/>
              </a:spcAft>
              <a:defRPr sz="2000" b="1">
                <a:solidFill>
                  <a:schemeClr val="tx1"/>
                </a:solidFill>
                <a:latin typeface="Arial" charset="0"/>
                <a:ea typeface="ＭＳ Ｐゴシック" pitchFamily="-48" charset="-128"/>
              </a:defRPr>
            </a:lvl9pPr>
          </a:lstStyle>
          <a:p>
            <a:pPr algn="ctr" eaLnBrk="1" hangingPunct="1">
              <a:spcBef>
                <a:spcPct val="50000"/>
              </a:spcBef>
              <a:defRPr/>
            </a:pPr>
            <a:r>
              <a:rPr lang="ru-RU" sz="2400" dirty="0" smtClean="0">
                <a:solidFill>
                  <a:schemeClr val="tx1">
                    <a:lumMod val="75000"/>
                    <a:lumOff val="25000"/>
                  </a:schemeClr>
                </a:solidFill>
              </a:rPr>
              <a:t>Скрытые расстройства обмена веществ – причина большинства заболеваний во время раздоя</a:t>
            </a:r>
            <a:endParaRPr lang="en-US" sz="2400" dirty="0" smtClean="0">
              <a:solidFill>
                <a:schemeClr val="tx1">
                  <a:lumMod val="75000"/>
                  <a:lumOff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06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50605"/>
                                        </p:tgtEl>
                                        <p:attrNameLst>
                                          <p:attrName>style.visibility</p:attrName>
                                        </p:attrNameLst>
                                      </p:cBhvr>
                                      <p:to>
                                        <p:strVal val="visible"/>
                                      </p:to>
                                    </p:set>
                                    <p:animEffect transition="in" filter="wipe(left)">
                                      <p:cBhvr>
                                        <p:cTn id="11" dur="500"/>
                                        <p:tgtEl>
                                          <p:spTgt spid="750605"/>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50606"/>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50607"/>
                                        </p:tgtEl>
                                        <p:attrNameLst>
                                          <p:attrName>style.visibility</p:attrName>
                                        </p:attrNameLst>
                                      </p:cBhvr>
                                      <p:to>
                                        <p:strVal val="visible"/>
                                      </p:to>
                                    </p:set>
                                    <p:animEffect transition="in" filter="wipe(left)">
                                      <p:cBhvr>
                                        <p:cTn id="18" dur="10"/>
                                        <p:tgtEl>
                                          <p:spTgt spid="750607"/>
                                        </p:tgtEl>
                                      </p:cBhvr>
                                    </p:animEffect>
                                  </p:childTnLst>
                                </p:cTn>
                              </p:par>
                            </p:childTnLst>
                          </p:cTn>
                        </p:par>
                        <p:par>
                          <p:cTn id="19" fill="hold" nodeType="afterGroup">
                            <p:stCondLst>
                              <p:cond delay="510"/>
                            </p:stCondLst>
                            <p:childTnLst>
                              <p:par>
                                <p:cTn id="20" presetID="1" presetClass="entr" presetSubtype="0" fill="hold" grpId="0" nodeType="afterEffect">
                                  <p:stCondLst>
                                    <p:cond delay="0"/>
                                  </p:stCondLst>
                                  <p:childTnLst>
                                    <p:set>
                                      <p:cBhvr>
                                        <p:cTn id="21" dur="1" fill="hold">
                                          <p:stCondLst>
                                            <p:cond delay="499"/>
                                          </p:stCondLst>
                                        </p:cTn>
                                        <p:tgtEl>
                                          <p:spTgt spid="750608"/>
                                        </p:tgtEl>
                                        <p:attrNameLst>
                                          <p:attrName>style.visibility</p:attrName>
                                        </p:attrNameLst>
                                      </p:cBhvr>
                                      <p:to>
                                        <p:strVal val="visible"/>
                                      </p:to>
                                    </p:set>
                                  </p:childTnLst>
                                </p:cTn>
                              </p:par>
                            </p:childTnLst>
                          </p:cTn>
                        </p:par>
                        <p:par>
                          <p:cTn id="22" fill="hold" nodeType="afterGroup">
                            <p:stCondLst>
                              <p:cond delay="1010"/>
                            </p:stCondLst>
                            <p:childTnLst>
                              <p:par>
                                <p:cTn id="23" presetID="22" presetClass="entr" presetSubtype="8" fill="hold" grpId="0" nodeType="afterEffect">
                                  <p:stCondLst>
                                    <p:cond delay="0"/>
                                  </p:stCondLst>
                                  <p:childTnLst>
                                    <p:set>
                                      <p:cBhvr>
                                        <p:cTn id="24" dur="1" fill="hold">
                                          <p:stCondLst>
                                            <p:cond delay="0"/>
                                          </p:stCondLst>
                                        </p:cTn>
                                        <p:tgtEl>
                                          <p:spTgt spid="750609"/>
                                        </p:tgtEl>
                                        <p:attrNameLst>
                                          <p:attrName>style.visibility</p:attrName>
                                        </p:attrNameLst>
                                      </p:cBhvr>
                                      <p:to>
                                        <p:strVal val="visible"/>
                                      </p:to>
                                    </p:set>
                                    <p:animEffect transition="in" filter="wipe(left)">
                                      <p:cBhvr>
                                        <p:cTn id="25" dur="10"/>
                                        <p:tgtEl>
                                          <p:spTgt spid="750609"/>
                                        </p:tgtEl>
                                      </p:cBhvr>
                                    </p:animEffect>
                                  </p:childTnLst>
                                </p:cTn>
                              </p:par>
                            </p:childTnLst>
                          </p:cTn>
                        </p:par>
                        <p:par>
                          <p:cTn id="26" fill="hold" nodeType="afterGroup">
                            <p:stCondLst>
                              <p:cond delay="1020"/>
                            </p:stCondLst>
                            <p:childTnLst>
                              <p:par>
                                <p:cTn id="27" presetID="1" presetClass="entr" presetSubtype="0" fill="hold" grpId="0" nodeType="afterEffect">
                                  <p:stCondLst>
                                    <p:cond delay="0"/>
                                  </p:stCondLst>
                                  <p:childTnLst>
                                    <p:set>
                                      <p:cBhvr>
                                        <p:cTn id="28" dur="1" fill="hold">
                                          <p:stCondLst>
                                            <p:cond delay="499"/>
                                          </p:stCondLst>
                                        </p:cTn>
                                        <p:tgtEl>
                                          <p:spTgt spid="750610"/>
                                        </p:tgtEl>
                                        <p:attrNameLst>
                                          <p:attrName>style.visibility</p:attrName>
                                        </p:attrNameLst>
                                      </p:cBhvr>
                                      <p:to>
                                        <p:strVal val="visible"/>
                                      </p:to>
                                    </p:set>
                                  </p:childTnLst>
                                </p:cTn>
                              </p:par>
                            </p:childTnLst>
                          </p:cTn>
                        </p:par>
                        <p:par>
                          <p:cTn id="29" fill="hold" nodeType="afterGroup">
                            <p:stCondLst>
                              <p:cond delay="1520"/>
                            </p:stCondLst>
                            <p:childTnLst>
                              <p:par>
                                <p:cTn id="30" presetID="22" presetClass="entr" presetSubtype="8" fill="hold" grpId="0" nodeType="afterEffect">
                                  <p:stCondLst>
                                    <p:cond delay="0"/>
                                  </p:stCondLst>
                                  <p:childTnLst>
                                    <p:set>
                                      <p:cBhvr>
                                        <p:cTn id="31" dur="1" fill="hold">
                                          <p:stCondLst>
                                            <p:cond delay="0"/>
                                          </p:stCondLst>
                                        </p:cTn>
                                        <p:tgtEl>
                                          <p:spTgt spid="750611"/>
                                        </p:tgtEl>
                                        <p:attrNameLst>
                                          <p:attrName>style.visibility</p:attrName>
                                        </p:attrNameLst>
                                      </p:cBhvr>
                                      <p:to>
                                        <p:strVal val="visible"/>
                                      </p:to>
                                    </p:set>
                                    <p:animEffect transition="in" filter="wipe(left)">
                                      <p:cBhvr>
                                        <p:cTn id="32" dur="10"/>
                                        <p:tgtEl>
                                          <p:spTgt spid="750611"/>
                                        </p:tgtEl>
                                      </p:cBhvr>
                                    </p:animEffect>
                                  </p:childTnLst>
                                </p:cTn>
                              </p:par>
                            </p:childTnLst>
                          </p:cTn>
                        </p:par>
                        <p:par>
                          <p:cTn id="33" fill="hold" nodeType="afterGroup">
                            <p:stCondLst>
                              <p:cond delay="1530"/>
                            </p:stCondLst>
                            <p:childTnLst>
                              <p:par>
                                <p:cTn id="34" presetID="1" presetClass="entr" presetSubtype="0" fill="hold" grpId="0" nodeType="afterEffect">
                                  <p:stCondLst>
                                    <p:cond delay="0"/>
                                  </p:stCondLst>
                                  <p:childTnLst>
                                    <p:set>
                                      <p:cBhvr>
                                        <p:cTn id="35" dur="1" fill="hold">
                                          <p:stCondLst>
                                            <p:cond delay="499"/>
                                          </p:stCondLst>
                                        </p:cTn>
                                        <p:tgtEl>
                                          <p:spTgt spid="750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p:bldP spid="750610" grpId="0"/>
      <p:bldP spid="750605" grpId="0" animBg="1"/>
      <p:bldP spid="750606" grpId="0"/>
      <p:bldP spid="750607" grpId="0" animBg="1"/>
      <p:bldP spid="750609" grpId="0" animBg="1"/>
      <p:bldP spid="750611" grpId="0" animBg="1"/>
      <p:bldP spid="750612" grpId="0"/>
      <p:bldP spid="7506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816_liver"/>
          <p:cNvPicPr>
            <a:picLocks noChangeAspect="1" noChangeArrowheads="1"/>
          </p:cNvPicPr>
          <p:nvPr/>
        </p:nvPicPr>
        <p:blipFill>
          <a:blip r:embed="rId2">
            <a:clrChange>
              <a:clrFrom>
                <a:srgbClr val="FFFFFF"/>
              </a:clrFrom>
              <a:clrTo>
                <a:srgbClr val="FFFFFF">
                  <a:alpha val="0"/>
                </a:srgbClr>
              </a:clrTo>
            </a:clrChange>
            <a:lum bright="48000"/>
            <a:extLst>
              <a:ext uri="{28A0092B-C50C-407E-A947-70E740481C1C}">
                <a14:useLocalDpi xmlns:a14="http://schemas.microsoft.com/office/drawing/2010/main" val="0"/>
              </a:ext>
            </a:extLst>
          </a:blip>
          <a:srcRect/>
          <a:stretch>
            <a:fillRect/>
          </a:stretch>
        </p:blipFill>
        <p:spPr bwMode="auto">
          <a:xfrm>
            <a:off x="1331913" y="1412875"/>
            <a:ext cx="7345362"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3782" name="Group 6"/>
          <p:cNvGrpSpPr>
            <a:grpSpLocks/>
          </p:cNvGrpSpPr>
          <p:nvPr/>
        </p:nvGrpSpPr>
        <p:grpSpPr bwMode="auto">
          <a:xfrm>
            <a:off x="4819650" y="3721100"/>
            <a:ext cx="268288" cy="422275"/>
            <a:chOff x="2843" y="2400"/>
            <a:chExt cx="169" cy="266"/>
          </a:xfrm>
        </p:grpSpPr>
        <p:sp>
          <p:nvSpPr>
            <p:cNvPr id="44092" name="Freeform 7"/>
            <p:cNvSpPr>
              <a:spLocks/>
            </p:cNvSpPr>
            <p:nvPr/>
          </p:nvSpPr>
          <p:spPr bwMode="auto">
            <a:xfrm>
              <a:off x="2850" y="2428"/>
              <a:ext cx="139" cy="238"/>
            </a:xfrm>
            <a:custGeom>
              <a:avLst/>
              <a:gdLst>
                <a:gd name="T0" fmla="*/ 1 w 278"/>
                <a:gd name="T1" fmla="*/ 0 h 476"/>
                <a:gd name="T2" fmla="*/ 1 w 278"/>
                <a:gd name="T3" fmla="*/ 1 h 476"/>
                <a:gd name="T4" fmla="*/ 1 w 278"/>
                <a:gd name="T5" fmla="*/ 1 h 476"/>
                <a:gd name="T6" fmla="*/ 1 w 278"/>
                <a:gd name="T7" fmla="*/ 1 h 476"/>
                <a:gd name="T8" fmla="*/ 1 w 278"/>
                <a:gd name="T9" fmla="*/ 1 h 476"/>
                <a:gd name="T10" fmla="*/ 1 w 278"/>
                <a:gd name="T11" fmla="*/ 1 h 476"/>
                <a:gd name="T12" fmla="*/ 1 w 278"/>
                <a:gd name="T13" fmla="*/ 1 h 476"/>
                <a:gd name="T14" fmla="*/ 1 w 278"/>
                <a:gd name="T15" fmla="*/ 1 h 476"/>
                <a:gd name="T16" fmla="*/ 1 w 278"/>
                <a:gd name="T17" fmla="*/ 1 h 476"/>
                <a:gd name="T18" fmla="*/ 1 w 278"/>
                <a:gd name="T19" fmla="*/ 1 h 476"/>
                <a:gd name="T20" fmla="*/ 1 w 278"/>
                <a:gd name="T21" fmla="*/ 1 h 476"/>
                <a:gd name="T22" fmla="*/ 1 w 278"/>
                <a:gd name="T23" fmla="*/ 1 h 476"/>
                <a:gd name="T24" fmla="*/ 1 w 278"/>
                <a:gd name="T25" fmla="*/ 1 h 476"/>
                <a:gd name="T26" fmla="*/ 1 w 278"/>
                <a:gd name="T27" fmla="*/ 1 h 476"/>
                <a:gd name="T28" fmla="*/ 1 w 278"/>
                <a:gd name="T29" fmla="*/ 1 h 476"/>
                <a:gd name="T30" fmla="*/ 1 w 278"/>
                <a:gd name="T31" fmla="*/ 1 h 476"/>
                <a:gd name="T32" fmla="*/ 0 w 278"/>
                <a:gd name="T33" fmla="*/ 1 h 476"/>
                <a:gd name="T34" fmla="*/ 1 w 278"/>
                <a:gd name="T35" fmla="*/ 1 h 476"/>
                <a:gd name="T36" fmla="*/ 1 w 278"/>
                <a:gd name="T37" fmla="*/ 1 h 476"/>
                <a:gd name="T38" fmla="*/ 1 w 278"/>
                <a:gd name="T39" fmla="*/ 1 h 476"/>
                <a:gd name="T40" fmla="*/ 1 w 278"/>
                <a:gd name="T41" fmla="*/ 1 h 476"/>
                <a:gd name="T42" fmla="*/ 1 w 278"/>
                <a:gd name="T43" fmla="*/ 1 h 476"/>
                <a:gd name="T44" fmla="*/ 1 w 278"/>
                <a:gd name="T45" fmla="*/ 1 h 476"/>
                <a:gd name="T46" fmla="*/ 1 w 278"/>
                <a:gd name="T47" fmla="*/ 1 h 476"/>
                <a:gd name="T48" fmla="*/ 1 w 278"/>
                <a:gd name="T49" fmla="*/ 1 h 476"/>
                <a:gd name="T50" fmla="*/ 1 w 278"/>
                <a:gd name="T51" fmla="*/ 1 h 476"/>
                <a:gd name="T52" fmla="*/ 1 w 278"/>
                <a:gd name="T53" fmla="*/ 1 h 476"/>
                <a:gd name="T54" fmla="*/ 1 w 278"/>
                <a:gd name="T55" fmla="*/ 1 h 476"/>
                <a:gd name="T56" fmla="*/ 1 w 278"/>
                <a:gd name="T57" fmla="*/ 1 h 476"/>
                <a:gd name="T58" fmla="*/ 1 w 278"/>
                <a:gd name="T59" fmla="*/ 1 h 476"/>
                <a:gd name="T60" fmla="*/ 1 w 278"/>
                <a:gd name="T61" fmla="*/ 1 h 476"/>
                <a:gd name="T62" fmla="*/ 1 w 278"/>
                <a:gd name="T63" fmla="*/ 1 h 476"/>
                <a:gd name="T64" fmla="*/ 1 w 278"/>
                <a:gd name="T65" fmla="*/ 1 h 476"/>
                <a:gd name="T66" fmla="*/ 1 w 278"/>
                <a:gd name="T67" fmla="*/ 1 h 476"/>
                <a:gd name="T68" fmla="*/ 1 w 278"/>
                <a:gd name="T69" fmla="*/ 0 h 4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8" h="476">
                  <a:moveTo>
                    <a:pt x="222" y="0"/>
                  </a:moveTo>
                  <a:lnTo>
                    <a:pt x="205" y="29"/>
                  </a:lnTo>
                  <a:lnTo>
                    <a:pt x="187" y="55"/>
                  </a:lnTo>
                  <a:lnTo>
                    <a:pt x="168" y="82"/>
                  </a:lnTo>
                  <a:lnTo>
                    <a:pt x="151" y="108"/>
                  </a:lnTo>
                  <a:lnTo>
                    <a:pt x="132" y="134"/>
                  </a:lnTo>
                  <a:lnTo>
                    <a:pt x="113" y="161"/>
                  </a:lnTo>
                  <a:lnTo>
                    <a:pt x="95" y="187"/>
                  </a:lnTo>
                  <a:lnTo>
                    <a:pt x="77" y="214"/>
                  </a:lnTo>
                  <a:lnTo>
                    <a:pt x="62" y="241"/>
                  </a:lnTo>
                  <a:lnTo>
                    <a:pt x="47" y="270"/>
                  </a:lnTo>
                  <a:lnTo>
                    <a:pt x="33" y="300"/>
                  </a:lnTo>
                  <a:lnTo>
                    <a:pt x="22" y="332"/>
                  </a:lnTo>
                  <a:lnTo>
                    <a:pt x="12" y="365"/>
                  </a:lnTo>
                  <a:lnTo>
                    <a:pt x="4" y="401"/>
                  </a:lnTo>
                  <a:lnTo>
                    <a:pt x="1" y="437"/>
                  </a:lnTo>
                  <a:lnTo>
                    <a:pt x="0" y="476"/>
                  </a:lnTo>
                  <a:lnTo>
                    <a:pt x="65" y="476"/>
                  </a:lnTo>
                  <a:lnTo>
                    <a:pt x="67" y="441"/>
                  </a:lnTo>
                  <a:lnTo>
                    <a:pt x="70" y="409"/>
                  </a:lnTo>
                  <a:lnTo>
                    <a:pt x="75" y="380"/>
                  </a:lnTo>
                  <a:lnTo>
                    <a:pt x="83" y="351"/>
                  </a:lnTo>
                  <a:lnTo>
                    <a:pt x="94" y="324"/>
                  </a:lnTo>
                  <a:lnTo>
                    <a:pt x="106" y="298"/>
                  </a:lnTo>
                  <a:lnTo>
                    <a:pt x="119" y="272"/>
                  </a:lnTo>
                  <a:lnTo>
                    <a:pt x="134" y="247"/>
                  </a:lnTo>
                  <a:lnTo>
                    <a:pt x="149" y="222"/>
                  </a:lnTo>
                  <a:lnTo>
                    <a:pt x="166" y="198"/>
                  </a:lnTo>
                  <a:lnTo>
                    <a:pt x="184" y="171"/>
                  </a:lnTo>
                  <a:lnTo>
                    <a:pt x="203" y="145"/>
                  </a:lnTo>
                  <a:lnTo>
                    <a:pt x="223" y="119"/>
                  </a:lnTo>
                  <a:lnTo>
                    <a:pt x="241" y="92"/>
                  </a:lnTo>
                  <a:lnTo>
                    <a:pt x="260" y="63"/>
                  </a:lnTo>
                  <a:lnTo>
                    <a:pt x="278" y="33"/>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3" name="Freeform 8"/>
            <p:cNvSpPr>
              <a:spLocks/>
            </p:cNvSpPr>
            <p:nvPr/>
          </p:nvSpPr>
          <p:spPr bwMode="auto">
            <a:xfrm>
              <a:off x="2843" y="2400"/>
              <a:ext cx="161" cy="98"/>
            </a:xfrm>
            <a:custGeom>
              <a:avLst/>
              <a:gdLst>
                <a:gd name="T0" fmla="*/ 1 w 322"/>
                <a:gd name="T1" fmla="*/ 0 h 198"/>
                <a:gd name="T2" fmla="*/ 1 w 322"/>
                <a:gd name="T3" fmla="*/ 0 h 198"/>
                <a:gd name="T4" fmla="*/ 0 w 322"/>
                <a:gd name="T5" fmla="*/ 0 h 198"/>
                <a:gd name="T6" fmla="*/ 1 w 322"/>
                <a:gd name="T7" fmla="*/ 0 h 198"/>
                <a:gd name="T8" fmla="*/ 1 w 322"/>
                <a:gd name="T9" fmla="*/ 0 h 198"/>
                <a:gd name="T10" fmla="*/ 1 w 322"/>
                <a:gd name="T11" fmla="*/ 0 h 198"/>
                <a:gd name="T12" fmla="*/ 1 w 322"/>
                <a:gd name="T13" fmla="*/ 0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98">
                  <a:moveTo>
                    <a:pt x="322" y="28"/>
                  </a:moveTo>
                  <a:lnTo>
                    <a:pt x="275" y="0"/>
                  </a:lnTo>
                  <a:lnTo>
                    <a:pt x="0" y="140"/>
                  </a:lnTo>
                  <a:lnTo>
                    <a:pt x="29" y="198"/>
                  </a:lnTo>
                  <a:lnTo>
                    <a:pt x="304" y="58"/>
                  </a:lnTo>
                  <a:lnTo>
                    <a:pt x="256" y="31"/>
                  </a:lnTo>
                  <a:lnTo>
                    <a:pt x="32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4" name="Freeform 9"/>
            <p:cNvSpPr>
              <a:spLocks/>
            </p:cNvSpPr>
            <p:nvPr/>
          </p:nvSpPr>
          <p:spPr bwMode="auto">
            <a:xfrm>
              <a:off x="2971" y="2413"/>
              <a:ext cx="41" cy="156"/>
            </a:xfrm>
            <a:custGeom>
              <a:avLst/>
              <a:gdLst>
                <a:gd name="T0" fmla="*/ 1 w 81"/>
                <a:gd name="T1" fmla="*/ 1 h 311"/>
                <a:gd name="T2" fmla="*/ 1 w 81"/>
                <a:gd name="T3" fmla="*/ 1 h 311"/>
                <a:gd name="T4" fmla="*/ 1 w 81"/>
                <a:gd name="T5" fmla="*/ 0 h 311"/>
                <a:gd name="T6" fmla="*/ 0 w 81"/>
                <a:gd name="T7" fmla="*/ 1 h 311"/>
                <a:gd name="T8" fmla="*/ 1 w 81"/>
                <a:gd name="T9" fmla="*/ 1 h 311"/>
                <a:gd name="T10" fmla="*/ 1 w 81"/>
                <a:gd name="T11" fmla="*/ 1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11">
                  <a:moveTo>
                    <a:pt x="48" y="310"/>
                  </a:moveTo>
                  <a:lnTo>
                    <a:pt x="81" y="307"/>
                  </a:lnTo>
                  <a:lnTo>
                    <a:pt x="66" y="0"/>
                  </a:lnTo>
                  <a:lnTo>
                    <a:pt x="0" y="3"/>
                  </a:lnTo>
                  <a:lnTo>
                    <a:pt x="16" y="311"/>
                  </a:lnTo>
                  <a:lnTo>
                    <a:pt x="48"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3786" name="Freeform 10"/>
          <p:cNvSpPr>
            <a:spLocks/>
          </p:cNvSpPr>
          <p:nvPr/>
        </p:nvSpPr>
        <p:spPr bwMode="auto">
          <a:xfrm>
            <a:off x="4875213" y="4394200"/>
            <a:ext cx="900112" cy="1041400"/>
          </a:xfrm>
          <a:custGeom>
            <a:avLst/>
            <a:gdLst>
              <a:gd name="T0" fmla="*/ 2147483647 w 1133"/>
              <a:gd name="T1" fmla="*/ 2147483647 h 1313"/>
              <a:gd name="T2" fmla="*/ 2147483647 w 1133"/>
              <a:gd name="T3" fmla="*/ 2147483647 h 1313"/>
              <a:gd name="T4" fmla="*/ 2147483647 w 1133"/>
              <a:gd name="T5" fmla="*/ 2147483647 h 1313"/>
              <a:gd name="T6" fmla="*/ 2147483647 w 1133"/>
              <a:gd name="T7" fmla="*/ 2147483647 h 1313"/>
              <a:gd name="T8" fmla="*/ 2147483647 w 1133"/>
              <a:gd name="T9" fmla="*/ 2147483647 h 1313"/>
              <a:gd name="T10" fmla="*/ 2147483647 w 1133"/>
              <a:gd name="T11" fmla="*/ 2147483647 h 1313"/>
              <a:gd name="T12" fmla="*/ 2147483647 w 1133"/>
              <a:gd name="T13" fmla="*/ 2147483647 h 1313"/>
              <a:gd name="T14" fmla="*/ 2147483647 w 1133"/>
              <a:gd name="T15" fmla="*/ 2147483647 h 1313"/>
              <a:gd name="T16" fmla="*/ 2147483647 w 1133"/>
              <a:gd name="T17" fmla="*/ 2147483647 h 1313"/>
              <a:gd name="T18" fmla="*/ 2147483647 w 1133"/>
              <a:gd name="T19" fmla="*/ 2147483647 h 1313"/>
              <a:gd name="T20" fmla="*/ 2147483647 w 1133"/>
              <a:gd name="T21" fmla="*/ 2147483647 h 1313"/>
              <a:gd name="T22" fmla="*/ 2147483647 w 1133"/>
              <a:gd name="T23" fmla="*/ 2147483647 h 1313"/>
              <a:gd name="T24" fmla="*/ 2147483647 w 1133"/>
              <a:gd name="T25" fmla="*/ 2147483647 h 1313"/>
              <a:gd name="T26" fmla="*/ 2147483647 w 1133"/>
              <a:gd name="T27" fmla="*/ 2147483647 h 1313"/>
              <a:gd name="T28" fmla="*/ 2147483647 w 1133"/>
              <a:gd name="T29" fmla="*/ 2147483647 h 1313"/>
              <a:gd name="T30" fmla="*/ 2147483647 w 1133"/>
              <a:gd name="T31" fmla="*/ 2147483647 h 1313"/>
              <a:gd name="T32" fmla="*/ 2147483647 w 1133"/>
              <a:gd name="T33" fmla="*/ 0 h 1313"/>
              <a:gd name="T34" fmla="*/ 2147483647 w 1133"/>
              <a:gd name="T35" fmla="*/ 2147483647 h 1313"/>
              <a:gd name="T36" fmla="*/ 2147483647 w 1133"/>
              <a:gd name="T37" fmla="*/ 2147483647 h 1313"/>
              <a:gd name="T38" fmla="*/ 2147483647 w 1133"/>
              <a:gd name="T39" fmla="*/ 2147483647 h 1313"/>
              <a:gd name="T40" fmla="*/ 2147483647 w 1133"/>
              <a:gd name="T41" fmla="*/ 2147483647 h 1313"/>
              <a:gd name="T42" fmla="*/ 2147483647 w 1133"/>
              <a:gd name="T43" fmla="*/ 2147483647 h 1313"/>
              <a:gd name="T44" fmla="*/ 2147483647 w 1133"/>
              <a:gd name="T45" fmla="*/ 2147483647 h 1313"/>
              <a:gd name="T46" fmla="*/ 2147483647 w 1133"/>
              <a:gd name="T47" fmla="*/ 2147483647 h 1313"/>
              <a:gd name="T48" fmla="*/ 2147483647 w 1133"/>
              <a:gd name="T49" fmla="*/ 2147483647 h 1313"/>
              <a:gd name="T50" fmla="*/ 2147483647 w 1133"/>
              <a:gd name="T51" fmla="*/ 2147483647 h 1313"/>
              <a:gd name="T52" fmla="*/ 2147483647 w 1133"/>
              <a:gd name="T53" fmla="*/ 2147483647 h 1313"/>
              <a:gd name="T54" fmla="*/ 2147483647 w 1133"/>
              <a:gd name="T55" fmla="*/ 2147483647 h 1313"/>
              <a:gd name="T56" fmla="*/ 2147483647 w 1133"/>
              <a:gd name="T57" fmla="*/ 2147483647 h 1313"/>
              <a:gd name="T58" fmla="*/ 2147483647 w 1133"/>
              <a:gd name="T59" fmla="*/ 2147483647 h 1313"/>
              <a:gd name="T60" fmla="*/ 2147483647 w 1133"/>
              <a:gd name="T61" fmla="*/ 2147483647 h 1313"/>
              <a:gd name="T62" fmla="*/ 2147483647 w 1133"/>
              <a:gd name="T63" fmla="*/ 2147483647 h 1313"/>
              <a:gd name="T64" fmla="*/ 2147483647 w 1133"/>
              <a:gd name="T65" fmla="*/ 2147483647 h 1313"/>
              <a:gd name="T66" fmla="*/ 2147483647 w 1133"/>
              <a:gd name="T67" fmla="*/ 2147483647 h 1313"/>
              <a:gd name="T68" fmla="*/ 2147483647 w 1133"/>
              <a:gd name="T69" fmla="*/ 2147483647 h 1313"/>
              <a:gd name="T70" fmla="*/ 2147483647 w 1133"/>
              <a:gd name="T71" fmla="*/ 2147483647 h 1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3" h="1313">
                <a:moveTo>
                  <a:pt x="934" y="1215"/>
                </a:moveTo>
                <a:lnTo>
                  <a:pt x="971" y="1162"/>
                </a:lnTo>
                <a:lnTo>
                  <a:pt x="914" y="1110"/>
                </a:lnTo>
                <a:lnTo>
                  <a:pt x="857" y="1059"/>
                </a:lnTo>
                <a:lnTo>
                  <a:pt x="804" y="1013"/>
                </a:lnTo>
                <a:lnTo>
                  <a:pt x="753" y="967"/>
                </a:lnTo>
                <a:lnTo>
                  <a:pt x="705" y="925"/>
                </a:lnTo>
                <a:lnTo>
                  <a:pt x="659" y="885"/>
                </a:lnTo>
                <a:lnTo>
                  <a:pt x="616" y="847"/>
                </a:lnTo>
                <a:lnTo>
                  <a:pt x="573" y="810"/>
                </a:lnTo>
                <a:lnTo>
                  <a:pt x="534" y="777"/>
                </a:lnTo>
                <a:lnTo>
                  <a:pt x="496" y="743"/>
                </a:lnTo>
                <a:lnTo>
                  <a:pt x="460" y="710"/>
                </a:lnTo>
                <a:lnTo>
                  <a:pt x="429" y="680"/>
                </a:lnTo>
                <a:lnTo>
                  <a:pt x="397" y="649"/>
                </a:lnTo>
                <a:lnTo>
                  <a:pt x="367" y="621"/>
                </a:lnTo>
                <a:lnTo>
                  <a:pt x="339" y="593"/>
                </a:lnTo>
                <a:lnTo>
                  <a:pt x="313" y="563"/>
                </a:lnTo>
                <a:lnTo>
                  <a:pt x="289" y="536"/>
                </a:lnTo>
                <a:lnTo>
                  <a:pt x="267" y="507"/>
                </a:lnTo>
                <a:lnTo>
                  <a:pt x="244" y="478"/>
                </a:lnTo>
                <a:lnTo>
                  <a:pt x="225" y="451"/>
                </a:lnTo>
                <a:lnTo>
                  <a:pt x="207" y="421"/>
                </a:lnTo>
                <a:lnTo>
                  <a:pt x="189" y="390"/>
                </a:lnTo>
                <a:lnTo>
                  <a:pt x="172" y="360"/>
                </a:lnTo>
                <a:lnTo>
                  <a:pt x="157" y="327"/>
                </a:lnTo>
                <a:lnTo>
                  <a:pt x="143" y="294"/>
                </a:lnTo>
                <a:lnTo>
                  <a:pt x="129" y="258"/>
                </a:lnTo>
                <a:lnTo>
                  <a:pt x="117" y="221"/>
                </a:lnTo>
                <a:lnTo>
                  <a:pt x="104" y="181"/>
                </a:lnTo>
                <a:lnTo>
                  <a:pt x="94" y="140"/>
                </a:lnTo>
                <a:lnTo>
                  <a:pt x="83" y="95"/>
                </a:lnTo>
                <a:lnTo>
                  <a:pt x="73" y="49"/>
                </a:lnTo>
                <a:lnTo>
                  <a:pt x="63" y="0"/>
                </a:lnTo>
                <a:lnTo>
                  <a:pt x="0" y="11"/>
                </a:lnTo>
                <a:lnTo>
                  <a:pt x="10" y="62"/>
                </a:lnTo>
                <a:lnTo>
                  <a:pt x="19" y="110"/>
                </a:lnTo>
                <a:lnTo>
                  <a:pt x="30" y="155"/>
                </a:lnTo>
                <a:lnTo>
                  <a:pt x="41" y="199"/>
                </a:lnTo>
                <a:lnTo>
                  <a:pt x="55" y="240"/>
                </a:lnTo>
                <a:lnTo>
                  <a:pt x="67" y="279"/>
                </a:lnTo>
                <a:lnTo>
                  <a:pt x="82" y="318"/>
                </a:lnTo>
                <a:lnTo>
                  <a:pt x="98" y="354"/>
                </a:lnTo>
                <a:lnTo>
                  <a:pt x="113" y="389"/>
                </a:lnTo>
                <a:lnTo>
                  <a:pt x="132" y="422"/>
                </a:lnTo>
                <a:lnTo>
                  <a:pt x="150" y="454"/>
                </a:lnTo>
                <a:lnTo>
                  <a:pt x="170" y="486"/>
                </a:lnTo>
                <a:lnTo>
                  <a:pt x="192" y="517"/>
                </a:lnTo>
                <a:lnTo>
                  <a:pt x="215" y="547"/>
                </a:lnTo>
                <a:lnTo>
                  <a:pt x="239" y="577"/>
                </a:lnTo>
                <a:lnTo>
                  <a:pt x="265" y="607"/>
                </a:lnTo>
                <a:lnTo>
                  <a:pt x="291" y="636"/>
                </a:lnTo>
                <a:lnTo>
                  <a:pt x="321" y="667"/>
                </a:lnTo>
                <a:lnTo>
                  <a:pt x="351" y="697"/>
                </a:lnTo>
                <a:lnTo>
                  <a:pt x="383" y="728"/>
                </a:lnTo>
                <a:lnTo>
                  <a:pt x="417" y="758"/>
                </a:lnTo>
                <a:lnTo>
                  <a:pt x="453" y="791"/>
                </a:lnTo>
                <a:lnTo>
                  <a:pt x="490" y="825"/>
                </a:lnTo>
                <a:lnTo>
                  <a:pt x="529" y="860"/>
                </a:lnTo>
                <a:lnTo>
                  <a:pt x="572" y="897"/>
                </a:lnTo>
                <a:lnTo>
                  <a:pt x="616" y="935"/>
                </a:lnTo>
                <a:lnTo>
                  <a:pt x="661" y="975"/>
                </a:lnTo>
                <a:lnTo>
                  <a:pt x="709" y="1017"/>
                </a:lnTo>
                <a:lnTo>
                  <a:pt x="761" y="1061"/>
                </a:lnTo>
                <a:lnTo>
                  <a:pt x="813" y="1107"/>
                </a:lnTo>
                <a:lnTo>
                  <a:pt x="870" y="1158"/>
                </a:lnTo>
                <a:lnTo>
                  <a:pt x="928" y="1210"/>
                </a:lnTo>
                <a:lnTo>
                  <a:pt x="965" y="1157"/>
                </a:lnTo>
                <a:lnTo>
                  <a:pt x="934" y="1215"/>
                </a:lnTo>
                <a:lnTo>
                  <a:pt x="1133" y="1313"/>
                </a:lnTo>
                <a:lnTo>
                  <a:pt x="971" y="1162"/>
                </a:lnTo>
                <a:lnTo>
                  <a:pt x="934" y="1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3787" name="Group 11"/>
          <p:cNvGrpSpPr>
            <a:grpSpLocks/>
          </p:cNvGrpSpPr>
          <p:nvPr/>
        </p:nvGrpSpPr>
        <p:grpSpPr bwMode="auto">
          <a:xfrm>
            <a:off x="4900613" y="2700338"/>
            <a:ext cx="2233612" cy="652462"/>
            <a:chOff x="2894" y="1757"/>
            <a:chExt cx="1407" cy="411"/>
          </a:xfrm>
        </p:grpSpPr>
        <p:sp>
          <p:nvSpPr>
            <p:cNvPr id="44086" name="Freeform 12"/>
            <p:cNvSpPr>
              <a:spLocks/>
            </p:cNvSpPr>
            <p:nvPr/>
          </p:nvSpPr>
          <p:spPr bwMode="auto">
            <a:xfrm>
              <a:off x="4154" y="1915"/>
              <a:ext cx="147" cy="111"/>
            </a:xfrm>
            <a:custGeom>
              <a:avLst/>
              <a:gdLst>
                <a:gd name="T0" fmla="*/ 1 w 294"/>
                <a:gd name="T1" fmla="*/ 0 h 222"/>
                <a:gd name="T2" fmla="*/ 1 w 294"/>
                <a:gd name="T3" fmla="*/ 1 h 222"/>
                <a:gd name="T4" fmla="*/ 1 w 294"/>
                <a:gd name="T5" fmla="*/ 1 h 222"/>
                <a:gd name="T6" fmla="*/ 0 w 294"/>
                <a:gd name="T7" fmla="*/ 1 h 222"/>
                <a:gd name="T8" fmla="*/ 1 w 294"/>
                <a:gd name="T9" fmla="*/ 0 h 222"/>
                <a:gd name="T10" fmla="*/ 1 w 294"/>
                <a:gd name="T11" fmla="*/ 1 h 222"/>
                <a:gd name="T12" fmla="*/ 1 w 294"/>
                <a:gd name="T13" fmla="*/ 0 h 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222">
                  <a:moveTo>
                    <a:pt x="294" y="0"/>
                  </a:moveTo>
                  <a:lnTo>
                    <a:pt x="294" y="54"/>
                  </a:lnTo>
                  <a:lnTo>
                    <a:pt x="35" y="222"/>
                  </a:lnTo>
                  <a:lnTo>
                    <a:pt x="0" y="168"/>
                  </a:lnTo>
                  <a:lnTo>
                    <a:pt x="258" y="0"/>
                  </a:lnTo>
                  <a:lnTo>
                    <a:pt x="258" y="54"/>
                  </a:lnTo>
                  <a:lnTo>
                    <a:pt x="2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7" name="Freeform 13"/>
            <p:cNvSpPr>
              <a:spLocks/>
            </p:cNvSpPr>
            <p:nvPr/>
          </p:nvSpPr>
          <p:spPr bwMode="auto">
            <a:xfrm>
              <a:off x="4153" y="1831"/>
              <a:ext cx="148" cy="111"/>
            </a:xfrm>
            <a:custGeom>
              <a:avLst/>
              <a:gdLst>
                <a:gd name="T0" fmla="*/ 1 w 295"/>
                <a:gd name="T1" fmla="*/ 1 h 221"/>
                <a:gd name="T2" fmla="*/ 1 w 295"/>
                <a:gd name="T3" fmla="*/ 0 h 221"/>
                <a:gd name="T4" fmla="*/ 1 w 295"/>
                <a:gd name="T5" fmla="*/ 1 h 221"/>
                <a:gd name="T6" fmla="*/ 1 w 295"/>
                <a:gd name="T7" fmla="*/ 1 h 221"/>
                <a:gd name="T8" fmla="*/ 0 w 295"/>
                <a:gd name="T9" fmla="*/ 1 h 221"/>
                <a:gd name="T10" fmla="*/ 1 w 295"/>
                <a:gd name="T11" fmla="*/ 1 h 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 h="221">
                  <a:moveTo>
                    <a:pt x="18" y="27"/>
                  </a:moveTo>
                  <a:lnTo>
                    <a:pt x="35" y="0"/>
                  </a:lnTo>
                  <a:lnTo>
                    <a:pt x="295" y="167"/>
                  </a:lnTo>
                  <a:lnTo>
                    <a:pt x="259" y="221"/>
                  </a:lnTo>
                  <a:lnTo>
                    <a:pt x="0" y="54"/>
                  </a:lnTo>
                  <a:lnTo>
                    <a:pt x="1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8" name="Freeform 14"/>
            <p:cNvSpPr>
              <a:spLocks/>
            </p:cNvSpPr>
            <p:nvPr/>
          </p:nvSpPr>
          <p:spPr bwMode="auto">
            <a:xfrm>
              <a:off x="2894" y="1912"/>
              <a:ext cx="1372" cy="39"/>
            </a:xfrm>
            <a:custGeom>
              <a:avLst/>
              <a:gdLst>
                <a:gd name="T0" fmla="*/ 0 w 2745"/>
                <a:gd name="T1" fmla="*/ 1 h 78"/>
                <a:gd name="T2" fmla="*/ 0 w 2745"/>
                <a:gd name="T3" fmla="*/ 1 h 78"/>
                <a:gd name="T4" fmla="*/ 0 w 2745"/>
                <a:gd name="T5" fmla="*/ 1 h 78"/>
                <a:gd name="T6" fmla="*/ 0 w 2745"/>
                <a:gd name="T7" fmla="*/ 0 h 78"/>
                <a:gd name="T8" fmla="*/ 0 w 2745"/>
                <a:gd name="T9" fmla="*/ 1 h 78"/>
                <a:gd name="T10" fmla="*/ 0 w 2745"/>
                <a:gd name="T11" fmla="*/ 1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5" h="78">
                  <a:moveTo>
                    <a:pt x="0" y="45"/>
                  </a:moveTo>
                  <a:lnTo>
                    <a:pt x="0" y="78"/>
                  </a:lnTo>
                  <a:lnTo>
                    <a:pt x="2745" y="66"/>
                  </a:lnTo>
                  <a:lnTo>
                    <a:pt x="2745" y="0"/>
                  </a:lnTo>
                  <a:lnTo>
                    <a:pt x="0" y="12"/>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9" name="Freeform 15"/>
            <p:cNvSpPr>
              <a:spLocks/>
            </p:cNvSpPr>
            <p:nvPr/>
          </p:nvSpPr>
          <p:spPr bwMode="auto">
            <a:xfrm>
              <a:off x="3110" y="1926"/>
              <a:ext cx="510" cy="242"/>
            </a:xfrm>
            <a:custGeom>
              <a:avLst/>
              <a:gdLst>
                <a:gd name="T0" fmla="*/ 1 w 1018"/>
                <a:gd name="T1" fmla="*/ 1 h 484"/>
                <a:gd name="T2" fmla="*/ 1 w 1018"/>
                <a:gd name="T3" fmla="*/ 1 h 484"/>
                <a:gd name="T4" fmla="*/ 1 w 1018"/>
                <a:gd name="T5" fmla="*/ 1 h 484"/>
                <a:gd name="T6" fmla="*/ 1 w 1018"/>
                <a:gd name="T7" fmla="*/ 1 h 484"/>
                <a:gd name="T8" fmla="*/ 1 w 1018"/>
                <a:gd name="T9" fmla="*/ 1 h 484"/>
                <a:gd name="T10" fmla="*/ 1 w 1018"/>
                <a:gd name="T11" fmla="*/ 1 h 484"/>
                <a:gd name="T12" fmla="*/ 1 w 1018"/>
                <a:gd name="T13" fmla="*/ 1 h 484"/>
                <a:gd name="T14" fmla="*/ 1 w 1018"/>
                <a:gd name="T15" fmla="*/ 1 h 484"/>
                <a:gd name="T16" fmla="*/ 1 w 1018"/>
                <a:gd name="T17" fmla="*/ 1 h 484"/>
                <a:gd name="T18" fmla="*/ 1 w 1018"/>
                <a:gd name="T19" fmla="*/ 1 h 484"/>
                <a:gd name="T20" fmla="*/ 1 w 1018"/>
                <a:gd name="T21" fmla="*/ 1 h 484"/>
                <a:gd name="T22" fmla="*/ 1 w 1018"/>
                <a:gd name="T23" fmla="*/ 1 h 484"/>
                <a:gd name="T24" fmla="*/ 1 w 1018"/>
                <a:gd name="T25" fmla="*/ 1 h 484"/>
                <a:gd name="T26" fmla="*/ 1 w 1018"/>
                <a:gd name="T27" fmla="*/ 1 h 484"/>
                <a:gd name="T28" fmla="*/ 1 w 1018"/>
                <a:gd name="T29" fmla="*/ 1 h 484"/>
                <a:gd name="T30" fmla="*/ 1 w 1018"/>
                <a:gd name="T31" fmla="*/ 1 h 484"/>
                <a:gd name="T32" fmla="*/ 1 w 1018"/>
                <a:gd name="T33" fmla="*/ 0 h 484"/>
                <a:gd name="T34" fmla="*/ 1 w 1018"/>
                <a:gd name="T35" fmla="*/ 1 h 484"/>
                <a:gd name="T36" fmla="*/ 1 w 1018"/>
                <a:gd name="T37" fmla="*/ 1 h 484"/>
                <a:gd name="T38" fmla="*/ 1 w 1018"/>
                <a:gd name="T39" fmla="*/ 1 h 484"/>
                <a:gd name="T40" fmla="*/ 1 w 1018"/>
                <a:gd name="T41" fmla="*/ 1 h 484"/>
                <a:gd name="T42" fmla="*/ 1 w 1018"/>
                <a:gd name="T43" fmla="*/ 1 h 484"/>
                <a:gd name="T44" fmla="*/ 1 w 1018"/>
                <a:gd name="T45" fmla="*/ 1 h 484"/>
                <a:gd name="T46" fmla="*/ 1 w 1018"/>
                <a:gd name="T47" fmla="*/ 1 h 484"/>
                <a:gd name="T48" fmla="*/ 1 w 1018"/>
                <a:gd name="T49" fmla="*/ 1 h 484"/>
                <a:gd name="T50" fmla="*/ 1 w 1018"/>
                <a:gd name="T51" fmla="*/ 1 h 484"/>
                <a:gd name="T52" fmla="*/ 1 w 1018"/>
                <a:gd name="T53" fmla="*/ 1 h 484"/>
                <a:gd name="T54" fmla="*/ 1 w 1018"/>
                <a:gd name="T55" fmla="*/ 1 h 484"/>
                <a:gd name="T56" fmla="*/ 1 w 1018"/>
                <a:gd name="T57" fmla="*/ 1 h 484"/>
                <a:gd name="T58" fmla="*/ 1 w 1018"/>
                <a:gd name="T59" fmla="*/ 1 h 484"/>
                <a:gd name="T60" fmla="*/ 1 w 1018"/>
                <a:gd name="T61" fmla="*/ 1 h 484"/>
                <a:gd name="T62" fmla="*/ 1 w 1018"/>
                <a:gd name="T63" fmla="*/ 1 h 484"/>
                <a:gd name="T64" fmla="*/ 0 w 1018"/>
                <a:gd name="T65" fmla="*/ 1 h 4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8" h="484">
                  <a:moveTo>
                    <a:pt x="57" y="484"/>
                  </a:moveTo>
                  <a:lnTo>
                    <a:pt x="62" y="475"/>
                  </a:lnTo>
                  <a:lnTo>
                    <a:pt x="71" y="466"/>
                  </a:lnTo>
                  <a:lnTo>
                    <a:pt x="83" y="453"/>
                  </a:lnTo>
                  <a:lnTo>
                    <a:pt x="98" y="440"/>
                  </a:lnTo>
                  <a:lnTo>
                    <a:pt x="115" y="426"/>
                  </a:lnTo>
                  <a:lnTo>
                    <a:pt x="136" y="411"/>
                  </a:lnTo>
                  <a:lnTo>
                    <a:pt x="158" y="396"/>
                  </a:lnTo>
                  <a:lnTo>
                    <a:pt x="182" y="379"/>
                  </a:lnTo>
                  <a:lnTo>
                    <a:pt x="208" y="363"/>
                  </a:lnTo>
                  <a:lnTo>
                    <a:pt x="237" y="346"/>
                  </a:lnTo>
                  <a:lnTo>
                    <a:pt x="267" y="329"/>
                  </a:lnTo>
                  <a:lnTo>
                    <a:pt x="298" y="310"/>
                  </a:lnTo>
                  <a:lnTo>
                    <a:pt x="332" y="294"/>
                  </a:lnTo>
                  <a:lnTo>
                    <a:pt x="364" y="277"/>
                  </a:lnTo>
                  <a:lnTo>
                    <a:pt x="399" y="259"/>
                  </a:lnTo>
                  <a:lnTo>
                    <a:pt x="435" y="242"/>
                  </a:lnTo>
                  <a:lnTo>
                    <a:pt x="473" y="225"/>
                  </a:lnTo>
                  <a:lnTo>
                    <a:pt x="510" y="209"/>
                  </a:lnTo>
                  <a:lnTo>
                    <a:pt x="547" y="194"/>
                  </a:lnTo>
                  <a:lnTo>
                    <a:pt x="586" y="178"/>
                  </a:lnTo>
                  <a:lnTo>
                    <a:pt x="624" y="163"/>
                  </a:lnTo>
                  <a:lnTo>
                    <a:pt x="663" y="149"/>
                  </a:lnTo>
                  <a:lnTo>
                    <a:pt x="700" y="135"/>
                  </a:lnTo>
                  <a:lnTo>
                    <a:pt x="739" y="124"/>
                  </a:lnTo>
                  <a:lnTo>
                    <a:pt x="777" y="112"/>
                  </a:lnTo>
                  <a:lnTo>
                    <a:pt x="814" y="101"/>
                  </a:lnTo>
                  <a:lnTo>
                    <a:pt x="850" y="92"/>
                  </a:lnTo>
                  <a:lnTo>
                    <a:pt x="886" y="84"/>
                  </a:lnTo>
                  <a:lnTo>
                    <a:pt x="922" y="77"/>
                  </a:lnTo>
                  <a:lnTo>
                    <a:pt x="954" y="72"/>
                  </a:lnTo>
                  <a:lnTo>
                    <a:pt x="987" y="68"/>
                  </a:lnTo>
                  <a:lnTo>
                    <a:pt x="1018" y="65"/>
                  </a:lnTo>
                  <a:lnTo>
                    <a:pt x="1014" y="0"/>
                  </a:lnTo>
                  <a:lnTo>
                    <a:pt x="980" y="3"/>
                  </a:lnTo>
                  <a:lnTo>
                    <a:pt x="945" y="6"/>
                  </a:lnTo>
                  <a:lnTo>
                    <a:pt x="909" y="14"/>
                  </a:lnTo>
                  <a:lnTo>
                    <a:pt x="873" y="20"/>
                  </a:lnTo>
                  <a:lnTo>
                    <a:pt x="835" y="29"/>
                  </a:lnTo>
                  <a:lnTo>
                    <a:pt x="797" y="38"/>
                  </a:lnTo>
                  <a:lnTo>
                    <a:pt x="758" y="49"/>
                  </a:lnTo>
                  <a:lnTo>
                    <a:pt x="719" y="61"/>
                  </a:lnTo>
                  <a:lnTo>
                    <a:pt x="680" y="74"/>
                  </a:lnTo>
                  <a:lnTo>
                    <a:pt x="641" y="88"/>
                  </a:lnTo>
                  <a:lnTo>
                    <a:pt x="600" y="102"/>
                  </a:lnTo>
                  <a:lnTo>
                    <a:pt x="562" y="117"/>
                  </a:lnTo>
                  <a:lnTo>
                    <a:pt x="523" y="133"/>
                  </a:lnTo>
                  <a:lnTo>
                    <a:pt x="483" y="150"/>
                  </a:lnTo>
                  <a:lnTo>
                    <a:pt x="446" y="166"/>
                  </a:lnTo>
                  <a:lnTo>
                    <a:pt x="409" y="183"/>
                  </a:lnTo>
                  <a:lnTo>
                    <a:pt x="371" y="200"/>
                  </a:lnTo>
                  <a:lnTo>
                    <a:pt x="336" y="218"/>
                  </a:lnTo>
                  <a:lnTo>
                    <a:pt x="301" y="235"/>
                  </a:lnTo>
                  <a:lnTo>
                    <a:pt x="267" y="254"/>
                  </a:lnTo>
                  <a:lnTo>
                    <a:pt x="234" y="272"/>
                  </a:lnTo>
                  <a:lnTo>
                    <a:pt x="204" y="290"/>
                  </a:lnTo>
                  <a:lnTo>
                    <a:pt x="176" y="306"/>
                  </a:lnTo>
                  <a:lnTo>
                    <a:pt x="147" y="325"/>
                  </a:lnTo>
                  <a:lnTo>
                    <a:pt x="121" y="341"/>
                  </a:lnTo>
                  <a:lnTo>
                    <a:pt x="97" y="358"/>
                  </a:lnTo>
                  <a:lnTo>
                    <a:pt x="76" y="374"/>
                  </a:lnTo>
                  <a:lnTo>
                    <a:pt x="57" y="390"/>
                  </a:lnTo>
                  <a:lnTo>
                    <a:pt x="39" y="405"/>
                  </a:lnTo>
                  <a:lnTo>
                    <a:pt x="23" y="421"/>
                  </a:lnTo>
                  <a:lnTo>
                    <a:pt x="10" y="436"/>
                  </a:lnTo>
                  <a:lnTo>
                    <a:pt x="0" y="451"/>
                  </a:lnTo>
                  <a:lnTo>
                    <a:pt x="57"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0" name="Freeform 16"/>
            <p:cNvSpPr>
              <a:spLocks/>
            </p:cNvSpPr>
            <p:nvPr/>
          </p:nvSpPr>
          <p:spPr bwMode="auto">
            <a:xfrm>
              <a:off x="3074" y="1757"/>
              <a:ext cx="463" cy="182"/>
            </a:xfrm>
            <a:custGeom>
              <a:avLst/>
              <a:gdLst>
                <a:gd name="T0" fmla="*/ 1 w 925"/>
                <a:gd name="T1" fmla="*/ 1 h 364"/>
                <a:gd name="T2" fmla="*/ 1 w 925"/>
                <a:gd name="T3" fmla="*/ 1 h 364"/>
                <a:gd name="T4" fmla="*/ 1 w 925"/>
                <a:gd name="T5" fmla="*/ 1 h 364"/>
                <a:gd name="T6" fmla="*/ 1 w 925"/>
                <a:gd name="T7" fmla="*/ 1 h 364"/>
                <a:gd name="T8" fmla="*/ 1 w 925"/>
                <a:gd name="T9" fmla="*/ 1 h 364"/>
                <a:gd name="T10" fmla="*/ 1 w 925"/>
                <a:gd name="T11" fmla="*/ 1 h 364"/>
                <a:gd name="T12" fmla="*/ 1 w 925"/>
                <a:gd name="T13" fmla="*/ 1 h 364"/>
                <a:gd name="T14" fmla="*/ 1 w 925"/>
                <a:gd name="T15" fmla="*/ 1 h 364"/>
                <a:gd name="T16" fmla="*/ 1 w 925"/>
                <a:gd name="T17" fmla="*/ 1 h 364"/>
                <a:gd name="T18" fmla="*/ 1 w 925"/>
                <a:gd name="T19" fmla="*/ 1 h 364"/>
                <a:gd name="T20" fmla="*/ 1 w 925"/>
                <a:gd name="T21" fmla="*/ 1 h 364"/>
                <a:gd name="T22" fmla="*/ 1 w 925"/>
                <a:gd name="T23" fmla="*/ 1 h 364"/>
                <a:gd name="T24" fmla="*/ 1 w 925"/>
                <a:gd name="T25" fmla="*/ 1 h 364"/>
                <a:gd name="T26" fmla="*/ 1 w 925"/>
                <a:gd name="T27" fmla="*/ 1 h 364"/>
                <a:gd name="T28" fmla="*/ 1 w 925"/>
                <a:gd name="T29" fmla="*/ 1 h 364"/>
                <a:gd name="T30" fmla="*/ 1 w 925"/>
                <a:gd name="T31" fmla="*/ 1 h 364"/>
                <a:gd name="T32" fmla="*/ 1 w 925"/>
                <a:gd name="T33" fmla="*/ 1 h 364"/>
                <a:gd name="T34" fmla="*/ 1 w 925"/>
                <a:gd name="T35" fmla="*/ 1 h 364"/>
                <a:gd name="T36" fmla="*/ 1 w 925"/>
                <a:gd name="T37" fmla="*/ 1 h 364"/>
                <a:gd name="T38" fmla="*/ 1 w 925"/>
                <a:gd name="T39" fmla="*/ 1 h 364"/>
                <a:gd name="T40" fmla="*/ 1 w 925"/>
                <a:gd name="T41" fmla="*/ 1 h 364"/>
                <a:gd name="T42" fmla="*/ 1 w 925"/>
                <a:gd name="T43" fmla="*/ 1 h 364"/>
                <a:gd name="T44" fmla="*/ 1 w 925"/>
                <a:gd name="T45" fmla="*/ 1 h 364"/>
                <a:gd name="T46" fmla="*/ 1 w 925"/>
                <a:gd name="T47" fmla="*/ 1 h 364"/>
                <a:gd name="T48" fmla="*/ 1 w 925"/>
                <a:gd name="T49" fmla="*/ 1 h 364"/>
                <a:gd name="T50" fmla="*/ 1 w 925"/>
                <a:gd name="T51" fmla="*/ 1 h 364"/>
                <a:gd name="T52" fmla="*/ 1 w 925"/>
                <a:gd name="T53" fmla="*/ 1 h 364"/>
                <a:gd name="T54" fmla="*/ 1 w 925"/>
                <a:gd name="T55" fmla="*/ 1 h 364"/>
                <a:gd name="T56" fmla="*/ 1 w 925"/>
                <a:gd name="T57" fmla="*/ 1 h 364"/>
                <a:gd name="T58" fmla="*/ 1 w 925"/>
                <a:gd name="T59" fmla="*/ 1 h 364"/>
                <a:gd name="T60" fmla="*/ 1 w 925"/>
                <a:gd name="T61" fmla="*/ 1 h 364"/>
                <a:gd name="T62" fmla="*/ 1 w 925"/>
                <a:gd name="T63" fmla="*/ 1 h 364"/>
                <a:gd name="T64" fmla="*/ 1 w 925"/>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364">
                  <a:moveTo>
                    <a:pt x="0" y="51"/>
                  </a:moveTo>
                  <a:lnTo>
                    <a:pt x="18" y="66"/>
                  </a:lnTo>
                  <a:lnTo>
                    <a:pt x="39" y="80"/>
                  </a:lnTo>
                  <a:lnTo>
                    <a:pt x="60" y="94"/>
                  </a:lnTo>
                  <a:lnTo>
                    <a:pt x="82" y="107"/>
                  </a:lnTo>
                  <a:lnTo>
                    <a:pt x="103" y="123"/>
                  </a:lnTo>
                  <a:lnTo>
                    <a:pt x="127" y="136"/>
                  </a:lnTo>
                  <a:lnTo>
                    <a:pt x="153" y="149"/>
                  </a:lnTo>
                  <a:lnTo>
                    <a:pt x="177" y="162"/>
                  </a:lnTo>
                  <a:lnTo>
                    <a:pt x="203" y="175"/>
                  </a:lnTo>
                  <a:lnTo>
                    <a:pt x="230" y="187"/>
                  </a:lnTo>
                  <a:lnTo>
                    <a:pt x="257" y="199"/>
                  </a:lnTo>
                  <a:lnTo>
                    <a:pt x="285" y="211"/>
                  </a:lnTo>
                  <a:lnTo>
                    <a:pt x="314" y="224"/>
                  </a:lnTo>
                  <a:lnTo>
                    <a:pt x="343" y="235"/>
                  </a:lnTo>
                  <a:lnTo>
                    <a:pt x="373" y="246"/>
                  </a:lnTo>
                  <a:lnTo>
                    <a:pt x="404" y="256"/>
                  </a:lnTo>
                  <a:lnTo>
                    <a:pt x="433" y="267"/>
                  </a:lnTo>
                  <a:lnTo>
                    <a:pt x="465" y="277"/>
                  </a:lnTo>
                  <a:lnTo>
                    <a:pt x="498" y="286"/>
                  </a:lnTo>
                  <a:lnTo>
                    <a:pt x="528" y="295"/>
                  </a:lnTo>
                  <a:lnTo>
                    <a:pt x="560" y="304"/>
                  </a:lnTo>
                  <a:lnTo>
                    <a:pt x="593" y="312"/>
                  </a:lnTo>
                  <a:lnTo>
                    <a:pt x="626" y="319"/>
                  </a:lnTo>
                  <a:lnTo>
                    <a:pt x="658" y="327"/>
                  </a:lnTo>
                  <a:lnTo>
                    <a:pt x="692" y="333"/>
                  </a:lnTo>
                  <a:lnTo>
                    <a:pt x="724" y="340"/>
                  </a:lnTo>
                  <a:lnTo>
                    <a:pt x="756" y="345"/>
                  </a:lnTo>
                  <a:lnTo>
                    <a:pt x="789" y="351"/>
                  </a:lnTo>
                  <a:lnTo>
                    <a:pt x="823" y="355"/>
                  </a:lnTo>
                  <a:lnTo>
                    <a:pt x="856" y="358"/>
                  </a:lnTo>
                  <a:lnTo>
                    <a:pt x="888" y="361"/>
                  </a:lnTo>
                  <a:lnTo>
                    <a:pt x="920" y="364"/>
                  </a:lnTo>
                  <a:lnTo>
                    <a:pt x="925" y="298"/>
                  </a:lnTo>
                  <a:lnTo>
                    <a:pt x="893" y="296"/>
                  </a:lnTo>
                  <a:lnTo>
                    <a:pt x="862" y="293"/>
                  </a:lnTo>
                  <a:lnTo>
                    <a:pt x="830" y="289"/>
                  </a:lnTo>
                  <a:lnTo>
                    <a:pt x="798" y="285"/>
                  </a:lnTo>
                  <a:lnTo>
                    <a:pt x="767" y="280"/>
                  </a:lnTo>
                  <a:lnTo>
                    <a:pt x="735" y="274"/>
                  </a:lnTo>
                  <a:lnTo>
                    <a:pt x="703" y="270"/>
                  </a:lnTo>
                  <a:lnTo>
                    <a:pt x="671" y="263"/>
                  </a:lnTo>
                  <a:lnTo>
                    <a:pt x="640" y="256"/>
                  </a:lnTo>
                  <a:lnTo>
                    <a:pt x="608" y="249"/>
                  </a:lnTo>
                  <a:lnTo>
                    <a:pt x="577" y="240"/>
                  </a:lnTo>
                  <a:lnTo>
                    <a:pt x="546" y="232"/>
                  </a:lnTo>
                  <a:lnTo>
                    <a:pt x="515" y="223"/>
                  </a:lnTo>
                  <a:lnTo>
                    <a:pt x="484" y="214"/>
                  </a:lnTo>
                  <a:lnTo>
                    <a:pt x="455" y="205"/>
                  </a:lnTo>
                  <a:lnTo>
                    <a:pt x="426" y="195"/>
                  </a:lnTo>
                  <a:lnTo>
                    <a:pt x="395" y="185"/>
                  </a:lnTo>
                  <a:lnTo>
                    <a:pt x="367" y="174"/>
                  </a:lnTo>
                  <a:lnTo>
                    <a:pt x="338" y="163"/>
                  </a:lnTo>
                  <a:lnTo>
                    <a:pt x="311" y="152"/>
                  </a:lnTo>
                  <a:lnTo>
                    <a:pt x="284" y="140"/>
                  </a:lnTo>
                  <a:lnTo>
                    <a:pt x="256" y="128"/>
                  </a:lnTo>
                  <a:lnTo>
                    <a:pt x="231" y="116"/>
                  </a:lnTo>
                  <a:lnTo>
                    <a:pt x="207" y="103"/>
                  </a:lnTo>
                  <a:lnTo>
                    <a:pt x="183" y="92"/>
                  </a:lnTo>
                  <a:lnTo>
                    <a:pt x="160" y="79"/>
                  </a:lnTo>
                  <a:lnTo>
                    <a:pt x="138" y="66"/>
                  </a:lnTo>
                  <a:lnTo>
                    <a:pt x="117" y="53"/>
                  </a:lnTo>
                  <a:lnTo>
                    <a:pt x="95" y="40"/>
                  </a:lnTo>
                  <a:lnTo>
                    <a:pt x="76" y="25"/>
                  </a:lnTo>
                  <a:lnTo>
                    <a:pt x="58" y="13"/>
                  </a:lnTo>
                  <a:lnTo>
                    <a:pt x="41" y="0"/>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1" name="Freeform 17"/>
            <p:cNvSpPr>
              <a:spLocks/>
            </p:cNvSpPr>
            <p:nvPr/>
          </p:nvSpPr>
          <p:spPr bwMode="auto">
            <a:xfrm>
              <a:off x="3513" y="1757"/>
              <a:ext cx="462" cy="182"/>
            </a:xfrm>
            <a:custGeom>
              <a:avLst/>
              <a:gdLst>
                <a:gd name="T0" fmla="*/ 0 w 925"/>
                <a:gd name="T1" fmla="*/ 1 h 364"/>
                <a:gd name="T2" fmla="*/ 0 w 925"/>
                <a:gd name="T3" fmla="*/ 1 h 364"/>
                <a:gd name="T4" fmla="*/ 0 w 925"/>
                <a:gd name="T5" fmla="*/ 1 h 364"/>
                <a:gd name="T6" fmla="*/ 0 w 925"/>
                <a:gd name="T7" fmla="*/ 1 h 364"/>
                <a:gd name="T8" fmla="*/ 0 w 925"/>
                <a:gd name="T9" fmla="*/ 1 h 364"/>
                <a:gd name="T10" fmla="*/ 0 w 925"/>
                <a:gd name="T11" fmla="*/ 1 h 364"/>
                <a:gd name="T12" fmla="*/ 0 w 925"/>
                <a:gd name="T13" fmla="*/ 1 h 364"/>
                <a:gd name="T14" fmla="*/ 0 w 925"/>
                <a:gd name="T15" fmla="*/ 1 h 364"/>
                <a:gd name="T16" fmla="*/ 0 w 925"/>
                <a:gd name="T17" fmla="*/ 1 h 364"/>
                <a:gd name="T18" fmla="*/ 0 w 925"/>
                <a:gd name="T19" fmla="*/ 1 h 364"/>
                <a:gd name="T20" fmla="*/ 0 w 925"/>
                <a:gd name="T21" fmla="*/ 1 h 364"/>
                <a:gd name="T22" fmla="*/ 0 w 925"/>
                <a:gd name="T23" fmla="*/ 1 h 364"/>
                <a:gd name="T24" fmla="*/ 0 w 925"/>
                <a:gd name="T25" fmla="*/ 1 h 364"/>
                <a:gd name="T26" fmla="*/ 0 w 925"/>
                <a:gd name="T27" fmla="*/ 1 h 364"/>
                <a:gd name="T28" fmla="*/ 0 w 925"/>
                <a:gd name="T29" fmla="*/ 1 h 364"/>
                <a:gd name="T30" fmla="*/ 0 w 925"/>
                <a:gd name="T31" fmla="*/ 1 h 364"/>
                <a:gd name="T32" fmla="*/ 0 w 925"/>
                <a:gd name="T33" fmla="*/ 1 h 364"/>
                <a:gd name="T34" fmla="*/ 0 w 925"/>
                <a:gd name="T35" fmla="*/ 1 h 364"/>
                <a:gd name="T36" fmla="*/ 0 w 925"/>
                <a:gd name="T37" fmla="*/ 1 h 364"/>
                <a:gd name="T38" fmla="*/ 0 w 925"/>
                <a:gd name="T39" fmla="*/ 1 h 364"/>
                <a:gd name="T40" fmla="*/ 0 w 925"/>
                <a:gd name="T41" fmla="*/ 1 h 364"/>
                <a:gd name="T42" fmla="*/ 0 w 925"/>
                <a:gd name="T43" fmla="*/ 1 h 364"/>
                <a:gd name="T44" fmla="*/ 0 w 925"/>
                <a:gd name="T45" fmla="*/ 1 h 364"/>
                <a:gd name="T46" fmla="*/ 0 w 925"/>
                <a:gd name="T47" fmla="*/ 1 h 364"/>
                <a:gd name="T48" fmla="*/ 0 w 925"/>
                <a:gd name="T49" fmla="*/ 1 h 364"/>
                <a:gd name="T50" fmla="*/ 0 w 925"/>
                <a:gd name="T51" fmla="*/ 1 h 364"/>
                <a:gd name="T52" fmla="*/ 0 w 925"/>
                <a:gd name="T53" fmla="*/ 1 h 364"/>
                <a:gd name="T54" fmla="*/ 0 w 925"/>
                <a:gd name="T55" fmla="*/ 1 h 364"/>
                <a:gd name="T56" fmla="*/ 0 w 925"/>
                <a:gd name="T57" fmla="*/ 1 h 364"/>
                <a:gd name="T58" fmla="*/ 0 w 925"/>
                <a:gd name="T59" fmla="*/ 1 h 364"/>
                <a:gd name="T60" fmla="*/ 0 w 925"/>
                <a:gd name="T61" fmla="*/ 1 h 364"/>
                <a:gd name="T62" fmla="*/ 0 w 925"/>
                <a:gd name="T63" fmla="*/ 1 h 364"/>
                <a:gd name="T64" fmla="*/ 0 w 925"/>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364">
                  <a:moveTo>
                    <a:pt x="0" y="51"/>
                  </a:moveTo>
                  <a:lnTo>
                    <a:pt x="19" y="66"/>
                  </a:lnTo>
                  <a:lnTo>
                    <a:pt x="40" y="80"/>
                  </a:lnTo>
                  <a:lnTo>
                    <a:pt x="61" y="94"/>
                  </a:lnTo>
                  <a:lnTo>
                    <a:pt x="82" y="107"/>
                  </a:lnTo>
                  <a:lnTo>
                    <a:pt x="104" y="123"/>
                  </a:lnTo>
                  <a:lnTo>
                    <a:pt x="128" y="136"/>
                  </a:lnTo>
                  <a:lnTo>
                    <a:pt x="153" y="149"/>
                  </a:lnTo>
                  <a:lnTo>
                    <a:pt x="177" y="162"/>
                  </a:lnTo>
                  <a:lnTo>
                    <a:pt x="204" y="175"/>
                  </a:lnTo>
                  <a:lnTo>
                    <a:pt x="231" y="187"/>
                  </a:lnTo>
                  <a:lnTo>
                    <a:pt x="258" y="199"/>
                  </a:lnTo>
                  <a:lnTo>
                    <a:pt x="285" y="211"/>
                  </a:lnTo>
                  <a:lnTo>
                    <a:pt x="315" y="224"/>
                  </a:lnTo>
                  <a:lnTo>
                    <a:pt x="343" y="235"/>
                  </a:lnTo>
                  <a:lnTo>
                    <a:pt x="374" y="246"/>
                  </a:lnTo>
                  <a:lnTo>
                    <a:pt x="404" y="256"/>
                  </a:lnTo>
                  <a:lnTo>
                    <a:pt x="434" y="267"/>
                  </a:lnTo>
                  <a:lnTo>
                    <a:pt x="466" y="277"/>
                  </a:lnTo>
                  <a:lnTo>
                    <a:pt x="498" y="286"/>
                  </a:lnTo>
                  <a:lnTo>
                    <a:pt x="529" y="295"/>
                  </a:lnTo>
                  <a:lnTo>
                    <a:pt x="561" y="304"/>
                  </a:lnTo>
                  <a:lnTo>
                    <a:pt x="593" y="312"/>
                  </a:lnTo>
                  <a:lnTo>
                    <a:pt x="627" y="319"/>
                  </a:lnTo>
                  <a:lnTo>
                    <a:pt x="659" y="327"/>
                  </a:lnTo>
                  <a:lnTo>
                    <a:pt x="693" y="333"/>
                  </a:lnTo>
                  <a:lnTo>
                    <a:pt x="724" y="340"/>
                  </a:lnTo>
                  <a:lnTo>
                    <a:pt x="757" y="345"/>
                  </a:lnTo>
                  <a:lnTo>
                    <a:pt x="790" y="351"/>
                  </a:lnTo>
                  <a:lnTo>
                    <a:pt x="824" y="355"/>
                  </a:lnTo>
                  <a:lnTo>
                    <a:pt x="857" y="358"/>
                  </a:lnTo>
                  <a:lnTo>
                    <a:pt x="889" y="361"/>
                  </a:lnTo>
                  <a:lnTo>
                    <a:pt x="921" y="364"/>
                  </a:lnTo>
                  <a:lnTo>
                    <a:pt x="925" y="298"/>
                  </a:lnTo>
                  <a:lnTo>
                    <a:pt x="894" y="296"/>
                  </a:lnTo>
                  <a:lnTo>
                    <a:pt x="863" y="293"/>
                  </a:lnTo>
                  <a:lnTo>
                    <a:pt x="830" y="289"/>
                  </a:lnTo>
                  <a:lnTo>
                    <a:pt x="799" y="285"/>
                  </a:lnTo>
                  <a:lnTo>
                    <a:pt x="768" y="280"/>
                  </a:lnTo>
                  <a:lnTo>
                    <a:pt x="735" y="274"/>
                  </a:lnTo>
                  <a:lnTo>
                    <a:pt x="704" y="270"/>
                  </a:lnTo>
                  <a:lnTo>
                    <a:pt x="672" y="263"/>
                  </a:lnTo>
                  <a:lnTo>
                    <a:pt x="640" y="256"/>
                  </a:lnTo>
                  <a:lnTo>
                    <a:pt x="609" y="249"/>
                  </a:lnTo>
                  <a:lnTo>
                    <a:pt x="578" y="240"/>
                  </a:lnTo>
                  <a:lnTo>
                    <a:pt x="546" y="232"/>
                  </a:lnTo>
                  <a:lnTo>
                    <a:pt x="516" y="223"/>
                  </a:lnTo>
                  <a:lnTo>
                    <a:pt x="485" y="214"/>
                  </a:lnTo>
                  <a:lnTo>
                    <a:pt x="456" y="205"/>
                  </a:lnTo>
                  <a:lnTo>
                    <a:pt x="426" y="195"/>
                  </a:lnTo>
                  <a:lnTo>
                    <a:pt x="396" y="185"/>
                  </a:lnTo>
                  <a:lnTo>
                    <a:pt x="367" y="174"/>
                  </a:lnTo>
                  <a:lnTo>
                    <a:pt x="339" y="163"/>
                  </a:lnTo>
                  <a:lnTo>
                    <a:pt x="312" y="152"/>
                  </a:lnTo>
                  <a:lnTo>
                    <a:pt x="284" y="140"/>
                  </a:lnTo>
                  <a:lnTo>
                    <a:pt x="257" y="128"/>
                  </a:lnTo>
                  <a:lnTo>
                    <a:pt x="232" y="116"/>
                  </a:lnTo>
                  <a:lnTo>
                    <a:pt x="208" y="103"/>
                  </a:lnTo>
                  <a:lnTo>
                    <a:pt x="184" y="92"/>
                  </a:lnTo>
                  <a:lnTo>
                    <a:pt x="161" y="79"/>
                  </a:lnTo>
                  <a:lnTo>
                    <a:pt x="139" y="66"/>
                  </a:lnTo>
                  <a:lnTo>
                    <a:pt x="117" y="53"/>
                  </a:lnTo>
                  <a:lnTo>
                    <a:pt x="95" y="40"/>
                  </a:lnTo>
                  <a:lnTo>
                    <a:pt x="77" y="25"/>
                  </a:lnTo>
                  <a:lnTo>
                    <a:pt x="58" y="13"/>
                  </a:lnTo>
                  <a:lnTo>
                    <a:pt x="42" y="0"/>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3794" name="Text Box 18"/>
          <p:cNvSpPr txBox="1">
            <a:spLocks noChangeArrowheads="1"/>
          </p:cNvSpPr>
          <p:nvPr/>
        </p:nvSpPr>
        <p:spPr bwMode="auto">
          <a:xfrm>
            <a:off x="4926013" y="3435350"/>
            <a:ext cx="1611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a:t>триглицерид</a:t>
            </a:r>
            <a:endParaRPr lang="en-GB" sz="1600"/>
          </a:p>
        </p:txBody>
      </p:sp>
      <p:sp>
        <p:nvSpPr>
          <p:cNvPr id="843795" name="Text Box 19"/>
          <p:cNvSpPr txBox="1">
            <a:spLocks noChangeArrowheads="1"/>
          </p:cNvSpPr>
          <p:nvPr/>
        </p:nvSpPr>
        <p:spPr bwMode="auto">
          <a:xfrm>
            <a:off x="4192588" y="41021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a:t>связывание</a:t>
            </a:r>
            <a:endParaRPr lang="en-GB" sz="1600"/>
          </a:p>
        </p:txBody>
      </p:sp>
      <p:sp>
        <p:nvSpPr>
          <p:cNvPr id="843796" name="Text Box 20"/>
          <p:cNvSpPr txBox="1">
            <a:spLocks noChangeArrowheads="1"/>
          </p:cNvSpPr>
          <p:nvPr/>
        </p:nvSpPr>
        <p:spPr bwMode="auto">
          <a:xfrm>
            <a:off x="3276600" y="2781300"/>
            <a:ext cx="1822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dirty="0">
                <a:solidFill>
                  <a:schemeClr val="tx1">
                    <a:lumMod val="75000"/>
                    <a:lumOff val="25000"/>
                  </a:schemeClr>
                </a:solidFill>
              </a:rPr>
              <a:t>метионин</a:t>
            </a:r>
            <a:endParaRPr lang="en-GB" sz="1600" dirty="0">
              <a:solidFill>
                <a:schemeClr val="tx1">
                  <a:lumMod val="75000"/>
                  <a:lumOff val="25000"/>
                </a:schemeClr>
              </a:solidFill>
            </a:endParaRPr>
          </a:p>
        </p:txBody>
      </p:sp>
      <p:sp>
        <p:nvSpPr>
          <p:cNvPr id="843797" name="Text Box 21"/>
          <p:cNvSpPr txBox="1">
            <a:spLocks noChangeArrowheads="1"/>
          </p:cNvSpPr>
          <p:nvPr/>
        </p:nvSpPr>
        <p:spPr bwMode="auto">
          <a:xfrm>
            <a:off x="4497388" y="23495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dirty="0">
                <a:solidFill>
                  <a:schemeClr val="tx1">
                    <a:lumMod val="75000"/>
                    <a:lumOff val="25000"/>
                  </a:schemeClr>
                </a:solidFill>
              </a:rPr>
              <a:t>холин</a:t>
            </a:r>
            <a:r>
              <a:rPr lang="en-GB" sz="1600" dirty="0">
                <a:solidFill>
                  <a:schemeClr val="tx1">
                    <a:lumMod val="75000"/>
                    <a:lumOff val="25000"/>
                  </a:schemeClr>
                </a:solidFill>
              </a:rPr>
              <a:t> </a:t>
            </a:r>
            <a:r>
              <a:rPr lang="ru-RU" sz="1600" dirty="0">
                <a:solidFill>
                  <a:schemeClr val="tx1">
                    <a:lumMod val="75000"/>
                    <a:lumOff val="25000"/>
                  </a:schemeClr>
                </a:solidFill>
              </a:rPr>
              <a:t>    холестерин</a:t>
            </a:r>
            <a:endParaRPr lang="en-GB" sz="1600" dirty="0">
              <a:solidFill>
                <a:schemeClr val="tx1">
                  <a:lumMod val="75000"/>
                  <a:lumOff val="25000"/>
                </a:schemeClr>
              </a:solidFill>
            </a:endParaRPr>
          </a:p>
        </p:txBody>
      </p:sp>
      <p:sp>
        <p:nvSpPr>
          <p:cNvPr id="843798" name="Text Box 22"/>
          <p:cNvSpPr txBox="1">
            <a:spLocks noChangeArrowheads="1"/>
          </p:cNvSpPr>
          <p:nvPr/>
        </p:nvSpPr>
        <p:spPr bwMode="auto">
          <a:xfrm>
            <a:off x="1476375" y="2924175"/>
            <a:ext cx="172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a:solidFill>
                  <a:srgbClr val="008000"/>
                </a:solidFill>
              </a:rPr>
              <a:t>оксидирование</a:t>
            </a:r>
            <a:endParaRPr lang="en-GB" sz="1600">
              <a:solidFill>
                <a:srgbClr val="008000"/>
              </a:solidFill>
            </a:endParaRPr>
          </a:p>
        </p:txBody>
      </p:sp>
      <p:sp>
        <p:nvSpPr>
          <p:cNvPr id="843799" name="Freeform 23"/>
          <p:cNvSpPr>
            <a:spLocks/>
          </p:cNvSpPr>
          <p:nvPr/>
        </p:nvSpPr>
        <p:spPr bwMode="auto">
          <a:xfrm>
            <a:off x="2414588" y="3206750"/>
            <a:ext cx="87312" cy="239713"/>
          </a:xfrm>
          <a:custGeom>
            <a:avLst/>
            <a:gdLst>
              <a:gd name="T0" fmla="*/ 2147483647 w 109"/>
              <a:gd name="T1" fmla="*/ 0 h 302"/>
              <a:gd name="T2" fmla="*/ 2147483647 w 109"/>
              <a:gd name="T3" fmla="*/ 2147483647 h 302"/>
              <a:gd name="T4" fmla="*/ 0 w 109"/>
              <a:gd name="T5" fmla="*/ 2147483647 h 302"/>
              <a:gd name="T6" fmla="*/ 2147483647 w 109"/>
              <a:gd name="T7" fmla="*/ 2147483647 h 302"/>
              <a:gd name="T8" fmla="*/ 2147483647 w 109"/>
              <a:gd name="T9" fmla="*/ 2147483647 h 302"/>
              <a:gd name="T10" fmla="*/ 2147483647 w 109"/>
              <a:gd name="T11" fmla="*/ 2147483647 h 302"/>
              <a:gd name="T12" fmla="*/ 2147483647 w 109"/>
              <a:gd name="T13" fmla="*/ 2147483647 h 302"/>
              <a:gd name="T14" fmla="*/ 2147483647 w 109"/>
              <a:gd name="T15" fmla="*/ 2147483647 h 302"/>
              <a:gd name="T16" fmla="*/ 2147483647 w 109"/>
              <a:gd name="T17" fmla="*/ 2147483647 h 302"/>
              <a:gd name="T18" fmla="*/ 2147483647 w 109"/>
              <a:gd name="T19" fmla="*/ 2147483647 h 302"/>
              <a:gd name="T20" fmla="*/ 2147483647 w 109"/>
              <a:gd name="T21" fmla="*/ 2147483647 h 302"/>
              <a:gd name="T22" fmla="*/ 2147483647 w 109"/>
              <a:gd name="T23" fmla="*/ 2147483647 h 302"/>
              <a:gd name="T24" fmla="*/ 2147483647 w 109"/>
              <a:gd name="T25" fmla="*/ 2147483647 h 302"/>
              <a:gd name="T26" fmla="*/ 2147483647 w 109"/>
              <a:gd name="T27" fmla="*/ 2147483647 h 302"/>
              <a:gd name="T28" fmla="*/ 2147483647 w 109"/>
              <a:gd name="T29" fmla="*/ 2147483647 h 302"/>
              <a:gd name="T30" fmla="*/ 2147483647 w 109"/>
              <a:gd name="T31" fmla="*/ 2147483647 h 302"/>
              <a:gd name="T32" fmla="*/ 2147483647 w 109"/>
              <a:gd name="T33" fmla="*/ 2147483647 h 302"/>
              <a:gd name="T34" fmla="*/ 2147483647 w 109"/>
              <a:gd name="T35" fmla="*/ 2147483647 h 302"/>
              <a:gd name="T36" fmla="*/ 2147483647 w 109"/>
              <a:gd name="T37" fmla="*/ 2147483647 h 302"/>
              <a:gd name="T38" fmla="*/ 2147483647 w 109"/>
              <a:gd name="T39" fmla="*/ 2147483647 h 302"/>
              <a:gd name="T40" fmla="*/ 2147483647 w 109"/>
              <a:gd name="T41" fmla="*/ 2147483647 h 302"/>
              <a:gd name="T42" fmla="*/ 2147483647 w 109"/>
              <a:gd name="T43" fmla="*/ 2147483647 h 302"/>
              <a:gd name="T44" fmla="*/ 2147483647 w 109"/>
              <a:gd name="T45" fmla="*/ 2147483647 h 302"/>
              <a:gd name="T46" fmla="*/ 2147483647 w 109"/>
              <a:gd name="T47" fmla="*/ 2147483647 h 302"/>
              <a:gd name="T48" fmla="*/ 2147483647 w 109"/>
              <a:gd name="T49" fmla="*/ 2147483647 h 302"/>
              <a:gd name="T50" fmla="*/ 2147483647 w 109"/>
              <a:gd name="T51" fmla="*/ 2147483647 h 302"/>
              <a:gd name="T52" fmla="*/ 2147483647 w 109"/>
              <a:gd name="T53" fmla="*/ 2147483647 h 302"/>
              <a:gd name="T54" fmla="*/ 2147483647 w 109"/>
              <a:gd name="T55" fmla="*/ 2147483647 h 302"/>
              <a:gd name="T56" fmla="*/ 2147483647 w 109"/>
              <a:gd name="T57" fmla="*/ 2147483647 h 302"/>
              <a:gd name="T58" fmla="*/ 2147483647 w 109"/>
              <a:gd name="T59" fmla="*/ 2147483647 h 302"/>
              <a:gd name="T60" fmla="*/ 2147483647 w 109"/>
              <a:gd name="T61" fmla="*/ 2147483647 h 302"/>
              <a:gd name="T62" fmla="*/ 2147483647 w 109"/>
              <a:gd name="T63" fmla="*/ 2147483647 h 302"/>
              <a:gd name="T64" fmla="*/ 2147483647 w 109"/>
              <a:gd name="T65" fmla="*/ 2147483647 h 302"/>
              <a:gd name="T66" fmla="*/ 2147483647 w 109"/>
              <a:gd name="T67" fmla="*/ 2147483647 h 302"/>
              <a:gd name="T68" fmla="*/ 2147483647 w 109"/>
              <a:gd name="T69" fmla="*/ 0 h 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 h="302">
                <a:moveTo>
                  <a:pt x="2" y="0"/>
                </a:moveTo>
                <a:lnTo>
                  <a:pt x="1" y="16"/>
                </a:lnTo>
                <a:lnTo>
                  <a:pt x="0" y="33"/>
                </a:lnTo>
                <a:lnTo>
                  <a:pt x="1" y="52"/>
                </a:lnTo>
                <a:lnTo>
                  <a:pt x="1" y="69"/>
                </a:lnTo>
                <a:lnTo>
                  <a:pt x="2" y="89"/>
                </a:lnTo>
                <a:lnTo>
                  <a:pt x="4" y="108"/>
                </a:lnTo>
                <a:lnTo>
                  <a:pt x="6" y="127"/>
                </a:lnTo>
                <a:lnTo>
                  <a:pt x="9" y="147"/>
                </a:lnTo>
                <a:lnTo>
                  <a:pt x="12" y="168"/>
                </a:lnTo>
                <a:lnTo>
                  <a:pt x="16" y="188"/>
                </a:lnTo>
                <a:lnTo>
                  <a:pt x="21" y="208"/>
                </a:lnTo>
                <a:lnTo>
                  <a:pt x="25" y="228"/>
                </a:lnTo>
                <a:lnTo>
                  <a:pt x="30" y="247"/>
                </a:lnTo>
                <a:lnTo>
                  <a:pt x="35" y="267"/>
                </a:lnTo>
                <a:lnTo>
                  <a:pt x="42" y="285"/>
                </a:lnTo>
                <a:lnTo>
                  <a:pt x="48" y="302"/>
                </a:lnTo>
                <a:lnTo>
                  <a:pt x="109" y="280"/>
                </a:lnTo>
                <a:lnTo>
                  <a:pt x="104" y="264"/>
                </a:lnTo>
                <a:lnTo>
                  <a:pt x="98" y="247"/>
                </a:lnTo>
                <a:lnTo>
                  <a:pt x="94" y="230"/>
                </a:lnTo>
                <a:lnTo>
                  <a:pt x="88" y="212"/>
                </a:lnTo>
                <a:lnTo>
                  <a:pt x="84" y="193"/>
                </a:lnTo>
                <a:lnTo>
                  <a:pt x="80" y="175"/>
                </a:lnTo>
                <a:lnTo>
                  <a:pt x="77" y="157"/>
                </a:lnTo>
                <a:lnTo>
                  <a:pt x="74" y="138"/>
                </a:lnTo>
                <a:lnTo>
                  <a:pt x="72" y="121"/>
                </a:lnTo>
                <a:lnTo>
                  <a:pt x="70" y="101"/>
                </a:lnTo>
                <a:lnTo>
                  <a:pt x="68" y="83"/>
                </a:lnTo>
                <a:lnTo>
                  <a:pt x="67" y="67"/>
                </a:lnTo>
                <a:lnTo>
                  <a:pt x="67" y="50"/>
                </a:lnTo>
                <a:lnTo>
                  <a:pt x="65" y="33"/>
                </a:lnTo>
                <a:lnTo>
                  <a:pt x="67" y="20"/>
                </a:lnTo>
                <a:lnTo>
                  <a:pt x="68" y="6"/>
                </a:lnTo>
                <a:lnTo>
                  <a:pt x="2" y="0"/>
                </a:lnTo>
                <a:close/>
              </a:path>
            </a:pathLst>
          </a:custGeom>
          <a:solidFill>
            <a:srgbClr val="009900"/>
          </a:solidFill>
          <a:ln w="9525">
            <a:solidFill>
              <a:srgbClr val="009900"/>
            </a:solidFill>
            <a:round/>
            <a:headEnd/>
            <a:tailEnd/>
          </a:ln>
        </p:spPr>
        <p:txBody>
          <a:bodyPr/>
          <a:lstStyle/>
          <a:p>
            <a:endParaRPr lang="en-US"/>
          </a:p>
        </p:txBody>
      </p:sp>
      <p:sp>
        <p:nvSpPr>
          <p:cNvPr id="843800" name="Text Box 24"/>
          <p:cNvSpPr txBox="1">
            <a:spLocks noChangeArrowheads="1"/>
          </p:cNvSpPr>
          <p:nvPr/>
        </p:nvSpPr>
        <p:spPr bwMode="auto">
          <a:xfrm>
            <a:off x="2816225" y="1627188"/>
            <a:ext cx="1108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000">
                <a:solidFill>
                  <a:srgbClr val="993300"/>
                </a:solidFill>
              </a:rPr>
              <a:t>митохондрии</a:t>
            </a:r>
            <a:endParaRPr lang="en-GB" sz="1000">
              <a:solidFill>
                <a:srgbClr val="993300"/>
              </a:solidFill>
            </a:endParaRPr>
          </a:p>
        </p:txBody>
      </p:sp>
      <p:grpSp>
        <p:nvGrpSpPr>
          <p:cNvPr id="843801" name="Group 25"/>
          <p:cNvGrpSpPr>
            <a:grpSpLocks/>
          </p:cNvGrpSpPr>
          <p:nvPr/>
        </p:nvGrpSpPr>
        <p:grpSpPr bwMode="auto">
          <a:xfrm>
            <a:off x="2987675" y="3357563"/>
            <a:ext cx="1246188" cy="309562"/>
            <a:chOff x="2158" y="2227"/>
            <a:chExt cx="785" cy="195"/>
          </a:xfrm>
        </p:grpSpPr>
        <p:sp>
          <p:nvSpPr>
            <p:cNvPr id="44083" name="Freeform 26"/>
            <p:cNvSpPr>
              <a:spLocks/>
            </p:cNvSpPr>
            <p:nvPr/>
          </p:nvSpPr>
          <p:spPr bwMode="auto">
            <a:xfrm>
              <a:off x="2193" y="2306"/>
              <a:ext cx="750" cy="35"/>
            </a:xfrm>
            <a:custGeom>
              <a:avLst/>
              <a:gdLst>
                <a:gd name="T0" fmla="*/ 0 w 1501"/>
                <a:gd name="T1" fmla="*/ 1 h 69"/>
                <a:gd name="T2" fmla="*/ 0 w 1501"/>
                <a:gd name="T3" fmla="*/ 1 h 69"/>
                <a:gd name="T4" fmla="*/ 0 w 1501"/>
                <a:gd name="T5" fmla="*/ 1 h 69"/>
                <a:gd name="T6" fmla="*/ 0 w 1501"/>
                <a:gd name="T7" fmla="*/ 0 h 69"/>
                <a:gd name="T8" fmla="*/ 0 w 1501"/>
                <a:gd name="T9" fmla="*/ 1 h 69"/>
                <a:gd name="T10" fmla="*/ 0 w 1501"/>
                <a:gd name="T11" fmla="*/ 1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1" h="69">
                  <a:moveTo>
                    <a:pt x="0" y="36"/>
                  </a:moveTo>
                  <a:lnTo>
                    <a:pt x="0" y="69"/>
                  </a:lnTo>
                  <a:lnTo>
                    <a:pt x="1501" y="65"/>
                  </a:lnTo>
                  <a:lnTo>
                    <a:pt x="1501" y="0"/>
                  </a:lnTo>
                  <a:lnTo>
                    <a:pt x="0" y="3"/>
                  </a:lnTo>
                  <a:lnTo>
                    <a:pt x="0" y="36"/>
                  </a:lnTo>
                  <a:close/>
                </a:path>
              </a:pathLst>
            </a:custGeom>
            <a:solidFill>
              <a:srgbClr val="009900"/>
            </a:solidFill>
            <a:ln w="9525">
              <a:solidFill>
                <a:srgbClr val="009900"/>
              </a:solidFill>
              <a:round/>
              <a:headEnd/>
              <a:tailEnd/>
            </a:ln>
          </p:spPr>
          <p:txBody>
            <a:bodyPr/>
            <a:lstStyle/>
            <a:p>
              <a:endParaRPr lang="en-US"/>
            </a:p>
          </p:txBody>
        </p:sp>
        <p:sp>
          <p:nvSpPr>
            <p:cNvPr id="44084" name="Freeform 27"/>
            <p:cNvSpPr>
              <a:spLocks/>
            </p:cNvSpPr>
            <p:nvPr/>
          </p:nvSpPr>
          <p:spPr bwMode="auto">
            <a:xfrm>
              <a:off x="2158" y="2311"/>
              <a:ext cx="148" cy="111"/>
            </a:xfrm>
            <a:custGeom>
              <a:avLst/>
              <a:gdLst>
                <a:gd name="T0" fmla="*/ 0 w 295"/>
                <a:gd name="T1" fmla="*/ 0 h 221"/>
                <a:gd name="T2" fmla="*/ 0 w 295"/>
                <a:gd name="T3" fmla="*/ 1 h 221"/>
                <a:gd name="T4" fmla="*/ 1 w 295"/>
                <a:gd name="T5" fmla="*/ 1 h 221"/>
                <a:gd name="T6" fmla="*/ 1 w 295"/>
                <a:gd name="T7" fmla="*/ 1 h 221"/>
                <a:gd name="T8" fmla="*/ 1 w 295"/>
                <a:gd name="T9" fmla="*/ 0 h 221"/>
                <a:gd name="T10" fmla="*/ 1 w 295"/>
                <a:gd name="T11" fmla="*/ 1 h 221"/>
                <a:gd name="T12" fmla="*/ 0 w 295"/>
                <a:gd name="T13" fmla="*/ 0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5" h="221">
                  <a:moveTo>
                    <a:pt x="0" y="0"/>
                  </a:moveTo>
                  <a:lnTo>
                    <a:pt x="0" y="54"/>
                  </a:lnTo>
                  <a:lnTo>
                    <a:pt x="260" y="221"/>
                  </a:lnTo>
                  <a:lnTo>
                    <a:pt x="295" y="167"/>
                  </a:lnTo>
                  <a:lnTo>
                    <a:pt x="36" y="0"/>
                  </a:lnTo>
                  <a:lnTo>
                    <a:pt x="36" y="54"/>
                  </a:lnTo>
                  <a:lnTo>
                    <a:pt x="0" y="0"/>
                  </a:lnTo>
                  <a:close/>
                </a:path>
              </a:pathLst>
            </a:custGeom>
            <a:solidFill>
              <a:srgbClr val="009900"/>
            </a:solidFill>
            <a:ln w="9525">
              <a:solidFill>
                <a:srgbClr val="009900"/>
              </a:solidFill>
              <a:round/>
              <a:headEnd/>
              <a:tailEnd/>
            </a:ln>
          </p:spPr>
          <p:txBody>
            <a:bodyPr/>
            <a:lstStyle/>
            <a:p>
              <a:endParaRPr lang="en-US"/>
            </a:p>
          </p:txBody>
        </p:sp>
        <p:sp>
          <p:nvSpPr>
            <p:cNvPr id="44085" name="Freeform 28"/>
            <p:cNvSpPr>
              <a:spLocks/>
            </p:cNvSpPr>
            <p:nvPr/>
          </p:nvSpPr>
          <p:spPr bwMode="auto">
            <a:xfrm>
              <a:off x="2158" y="2227"/>
              <a:ext cx="147" cy="111"/>
            </a:xfrm>
            <a:custGeom>
              <a:avLst/>
              <a:gdLst>
                <a:gd name="T0" fmla="*/ 1 w 294"/>
                <a:gd name="T1" fmla="*/ 1 h 222"/>
                <a:gd name="T2" fmla="*/ 1 w 294"/>
                <a:gd name="T3" fmla="*/ 0 h 222"/>
                <a:gd name="T4" fmla="*/ 0 w 294"/>
                <a:gd name="T5" fmla="*/ 1 h 222"/>
                <a:gd name="T6" fmla="*/ 1 w 294"/>
                <a:gd name="T7" fmla="*/ 1 h 222"/>
                <a:gd name="T8" fmla="*/ 1 w 294"/>
                <a:gd name="T9" fmla="*/ 1 h 222"/>
                <a:gd name="T10" fmla="*/ 1 w 294"/>
                <a:gd name="T11" fmla="*/ 1 h 2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4" h="222">
                  <a:moveTo>
                    <a:pt x="277" y="27"/>
                  </a:moveTo>
                  <a:lnTo>
                    <a:pt x="259" y="0"/>
                  </a:lnTo>
                  <a:lnTo>
                    <a:pt x="0" y="168"/>
                  </a:lnTo>
                  <a:lnTo>
                    <a:pt x="36" y="222"/>
                  </a:lnTo>
                  <a:lnTo>
                    <a:pt x="294" y="54"/>
                  </a:lnTo>
                  <a:lnTo>
                    <a:pt x="277" y="27"/>
                  </a:lnTo>
                  <a:close/>
                </a:path>
              </a:pathLst>
            </a:custGeom>
            <a:solidFill>
              <a:srgbClr val="009900"/>
            </a:solidFill>
            <a:ln w="9525">
              <a:solidFill>
                <a:srgbClr val="009900"/>
              </a:solidFill>
              <a:round/>
              <a:headEnd/>
              <a:tailEnd/>
            </a:ln>
          </p:spPr>
          <p:txBody>
            <a:bodyPr/>
            <a:lstStyle/>
            <a:p>
              <a:endParaRPr lang="en-US"/>
            </a:p>
          </p:txBody>
        </p:sp>
      </p:grpSp>
      <p:sp>
        <p:nvSpPr>
          <p:cNvPr id="843805" name="Text Box 29"/>
          <p:cNvSpPr txBox="1">
            <a:spLocks noChangeArrowheads="1"/>
          </p:cNvSpPr>
          <p:nvPr/>
        </p:nvSpPr>
        <p:spPr bwMode="auto">
          <a:xfrm>
            <a:off x="395288" y="1268413"/>
            <a:ext cx="1585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ru-RU">
                <a:solidFill>
                  <a:srgbClr val="FF0000"/>
                </a:solidFill>
                <a:effectLst>
                  <a:outerShdw blurRad="38100" dist="38100" dir="2700000" algn="tl">
                    <a:srgbClr val="C0C0C0"/>
                  </a:outerShdw>
                </a:effectLst>
                <a:ea typeface="+mn-ea"/>
              </a:rPr>
              <a:t>Кетоновые тела</a:t>
            </a:r>
            <a:endParaRPr lang="en-GB">
              <a:solidFill>
                <a:srgbClr val="FF0000"/>
              </a:solidFill>
              <a:effectLst>
                <a:outerShdw blurRad="38100" dist="38100" dir="2700000" algn="tl">
                  <a:srgbClr val="C0C0C0"/>
                </a:outerShdw>
              </a:effectLst>
              <a:ea typeface="+mn-ea"/>
            </a:endParaRPr>
          </a:p>
        </p:txBody>
      </p:sp>
      <p:grpSp>
        <p:nvGrpSpPr>
          <p:cNvPr id="843807" name="Group 31"/>
          <p:cNvGrpSpPr>
            <a:grpSpLocks/>
          </p:cNvGrpSpPr>
          <p:nvPr/>
        </p:nvGrpSpPr>
        <p:grpSpPr bwMode="auto">
          <a:xfrm>
            <a:off x="2379663" y="2566988"/>
            <a:ext cx="279400" cy="417512"/>
            <a:chOff x="1788" y="1710"/>
            <a:chExt cx="176" cy="263"/>
          </a:xfrm>
        </p:grpSpPr>
        <p:sp>
          <p:nvSpPr>
            <p:cNvPr id="44080" name="Freeform 32"/>
            <p:cNvSpPr>
              <a:spLocks/>
            </p:cNvSpPr>
            <p:nvPr/>
          </p:nvSpPr>
          <p:spPr bwMode="auto">
            <a:xfrm>
              <a:off x="1813" y="1739"/>
              <a:ext cx="118" cy="234"/>
            </a:xfrm>
            <a:custGeom>
              <a:avLst/>
              <a:gdLst>
                <a:gd name="T0" fmla="*/ 1 w 236"/>
                <a:gd name="T1" fmla="*/ 0 h 468"/>
                <a:gd name="T2" fmla="*/ 1 w 236"/>
                <a:gd name="T3" fmla="*/ 1 h 468"/>
                <a:gd name="T4" fmla="*/ 1 w 236"/>
                <a:gd name="T5" fmla="*/ 1 h 468"/>
                <a:gd name="T6" fmla="*/ 1 w 236"/>
                <a:gd name="T7" fmla="*/ 1 h 468"/>
                <a:gd name="T8" fmla="*/ 1 w 236"/>
                <a:gd name="T9" fmla="*/ 1 h 468"/>
                <a:gd name="T10" fmla="*/ 1 w 236"/>
                <a:gd name="T11" fmla="*/ 1 h 468"/>
                <a:gd name="T12" fmla="*/ 1 w 236"/>
                <a:gd name="T13" fmla="*/ 1 h 468"/>
                <a:gd name="T14" fmla="*/ 1 w 236"/>
                <a:gd name="T15" fmla="*/ 1 h 468"/>
                <a:gd name="T16" fmla="*/ 1 w 236"/>
                <a:gd name="T17" fmla="*/ 1 h 468"/>
                <a:gd name="T18" fmla="*/ 1 w 236"/>
                <a:gd name="T19" fmla="*/ 1 h 468"/>
                <a:gd name="T20" fmla="*/ 1 w 236"/>
                <a:gd name="T21" fmla="*/ 1 h 468"/>
                <a:gd name="T22" fmla="*/ 1 w 236"/>
                <a:gd name="T23" fmla="*/ 1 h 468"/>
                <a:gd name="T24" fmla="*/ 1 w 236"/>
                <a:gd name="T25" fmla="*/ 1 h 468"/>
                <a:gd name="T26" fmla="*/ 1 w 236"/>
                <a:gd name="T27" fmla="*/ 1 h 468"/>
                <a:gd name="T28" fmla="*/ 1 w 236"/>
                <a:gd name="T29" fmla="*/ 1 h 468"/>
                <a:gd name="T30" fmla="*/ 0 w 236"/>
                <a:gd name="T31" fmla="*/ 1 h 468"/>
                <a:gd name="T32" fmla="*/ 0 w 236"/>
                <a:gd name="T33" fmla="*/ 1 h 468"/>
                <a:gd name="T34" fmla="*/ 1 w 236"/>
                <a:gd name="T35" fmla="*/ 1 h 468"/>
                <a:gd name="T36" fmla="*/ 1 w 236"/>
                <a:gd name="T37" fmla="*/ 1 h 468"/>
                <a:gd name="T38" fmla="*/ 1 w 236"/>
                <a:gd name="T39" fmla="*/ 1 h 468"/>
                <a:gd name="T40" fmla="*/ 1 w 236"/>
                <a:gd name="T41" fmla="*/ 1 h 468"/>
                <a:gd name="T42" fmla="*/ 1 w 236"/>
                <a:gd name="T43" fmla="*/ 1 h 468"/>
                <a:gd name="T44" fmla="*/ 1 w 236"/>
                <a:gd name="T45" fmla="*/ 1 h 468"/>
                <a:gd name="T46" fmla="*/ 1 w 236"/>
                <a:gd name="T47" fmla="*/ 1 h 468"/>
                <a:gd name="T48" fmla="*/ 1 w 236"/>
                <a:gd name="T49" fmla="*/ 1 h 468"/>
                <a:gd name="T50" fmla="*/ 1 w 236"/>
                <a:gd name="T51" fmla="*/ 1 h 468"/>
                <a:gd name="T52" fmla="*/ 1 w 236"/>
                <a:gd name="T53" fmla="*/ 1 h 468"/>
                <a:gd name="T54" fmla="*/ 1 w 236"/>
                <a:gd name="T55" fmla="*/ 1 h 468"/>
                <a:gd name="T56" fmla="*/ 1 w 236"/>
                <a:gd name="T57" fmla="*/ 1 h 468"/>
                <a:gd name="T58" fmla="*/ 1 w 236"/>
                <a:gd name="T59" fmla="*/ 1 h 468"/>
                <a:gd name="T60" fmla="*/ 1 w 236"/>
                <a:gd name="T61" fmla="*/ 1 h 468"/>
                <a:gd name="T62" fmla="*/ 1 w 236"/>
                <a:gd name="T63" fmla="*/ 1 h 468"/>
                <a:gd name="T64" fmla="*/ 1 w 236"/>
                <a:gd name="T65" fmla="*/ 1 h 468"/>
                <a:gd name="T66" fmla="*/ 1 w 236"/>
                <a:gd name="T67" fmla="*/ 1 h 468"/>
                <a:gd name="T68" fmla="*/ 1 w 236"/>
                <a:gd name="T69" fmla="*/ 0 h 4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6" h="468">
                  <a:moveTo>
                    <a:pt x="177" y="0"/>
                  </a:moveTo>
                  <a:lnTo>
                    <a:pt x="163" y="29"/>
                  </a:lnTo>
                  <a:lnTo>
                    <a:pt x="149" y="56"/>
                  </a:lnTo>
                  <a:lnTo>
                    <a:pt x="136" y="83"/>
                  </a:lnTo>
                  <a:lnTo>
                    <a:pt x="120" y="112"/>
                  </a:lnTo>
                  <a:lnTo>
                    <a:pt x="106" y="139"/>
                  </a:lnTo>
                  <a:lnTo>
                    <a:pt x="91" y="166"/>
                  </a:lnTo>
                  <a:lnTo>
                    <a:pt x="76" y="195"/>
                  </a:lnTo>
                  <a:lnTo>
                    <a:pt x="63" y="223"/>
                  </a:lnTo>
                  <a:lnTo>
                    <a:pt x="50" y="251"/>
                  </a:lnTo>
                  <a:lnTo>
                    <a:pt x="36" y="281"/>
                  </a:lnTo>
                  <a:lnTo>
                    <a:pt x="27" y="311"/>
                  </a:lnTo>
                  <a:lnTo>
                    <a:pt x="17" y="341"/>
                  </a:lnTo>
                  <a:lnTo>
                    <a:pt x="10" y="371"/>
                  </a:lnTo>
                  <a:lnTo>
                    <a:pt x="4" y="403"/>
                  </a:lnTo>
                  <a:lnTo>
                    <a:pt x="0" y="435"/>
                  </a:lnTo>
                  <a:lnTo>
                    <a:pt x="0" y="468"/>
                  </a:lnTo>
                  <a:lnTo>
                    <a:pt x="66" y="466"/>
                  </a:lnTo>
                  <a:lnTo>
                    <a:pt x="66" y="439"/>
                  </a:lnTo>
                  <a:lnTo>
                    <a:pt x="69" y="412"/>
                  </a:lnTo>
                  <a:lnTo>
                    <a:pt x="74" y="384"/>
                  </a:lnTo>
                  <a:lnTo>
                    <a:pt x="80" y="358"/>
                  </a:lnTo>
                  <a:lnTo>
                    <a:pt x="88" y="331"/>
                  </a:lnTo>
                  <a:lnTo>
                    <a:pt x="98" y="305"/>
                  </a:lnTo>
                  <a:lnTo>
                    <a:pt x="108" y="277"/>
                  </a:lnTo>
                  <a:lnTo>
                    <a:pt x="122" y="251"/>
                  </a:lnTo>
                  <a:lnTo>
                    <a:pt x="135" y="223"/>
                  </a:lnTo>
                  <a:lnTo>
                    <a:pt x="148" y="197"/>
                  </a:lnTo>
                  <a:lnTo>
                    <a:pt x="163" y="169"/>
                  </a:lnTo>
                  <a:lnTo>
                    <a:pt x="177" y="142"/>
                  </a:lnTo>
                  <a:lnTo>
                    <a:pt x="193" y="114"/>
                  </a:lnTo>
                  <a:lnTo>
                    <a:pt x="208" y="87"/>
                  </a:lnTo>
                  <a:lnTo>
                    <a:pt x="222" y="57"/>
                  </a:lnTo>
                  <a:lnTo>
                    <a:pt x="236" y="29"/>
                  </a:lnTo>
                  <a:lnTo>
                    <a:pt x="177" y="0"/>
                  </a:lnTo>
                  <a:close/>
                </a:path>
              </a:pathLst>
            </a:custGeom>
            <a:solidFill>
              <a:srgbClr val="009900"/>
            </a:solidFill>
            <a:ln w="9525">
              <a:solidFill>
                <a:srgbClr val="009900"/>
              </a:solidFill>
              <a:round/>
              <a:headEnd/>
              <a:tailEnd/>
            </a:ln>
          </p:spPr>
          <p:txBody>
            <a:bodyPr/>
            <a:lstStyle/>
            <a:p>
              <a:endParaRPr lang="en-US"/>
            </a:p>
          </p:txBody>
        </p:sp>
        <p:sp>
          <p:nvSpPr>
            <p:cNvPr id="44081" name="Freeform 33"/>
            <p:cNvSpPr>
              <a:spLocks/>
            </p:cNvSpPr>
            <p:nvPr/>
          </p:nvSpPr>
          <p:spPr bwMode="auto">
            <a:xfrm>
              <a:off x="1788" y="1710"/>
              <a:ext cx="155" cy="109"/>
            </a:xfrm>
            <a:custGeom>
              <a:avLst/>
              <a:gdLst>
                <a:gd name="T0" fmla="*/ 0 w 311"/>
                <a:gd name="T1" fmla="*/ 0 h 219"/>
                <a:gd name="T2" fmla="*/ 0 w 311"/>
                <a:gd name="T3" fmla="*/ 0 h 219"/>
                <a:gd name="T4" fmla="*/ 0 w 311"/>
                <a:gd name="T5" fmla="*/ 0 h 219"/>
                <a:gd name="T6" fmla="*/ 0 w 311"/>
                <a:gd name="T7" fmla="*/ 0 h 219"/>
                <a:gd name="T8" fmla="*/ 0 w 311"/>
                <a:gd name="T9" fmla="*/ 0 h 219"/>
                <a:gd name="T10" fmla="*/ 0 w 311"/>
                <a:gd name="T11" fmla="*/ 0 h 219"/>
                <a:gd name="T12" fmla="*/ 0 w 311"/>
                <a:gd name="T13" fmla="*/ 0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1" h="219">
                  <a:moveTo>
                    <a:pt x="311" y="23"/>
                  </a:moveTo>
                  <a:lnTo>
                    <a:pt x="261" y="0"/>
                  </a:lnTo>
                  <a:lnTo>
                    <a:pt x="0" y="163"/>
                  </a:lnTo>
                  <a:lnTo>
                    <a:pt x="34" y="219"/>
                  </a:lnTo>
                  <a:lnTo>
                    <a:pt x="296" y="56"/>
                  </a:lnTo>
                  <a:lnTo>
                    <a:pt x="246" y="32"/>
                  </a:lnTo>
                  <a:lnTo>
                    <a:pt x="311" y="23"/>
                  </a:lnTo>
                  <a:close/>
                </a:path>
              </a:pathLst>
            </a:custGeom>
            <a:solidFill>
              <a:srgbClr val="009900"/>
            </a:solidFill>
            <a:ln w="9525">
              <a:solidFill>
                <a:srgbClr val="009900"/>
              </a:solidFill>
              <a:round/>
              <a:headEnd/>
              <a:tailEnd/>
            </a:ln>
          </p:spPr>
          <p:txBody>
            <a:bodyPr/>
            <a:lstStyle/>
            <a:p>
              <a:endParaRPr lang="en-US"/>
            </a:p>
          </p:txBody>
        </p:sp>
        <p:sp>
          <p:nvSpPr>
            <p:cNvPr id="44082" name="Freeform 34"/>
            <p:cNvSpPr>
              <a:spLocks/>
            </p:cNvSpPr>
            <p:nvPr/>
          </p:nvSpPr>
          <p:spPr bwMode="auto">
            <a:xfrm>
              <a:off x="1910" y="1721"/>
              <a:ext cx="54" cy="157"/>
            </a:xfrm>
            <a:custGeom>
              <a:avLst/>
              <a:gdLst>
                <a:gd name="T0" fmla="*/ 1 w 107"/>
                <a:gd name="T1" fmla="*/ 0 h 315"/>
                <a:gd name="T2" fmla="*/ 1 w 107"/>
                <a:gd name="T3" fmla="*/ 0 h 315"/>
                <a:gd name="T4" fmla="*/ 1 w 107"/>
                <a:gd name="T5" fmla="*/ 0 h 315"/>
                <a:gd name="T6" fmla="*/ 0 w 107"/>
                <a:gd name="T7" fmla="*/ 0 h 315"/>
                <a:gd name="T8" fmla="*/ 1 w 107"/>
                <a:gd name="T9" fmla="*/ 0 h 315"/>
                <a:gd name="T10" fmla="*/ 1 w 107"/>
                <a:gd name="T11" fmla="*/ 0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315">
                  <a:moveTo>
                    <a:pt x="75" y="310"/>
                  </a:moveTo>
                  <a:lnTo>
                    <a:pt x="107" y="306"/>
                  </a:lnTo>
                  <a:lnTo>
                    <a:pt x="65" y="0"/>
                  </a:lnTo>
                  <a:lnTo>
                    <a:pt x="0" y="9"/>
                  </a:lnTo>
                  <a:lnTo>
                    <a:pt x="42" y="315"/>
                  </a:lnTo>
                  <a:lnTo>
                    <a:pt x="75" y="310"/>
                  </a:lnTo>
                  <a:close/>
                </a:path>
              </a:pathLst>
            </a:custGeom>
            <a:solidFill>
              <a:srgbClr val="009900"/>
            </a:solidFill>
            <a:ln w="9525">
              <a:solidFill>
                <a:srgbClr val="009900"/>
              </a:solidFill>
              <a:round/>
              <a:headEnd/>
              <a:tailEnd/>
            </a:ln>
          </p:spPr>
          <p:txBody>
            <a:bodyPr/>
            <a:lstStyle/>
            <a:p>
              <a:endParaRPr lang="en-US"/>
            </a:p>
          </p:txBody>
        </p:sp>
      </p:grpSp>
      <p:sp>
        <p:nvSpPr>
          <p:cNvPr id="843811" name="Text Box 35"/>
          <p:cNvSpPr txBox="1">
            <a:spLocks noChangeArrowheads="1"/>
          </p:cNvSpPr>
          <p:nvPr/>
        </p:nvSpPr>
        <p:spPr bwMode="auto">
          <a:xfrm>
            <a:off x="2771775" y="3217863"/>
            <a:ext cx="16589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400">
                <a:solidFill>
                  <a:srgbClr val="008000"/>
                </a:solidFill>
              </a:rPr>
              <a:t>Накопление жира</a:t>
            </a:r>
            <a:endParaRPr lang="en-GB" sz="1400">
              <a:solidFill>
                <a:srgbClr val="008000"/>
              </a:solidFill>
            </a:endParaRPr>
          </a:p>
        </p:txBody>
      </p:sp>
      <p:grpSp>
        <p:nvGrpSpPr>
          <p:cNvPr id="843812" name="Group 36"/>
          <p:cNvGrpSpPr>
            <a:grpSpLocks/>
          </p:cNvGrpSpPr>
          <p:nvPr/>
        </p:nvGrpSpPr>
        <p:grpSpPr bwMode="auto">
          <a:xfrm rot="3941727">
            <a:off x="1950244" y="1586707"/>
            <a:ext cx="635000" cy="430212"/>
            <a:chOff x="849" y="3389"/>
            <a:chExt cx="708" cy="271"/>
          </a:xfrm>
        </p:grpSpPr>
        <p:sp>
          <p:nvSpPr>
            <p:cNvPr id="44077" name="Freeform 37"/>
            <p:cNvSpPr>
              <a:spLocks/>
            </p:cNvSpPr>
            <p:nvPr/>
          </p:nvSpPr>
          <p:spPr bwMode="auto">
            <a:xfrm>
              <a:off x="881" y="3389"/>
              <a:ext cx="676" cy="219"/>
            </a:xfrm>
            <a:custGeom>
              <a:avLst/>
              <a:gdLst>
                <a:gd name="T0" fmla="*/ 1 w 1351"/>
                <a:gd name="T1" fmla="*/ 0 h 440"/>
                <a:gd name="T2" fmla="*/ 1 w 1351"/>
                <a:gd name="T3" fmla="*/ 0 h 440"/>
                <a:gd name="T4" fmla="*/ 1 w 1351"/>
                <a:gd name="T5" fmla="*/ 0 h 440"/>
                <a:gd name="T6" fmla="*/ 1 w 1351"/>
                <a:gd name="T7" fmla="*/ 0 h 440"/>
                <a:gd name="T8" fmla="*/ 0 w 1351"/>
                <a:gd name="T9" fmla="*/ 0 h 440"/>
                <a:gd name="T10" fmla="*/ 1 w 1351"/>
                <a:gd name="T11" fmla="*/ 0 h 4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1" h="440">
                  <a:moveTo>
                    <a:pt x="9" y="408"/>
                  </a:moveTo>
                  <a:lnTo>
                    <a:pt x="18" y="440"/>
                  </a:lnTo>
                  <a:lnTo>
                    <a:pt x="1351" y="64"/>
                  </a:lnTo>
                  <a:lnTo>
                    <a:pt x="1334" y="0"/>
                  </a:lnTo>
                  <a:lnTo>
                    <a:pt x="0" y="377"/>
                  </a:lnTo>
                  <a:lnTo>
                    <a:pt x="9" y="408"/>
                  </a:lnTo>
                  <a:close/>
                </a:path>
              </a:pathLst>
            </a:custGeom>
            <a:solidFill>
              <a:srgbClr val="009900"/>
            </a:solidFill>
            <a:ln w="9525">
              <a:solidFill>
                <a:srgbClr val="009900"/>
              </a:solidFill>
              <a:round/>
              <a:headEnd/>
              <a:tailEnd/>
            </a:ln>
          </p:spPr>
          <p:txBody>
            <a:bodyPr/>
            <a:lstStyle/>
            <a:p>
              <a:endParaRPr lang="en-US"/>
            </a:p>
          </p:txBody>
        </p:sp>
        <p:sp>
          <p:nvSpPr>
            <p:cNvPr id="44078" name="Freeform 38"/>
            <p:cNvSpPr>
              <a:spLocks/>
            </p:cNvSpPr>
            <p:nvPr/>
          </p:nvSpPr>
          <p:spPr bwMode="auto">
            <a:xfrm>
              <a:off x="849" y="3584"/>
              <a:ext cx="164" cy="76"/>
            </a:xfrm>
            <a:custGeom>
              <a:avLst/>
              <a:gdLst>
                <a:gd name="T0" fmla="*/ 0 w 329"/>
                <a:gd name="T1" fmla="*/ 0 h 153"/>
                <a:gd name="T2" fmla="*/ 0 w 329"/>
                <a:gd name="T3" fmla="*/ 0 h 153"/>
                <a:gd name="T4" fmla="*/ 0 w 329"/>
                <a:gd name="T5" fmla="*/ 0 h 153"/>
                <a:gd name="T6" fmla="*/ 0 w 329"/>
                <a:gd name="T7" fmla="*/ 0 h 153"/>
                <a:gd name="T8" fmla="*/ 0 w 329"/>
                <a:gd name="T9" fmla="*/ 0 h 153"/>
                <a:gd name="T10" fmla="*/ 0 w 329"/>
                <a:gd name="T11" fmla="*/ 0 h 153"/>
                <a:gd name="T12" fmla="*/ 0 w 329"/>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53">
                  <a:moveTo>
                    <a:pt x="0" y="10"/>
                  </a:moveTo>
                  <a:lnTo>
                    <a:pt x="15" y="62"/>
                  </a:lnTo>
                  <a:lnTo>
                    <a:pt x="309" y="153"/>
                  </a:lnTo>
                  <a:lnTo>
                    <a:pt x="329" y="90"/>
                  </a:lnTo>
                  <a:lnTo>
                    <a:pt x="34" y="0"/>
                  </a:lnTo>
                  <a:lnTo>
                    <a:pt x="49" y="52"/>
                  </a:lnTo>
                  <a:lnTo>
                    <a:pt x="0" y="10"/>
                  </a:lnTo>
                  <a:close/>
                </a:path>
              </a:pathLst>
            </a:custGeom>
            <a:solidFill>
              <a:srgbClr val="009900"/>
            </a:solidFill>
            <a:ln w="9525">
              <a:solidFill>
                <a:srgbClr val="009900"/>
              </a:solidFill>
              <a:round/>
              <a:headEnd/>
              <a:tailEnd/>
            </a:ln>
          </p:spPr>
          <p:txBody>
            <a:bodyPr/>
            <a:lstStyle/>
            <a:p>
              <a:endParaRPr lang="en-US"/>
            </a:p>
          </p:txBody>
        </p:sp>
        <p:sp>
          <p:nvSpPr>
            <p:cNvPr id="44079" name="Freeform 39"/>
            <p:cNvSpPr>
              <a:spLocks/>
            </p:cNvSpPr>
            <p:nvPr/>
          </p:nvSpPr>
          <p:spPr bwMode="auto">
            <a:xfrm>
              <a:off x="849" y="3473"/>
              <a:ext cx="126" cy="137"/>
            </a:xfrm>
            <a:custGeom>
              <a:avLst/>
              <a:gdLst>
                <a:gd name="T0" fmla="*/ 1 w 252"/>
                <a:gd name="T1" fmla="*/ 0 h 275"/>
                <a:gd name="T2" fmla="*/ 1 w 252"/>
                <a:gd name="T3" fmla="*/ 0 h 275"/>
                <a:gd name="T4" fmla="*/ 0 w 252"/>
                <a:gd name="T5" fmla="*/ 0 h 275"/>
                <a:gd name="T6" fmla="*/ 1 w 252"/>
                <a:gd name="T7" fmla="*/ 0 h 275"/>
                <a:gd name="T8" fmla="*/ 1 w 252"/>
                <a:gd name="T9" fmla="*/ 0 h 275"/>
                <a:gd name="T10" fmla="*/ 1 w 252"/>
                <a:gd name="T11" fmla="*/ 0 h 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275">
                  <a:moveTo>
                    <a:pt x="227" y="22"/>
                  </a:moveTo>
                  <a:lnTo>
                    <a:pt x="203" y="0"/>
                  </a:lnTo>
                  <a:lnTo>
                    <a:pt x="0" y="233"/>
                  </a:lnTo>
                  <a:lnTo>
                    <a:pt x="49" y="275"/>
                  </a:lnTo>
                  <a:lnTo>
                    <a:pt x="252" y="44"/>
                  </a:lnTo>
                  <a:lnTo>
                    <a:pt x="227" y="22"/>
                  </a:lnTo>
                  <a:close/>
                </a:path>
              </a:pathLst>
            </a:custGeom>
            <a:solidFill>
              <a:srgbClr val="009900"/>
            </a:solidFill>
            <a:ln w="9525">
              <a:solidFill>
                <a:srgbClr val="009900"/>
              </a:solidFill>
              <a:round/>
              <a:headEnd/>
              <a:tailEnd/>
            </a:ln>
          </p:spPr>
          <p:txBody>
            <a:bodyPr/>
            <a:lstStyle/>
            <a:p>
              <a:endParaRPr lang="en-US"/>
            </a:p>
          </p:txBody>
        </p:sp>
      </p:grpSp>
      <p:sp>
        <p:nvSpPr>
          <p:cNvPr id="843816" name="Cloud"/>
          <p:cNvSpPr>
            <a:spLocks noChangeAspect="1" noEditPoints="1" noChangeArrowheads="1"/>
          </p:cNvSpPr>
          <p:nvPr/>
        </p:nvSpPr>
        <p:spPr bwMode="auto">
          <a:xfrm>
            <a:off x="2197100" y="1916113"/>
            <a:ext cx="936625" cy="628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chemeClr val="folHlink"/>
              </a:gs>
            </a:gsLst>
            <a:path path="rect">
              <a:fillToRect l="50000" t="50000" r="50000" b="50000"/>
            </a:path>
          </a:gra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3817" name="Text Box 41"/>
          <p:cNvSpPr txBox="1">
            <a:spLocks noChangeArrowheads="1"/>
          </p:cNvSpPr>
          <p:nvPr/>
        </p:nvSpPr>
        <p:spPr bwMode="auto">
          <a:xfrm>
            <a:off x="4716463" y="5445125"/>
            <a:ext cx="21605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a:solidFill>
                  <a:srgbClr val="1E2B7F"/>
                </a:solidFill>
              </a:rPr>
              <a:t>Свободные жирные кислоты</a:t>
            </a:r>
            <a:r>
              <a:rPr lang="en-GB" sz="1600">
                <a:solidFill>
                  <a:srgbClr val="1E2B7F"/>
                </a:solidFill>
              </a:rPr>
              <a:t> (</a:t>
            </a:r>
            <a:r>
              <a:rPr lang="ru-RU" sz="1600">
                <a:solidFill>
                  <a:srgbClr val="1E2B7F"/>
                </a:solidFill>
              </a:rPr>
              <a:t>СЖК</a:t>
            </a:r>
            <a:r>
              <a:rPr lang="en-GB" sz="1600">
                <a:solidFill>
                  <a:srgbClr val="1E2B7F"/>
                </a:solidFill>
              </a:rPr>
              <a:t>)</a:t>
            </a:r>
          </a:p>
        </p:txBody>
      </p:sp>
      <p:pic>
        <p:nvPicPr>
          <p:cNvPr id="44052" name="Picture 42" descr="VACHE RPNA SEU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211" t="17619" r="9215" b="12198"/>
          <a:stretch>
            <a:fillRect/>
          </a:stretch>
        </p:blipFill>
        <p:spPr bwMode="auto">
          <a:xfrm>
            <a:off x="6948488" y="5300663"/>
            <a:ext cx="165576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819" name="Line 43"/>
          <p:cNvSpPr>
            <a:spLocks noChangeShapeType="1"/>
          </p:cNvSpPr>
          <p:nvPr/>
        </p:nvSpPr>
        <p:spPr bwMode="auto">
          <a:xfrm flipV="1">
            <a:off x="7812088" y="5157788"/>
            <a:ext cx="0" cy="28733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0" name="Text Box 44"/>
          <p:cNvSpPr txBox="1">
            <a:spLocks noChangeArrowheads="1"/>
          </p:cNvSpPr>
          <p:nvPr/>
        </p:nvSpPr>
        <p:spPr bwMode="auto">
          <a:xfrm>
            <a:off x="7524750" y="47244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a:solidFill>
                  <a:srgbClr val="1E2B7F"/>
                </a:solidFill>
              </a:rPr>
              <a:t>жир</a:t>
            </a:r>
            <a:endParaRPr lang="en-GB">
              <a:solidFill>
                <a:srgbClr val="1E2B7F"/>
              </a:solidFill>
            </a:endParaRPr>
          </a:p>
        </p:txBody>
      </p:sp>
      <p:sp>
        <p:nvSpPr>
          <p:cNvPr id="843821" name="Line 45"/>
          <p:cNvSpPr>
            <a:spLocks noChangeShapeType="1"/>
          </p:cNvSpPr>
          <p:nvPr/>
        </p:nvSpPr>
        <p:spPr bwMode="auto">
          <a:xfrm flipH="1">
            <a:off x="6300788" y="5013325"/>
            <a:ext cx="863600" cy="431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2" name="Text Box 46"/>
          <p:cNvSpPr txBox="1">
            <a:spLocks noChangeArrowheads="1"/>
          </p:cNvSpPr>
          <p:nvPr/>
        </p:nvSpPr>
        <p:spPr bwMode="auto">
          <a:xfrm>
            <a:off x="6948488" y="1196975"/>
            <a:ext cx="18002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50000"/>
              </a:spcBef>
            </a:pPr>
            <a:r>
              <a:rPr lang="ru-RU" sz="1600">
                <a:solidFill>
                  <a:srgbClr val="996633"/>
                </a:solidFill>
              </a:rPr>
              <a:t>Липопротеины особо низкой плотности</a:t>
            </a:r>
            <a:endParaRPr lang="en-GB" sz="1600">
              <a:solidFill>
                <a:srgbClr val="996633"/>
              </a:solidFill>
            </a:endParaRPr>
          </a:p>
        </p:txBody>
      </p:sp>
      <p:grpSp>
        <p:nvGrpSpPr>
          <p:cNvPr id="843837" name="Group 61"/>
          <p:cNvGrpSpPr>
            <a:grpSpLocks/>
          </p:cNvGrpSpPr>
          <p:nvPr/>
        </p:nvGrpSpPr>
        <p:grpSpPr bwMode="auto">
          <a:xfrm>
            <a:off x="6557963" y="1443038"/>
            <a:ext cx="882650" cy="1511300"/>
            <a:chOff x="4131" y="909"/>
            <a:chExt cx="556" cy="952"/>
          </a:xfrm>
        </p:grpSpPr>
        <p:sp>
          <p:nvSpPr>
            <p:cNvPr id="44070" name="Oval 48"/>
            <p:cNvSpPr>
              <a:spLocks noChangeArrowheads="1"/>
            </p:cNvSpPr>
            <p:nvPr/>
          </p:nvSpPr>
          <p:spPr bwMode="auto">
            <a:xfrm rot="-915209">
              <a:off x="4131" y="1064"/>
              <a:ext cx="226" cy="227"/>
            </a:xfrm>
            <a:prstGeom prst="ellipse">
              <a:avLst/>
            </a:prstGeom>
            <a:gradFill rotWithShape="1">
              <a:gsLst>
                <a:gs pos="0">
                  <a:srgbClr val="FFFFCC"/>
                </a:gs>
                <a:gs pos="100000">
                  <a:srgbClr val="FFFF00"/>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grpSp>
          <p:nvGrpSpPr>
            <p:cNvPr id="44071" name="Group 60"/>
            <p:cNvGrpSpPr>
              <a:grpSpLocks/>
            </p:cNvGrpSpPr>
            <p:nvPr/>
          </p:nvGrpSpPr>
          <p:grpSpPr bwMode="auto">
            <a:xfrm>
              <a:off x="4177" y="909"/>
              <a:ext cx="510" cy="952"/>
              <a:chOff x="4177" y="909"/>
              <a:chExt cx="510" cy="952"/>
            </a:xfrm>
          </p:grpSpPr>
          <p:sp>
            <p:nvSpPr>
              <p:cNvPr id="44072" name="Oval 47"/>
              <p:cNvSpPr>
                <a:spLocks noChangeArrowheads="1"/>
              </p:cNvSpPr>
              <p:nvPr/>
            </p:nvSpPr>
            <p:spPr bwMode="auto">
              <a:xfrm rot="-915209">
                <a:off x="4177" y="909"/>
                <a:ext cx="226" cy="227"/>
              </a:xfrm>
              <a:prstGeom prst="ellipse">
                <a:avLst/>
              </a:prstGeom>
              <a:gradFill rotWithShape="1">
                <a:gsLst>
                  <a:gs pos="0">
                    <a:srgbClr val="FFFFCC"/>
                  </a:gs>
                  <a:gs pos="100000">
                    <a:srgbClr val="FFFF00"/>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4073" name="Oval 49"/>
              <p:cNvSpPr>
                <a:spLocks noChangeArrowheads="1"/>
              </p:cNvSpPr>
              <p:nvPr/>
            </p:nvSpPr>
            <p:spPr bwMode="auto">
              <a:xfrm rot="-915209">
                <a:off x="4208" y="1244"/>
                <a:ext cx="226" cy="227"/>
              </a:xfrm>
              <a:prstGeom prst="ellipse">
                <a:avLst/>
              </a:prstGeom>
              <a:gradFill rotWithShape="1">
                <a:gsLst>
                  <a:gs pos="0">
                    <a:srgbClr val="FFFFCC"/>
                  </a:gs>
                  <a:gs pos="100000">
                    <a:srgbClr val="FFFF00"/>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4074" name="Oval 50"/>
              <p:cNvSpPr>
                <a:spLocks noChangeArrowheads="1"/>
              </p:cNvSpPr>
              <p:nvPr/>
            </p:nvSpPr>
            <p:spPr bwMode="auto">
              <a:xfrm rot="-1466294">
                <a:off x="4388" y="1331"/>
                <a:ext cx="209" cy="227"/>
              </a:xfrm>
              <a:prstGeom prst="ellipse">
                <a:avLst/>
              </a:prstGeom>
              <a:gradFill rotWithShape="1">
                <a:gsLst>
                  <a:gs pos="0">
                    <a:srgbClr val="FFFFCC"/>
                  </a:gs>
                  <a:gs pos="100000">
                    <a:srgbClr val="FFFF00"/>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4075" name="Oval 51"/>
              <p:cNvSpPr>
                <a:spLocks noChangeArrowheads="1"/>
              </p:cNvSpPr>
              <p:nvPr/>
            </p:nvSpPr>
            <p:spPr bwMode="auto">
              <a:xfrm rot="-1466294">
                <a:off x="4478" y="1462"/>
                <a:ext cx="209" cy="227"/>
              </a:xfrm>
              <a:prstGeom prst="ellipse">
                <a:avLst/>
              </a:prstGeom>
              <a:gradFill rotWithShape="1">
                <a:gsLst>
                  <a:gs pos="0">
                    <a:srgbClr val="FFFFCC"/>
                  </a:gs>
                  <a:gs pos="100000">
                    <a:srgbClr val="FFFF00"/>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4076" name="Oval 52"/>
              <p:cNvSpPr>
                <a:spLocks noChangeArrowheads="1"/>
              </p:cNvSpPr>
              <p:nvPr/>
            </p:nvSpPr>
            <p:spPr bwMode="auto">
              <a:xfrm rot="-1466294">
                <a:off x="4436" y="1634"/>
                <a:ext cx="210" cy="227"/>
              </a:xfrm>
              <a:prstGeom prst="ellipse">
                <a:avLst/>
              </a:prstGeom>
              <a:gradFill rotWithShape="1">
                <a:gsLst>
                  <a:gs pos="0">
                    <a:srgbClr val="FFFFCC"/>
                  </a:gs>
                  <a:gs pos="100000">
                    <a:srgbClr val="FFFF00"/>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grpSp>
      </p:grpSp>
      <p:grpSp>
        <p:nvGrpSpPr>
          <p:cNvPr id="843840" name="Group 64"/>
          <p:cNvGrpSpPr>
            <a:grpSpLocks/>
          </p:cNvGrpSpPr>
          <p:nvPr/>
        </p:nvGrpSpPr>
        <p:grpSpPr bwMode="auto">
          <a:xfrm>
            <a:off x="2339975" y="3716338"/>
            <a:ext cx="555625" cy="395287"/>
            <a:chOff x="1474" y="2341"/>
            <a:chExt cx="350" cy="249"/>
          </a:xfrm>
        </p:grpSpPr>
        <p:sp>
          <p:nvSpPr>
            <p:cNvPr id="44067" name="Freeform 53"/>
            <p:cNvSpPr>
              <a:spLocks/>
            </p:cNvSpPr>
            <p:nvPr/>
          </p:nvSpPr>
          <p:spPr bwMode="auto">
            <a:xfrm rot="-1198987">
              <a:off x="1519" y="2478"/>
              <a:ext cx="119" cy="82"/>
            </a:xfrm>
            <a:custGeom>
              <a:avLst/>
              <a:gdLst>
                <a:gd name="T0" fmla="*/ 0 w 341"/>
                <a:gd name="T1" fmla="*/ 1 h 164"/>
                <a:gd name="T2" fmla="*/ 0 w 341"/>
                <a:gd name="T3" fmla="*/ 1 h 164"/>
                <a:gd name="T4" fmla="*/ 0 w 341"/>
                <a:gd name="T5" fmla="*/ 1 h 164"/>
                <a:gd name="T6" fmla="*/ 0 w 341"/>
                <a:gd name="T7" fmla="*/ 0 h 164"/>
                <a:gd name="T8" fmla="*/ 0 w 341"/>
                <a:gd name="T9" fmla="*/ 1 h 164"/>
                <a:gd name="T10" fmla="*/ 0 w 341"/>
                <a:gd name="T11" fmla="*/ 1 h 164"/>
                <a:gd name="T12" fmla="*/ 0 w 341"/>
                <a:gd name="T13" fmla="*/ 1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 h="164">
                  <a:moveTo>
                    <a:pt x="0" y="130"/>
                  </a:moveTo>
                  <a:lnTo>
                    <a:pt x="44" y="164"/>
                  </a:lnTo>
                  <a:lnTo>
                    <a:pt x="341" y="64"/>
                  </a:lnTo>
                  <a:lnTo>
                    <a:pt x="319" y="0"/>
                  </a:lnTo>
                  <a:lnTo>
                    <a:pt x="23" y="102"/>
                  </a:lnTo>
                  <a:lnTo>
                    <a:pt x="67" y="136"/>
                  </a:lnTo>
                  <a:lnTo>
                    <a:pt x="0" y="130"/>
                  </a:lnTo>
                  <a:close/>
                </a:path>
              </a:pathLst>
            </a:custGeom>
            <a:solidFill>
              <a:srgbClr val="FF0000"/>
            </a:solidFill>
            <a:ln w="9525">
              <a:solidFill>
                <a:srgbClr val="FF0000"/>
              </a:solidFill>
              <a:round/>
              <a:headEnd/>
              <a:tailEnd/>
            </a:ln>
          </p:spPr>
          <p:txBody>
            <a:bodyPr/>
            <a:lstStyle/>
            <a:p>
              <a:endParaRPr lang="en-US"/>
            </a:p>
          </p:txBody>
        </p:sp>
        <p:sp>
          <p:nvSpPr>
            <p:cNvPr id="44068" name="Freeform 54"/>
            <p:cNvSpPr>
              <a:spLocks/>
            </p:cNvSpPr>
            <p:nvPr/>
          </p:nvSpPr>
          <p:spPr bwMode="auto">
            <a:xfrm rot="-1198987">
              <a:off x="1474" y="2432"/>
              <a:ext cx="34" cy="158"/>
            </a:xfrm>
            <a:custGeom>
              <a:avLst/>
              <a:gdLst>
                <a:gd name="T0" fmla="*/ 0 w 95"/>
                <a:gd name="T1" fmla="*/ 0 h 318"/>
                <a:gd name="T2" fmla="*/ 0 w 95"/>
                <a:gd name="T3" fmla="*/ 0 h 318"/>
                <a:gd name="T4" fmla="*/ 0 w 95"/>
                <a:gd name="T5" fmla="*/ 0 h 318"/>
                <a:gd name="T6" fmla="*/ 0 w 95"/>
                <a:gd name="T7" fmla="*/ 0 h 318"/>
                <a:gd name="T8" fmla="*/ 0 w 95"/>
                <a:gd name="T9" fmla="*/ 0 h 318"/>
                <a:gd name="T10" fmla="*/ 0 w 95"/>
                <a:gd name="T11" fmla="*/ 0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318">
                  <a:moveTo>
                    <a:pt x="63" y="4"/>
                  </a:moveTo>
                  <a:lnTo>
                    <a:pt x="29" y="0"/>
                  </a:lnTo>
                  <a:lnTo>
                    <a:pt x="0" y="312"/>
                  </a:lnTo>
                  <a:lnTo>
                    <a:pt x="67" y="318"/>
                  </a:lnTo>
                  <a:lnTo>
                    <a:pt x="95" y="7"/>
                  </a:lnTo>
                  <a:lnTo>
                    <a:pt x="63" y="4"/>
                  </a:lnTo>
                  <a:close/>
                </a:path>
              </a:pathLst>
            </a:custGeom>
            <a:solidFill>
              <a:srgbClr val="FF0000"/>
            </a:solidFill>
            <a:ln w="9525">
              <a:solidFill>
                <a:srgbClr val="FF0000"/>
              </a:solidFill>
              <a:round/>
              <a:headEnd/>
              <a:tailEnd/>
            </a:ln>
          </p:spPr>
          <p:txBody>
            <a:bodyPr/>
            <a:lstStyle/>
            <a:p>
              <a:endParaRPr lang="en-US"/>
            </a:p>
          </p:txBody>
        </p:sp>
        <p:sp>
          <p:nvSpPr>
            <p:cNvPr id="44069" name="Freeform 55"/>
            <p:cNvSpPr>
              <a:spLocks/>
            </p:cNvSpPr>
            <p:nvPr/>
          </p:nvSpPr>
          <p:spPr bwMode="auto">
            <a:xfrm rot="-1198987">
              <a:off x="1474" y="2341"/>
              <a:ext cx="350" cy="208"/>
            </a:xfrm>
            <a:custGeom>
              <a:avLst/>
              <a:gdLst>
                <a:gd name="T0" fmla="*/ 0 w 1002"/>
                <a:gd name="T1" fmla="*/ 0 h 417"/>
                <a:gd name="T2" fmla="*/ 0 w 1002"/>
                <a:gd name="T3" fmla="*/ 0 h 417"/>
                <a:gd name="T4" fmla="*/ 0 w 1002"/>
                <a:gd name="T5" fmla="*/ 0 h 417"/>
                <a:gd name="T6" fmla="*/ 0 w 1002"/>
                <a:gd name="T7" fmla="*/ 0 h 417"/>
                <a:gd name="T8" fmla="*/ 0 w 1002"/>
                <a:gd name="T9" fmla="*/ 0 h 417"/>
                <a:gd name="T10" fmla="*/ 0 w 1002"/>
                <a:gd name="T11" fmla="*/ 0 h 417"/>
                <a:gd name="T12" fmla="*/ 0 w 1002"/>
                <a:gd name="T13" fmla="*/ 0 h 417"/>
                <a:gd name="T14" fmla="*/ 0 w 1002"/>
                <a:gd name="T15" fmla="*/ 0 h 417"/>
                <a:gd name="T16" fmla="*/ 0 w 1002"/>
                <a:gd name="T17" fmla="*/ 0 h 417"/>
                <a:gd name="T18" fmla="*/ 0 w 1002"/>
                <a:gd name="T19" fmla="*/ 0 h 417"/>
                <a:gd name="T20" fmla="*/ 0 w 1002"/>
                <a:gd name="T21" fmla="*/ 0 h 417"/>
                <a:gd name="T22" fmla="*/ 0 w 1002"/>
                <a:gd name="T23" fmla="*/ 0 h 417"/>
                <a:gd name="T24" fmla="*/ 0 w 1002"/>
                <a:gd name="T25" fmla="*/ 0 h 417"/>
                <a:gd name="T26" fmla="*/ 0 w 1002"/>
                <a:gd name="T27" fmla="*/ 0 h 417"/>
                <a:gd name="T28" fmla="*/ 0 w 1002"/>
                <a:gd name="T29" fmla="*/ 0 h 417"/>
                <a:gd name="T30" fmla="*/ 0 w 1002"/>
                <a:gd name="T31" fmla="*/ 0 h 417"/>
                <a:gd name="T32" fmla="*/ 0 w 1002"/>
                <a:gd name="T33" fmla="*/ 0 h 417"/>
                <a:gd name="T34" fmla="*/ 0 w 1002"/>
                <a:gd name="T35" fmla="*/ 0 h 417"/>
                <a:gd name="T36" fmla="*/ 0 w 1002"/>
                <a:gd name="T37" fmla="*/ 0 h 417"/>
                <a:gd name="T38" fmla="*/ 0 w 1002"/>
                <a:gd name="T39" fmla="*/ 0 h 417"/>
                <a:gd name="T40" fmla="*/ 0 w 1002"/>
                <a:gd name="T41" fmla="*/ 0 h 417"/>
                <a:gd name="T42" fmla="*/ 0 w 1002"/>
                <a:gd name="T43" fmla="*/ 0 h 417"/>
                <a:gd name="T44" fmla="*/ 0 w 1002"/>
                <a:gd name="T45" fmla="*/ 0 h 417"/>
                <a:gd name="T46" fmla="*/ 0 w 1002"/>
                <a:gd name="T47" fmla="*/ 0 h 417"/>
                <a:gd name="T48" fmla="*/ 0 w 1002"/>
                <a:gd name="T49" fmla="*/ 0 h 417"/>
                <a:gd name="T50" fmla="*/ 0 w 1002"/>
                <a:gd name="T51" fmla="*/ 0 h 417"/>
                <a:gd name="T52" fmla="*/ 0 w 1002"/>
                <a:gd name="T53" fmla="*/ 0 h 417"/>
                <a:gd name="T54" fmla="*/ 0 w 1002"/>
                <a:gd name="T55" fmla="*/ 0 h 417"/>
                <a:gd name="T56" fmla="*/ 0 w 1002"/>
                <a:gd name="T57" fmla="*/ 0 h 417"/>
                <a:gd name="T58" fmla="*/ 0 w 1002"/>
                <a:gd name="T59" fmla="*/ 0 h 417"/>
                <a:gd name="T60" fmla="*/ 0 w 1002"/>
                <a:gd name="T61" fmla="*/ 0 h 417"/>
                <a:gd name="T62" fmla="*/ 0 w 1002"/>
                <a:gd name="T63" fmla="*/ 0 h 417"/>
                <a:gd name="T64" fmla="*/ 0 w 1002"/>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2" h="417">
                  <a:moveTo>
                    <a:pt x="52" y="417"/>
                  </a:moveTo>
                  <a:lnTo>
                    <a:pt x="69" y="394"/>
                  </a:lnTo>
                  <a:lnTo>
                    <a:pt x="88" y="372"/>
                  </a:lnTo>
                  <a:lnTo>
                    <a:pt x="109" y="351"/>
                  </a:lnTo>
                  <a:lnTo>
                    <a:pt x="129" y="329"/>
                  </a:lnTo>
                  <a:lnTo>
                    <a:pt x="151" y="308"/>
                  </a:lnTo>
                  <a:lnTo>
                    <a:pt x="174" y="286"/>
                  </a:lnTo>
                  <a:lnTo>
                    <a:pt x="197" y="265"/>
                  </a:lnTo>
                  <a:lnTo>
                    <a:pt x="223" y="245"/>
                  </a:lnTo>
                  <a:lnTo>
                    <a:pt x="248" y="225"/>
                  </a:lnTo>
                  <a:lnTo>
                    <a:pt x="274" y="206"/>
                  </a:lnTo>
                  <a:lnTo>
                    <a:pt x="301" y="188"/>
                  </a:lnTo>
                  <a:lnTo>
                    <a:pt x="328" y="171"/>
                  </a:lnTo>
                  <a:lnTo>
                    <a:pt x="358" y="155"/>
                  </a:lnTo>
                  <a:lnTo>
                    <a:pt x="386" y="140"/>
                  </a:lnTo>
                  <a:lnTo>
                    <a:pt x="414" y="126"/>
                  </a:lnTo>
                  <a:lnTo>
                    <a:pt x="445" y="114"/>
                  </a:lnTo>
                  <a:lnTo>
                    <a:pt x="476" y="102"/>
                  </a:lnTo>
                  <a:lnTo>
                    <a:pt x="506" y="92"/>
                  </a:lnTo>
                  <a:lnTo>
                    <a:pt x="537" y="83"/>
                  </a:lnTo>
                  <a:lnTo>
                    <a:pt x="570" y="75"/>
                  </a:lnTo>
                  <a:lnTo>
                    <a:pt x="601" y="71"/>
                  </a:lnTo>
                  <a:lnTo>
                    <a:pt x="633" y="68"/>
                  </a:lnTo>
                  <a:lnTo>
                    <a:pt x="667" y="66"/>
                  </a:lnTo>
                  <a:lnTo>
                    <a:pt x="698" y="66"/>
                  </a:lnTo>
                  <a:lnTo>
                    <a:pt x="731" y="68"/>
                  </a:lnTo>
                  <a:lnTo>
                    <a:pt x="766" y="72"/>
                  </a:lnTo>
                  <a:lnTo>
                    <a:pt x="799" y="78"/>
                  </a:lnTo>
                  <a:lnTo>
                    <a:pt x="833" y="86"/>
                  </a:lnTo>
                  <a:lnTo>
                    <a:pt x="867" y="97"/>
                  </a:lnTo>
                  <a:lnTo>
                    <a:pt x="901" y="110"/>
                  </a:lnTo>
                  <a:lnTo>
                    <a:pt x="935" y="126"/>
                  </a:lnTo>
                  <a:lnTo>
                    <a:pt x="969" y="144"/>
                  </a:lnTo>
                  <a:lnTo>
                    <a:pt x="1002" y="87"/>
                  </a:lnTo>
                  <a:lnTo>
                    <a:pt x="964" y="67"/>
                  </a:lnTo>
                  <a:lnTo>
                    <a:pt x="925" y="49"/>
                  </a:lnTo>
                  <a:lnTo>
                    <a:pt x="888" y="36"/>
                  </a:lnTo>
                  <a:lnTo>
                    <a:pt x="850" y="23"/>
                  </a:lnTo>
                  <a:lnTo>
                    <a:pt x="812" y="14"/>
                  </a:lnTo>
                  <a:lnTo>
                    <a:pt x="775" y="7"/>
                  </a:lnTo>
                  <a:lnTo>
                    <a:pt x="738" y="2"/>
                  </a:lnTo>
                  <a:lnTo>
                    <a:pt x="701" y="0"/>
                  </a:lnTo>
                  <a:lnTo>
                    <a:pt x="665" y="0"/>
                  </a:lnTo>
                  <a:lnTo>
                    <a:pt x="628" y="2"/>
                  </a:lnTo>
                  <a:lnTo>
                    <a:pt x="592" y="6"/>
                  </a:lnTo>
                  <a:lnTo>
                    <a:pt x="556" y="12"/>
                  </a:lnTo>
                  <a:lnTo>
                    <a:pt x="521" y="20"/>
                  </a:lnTo>
                  <a:lnTo>
                    <a:pt x="487" y="29"/>
                  </a:lnTo>
                  <a:lnTo>
                    <a:pt x="454" y="41"/>
                  </a:lnTo>
                  <a:lnTo>
                    <a:pt x="421" y="53"/>
                  </a:lnTo>
                  <a:lnTo>
                    <a:pt x="388" y="67"/>
                  </a:lnTo>
                  <a:lnTo>
                    <a:pt x="355" y="81"/>
                  </a:lnTo>
                  <a:lnTo>
                    <a:pt x="325" y="98"/>
                  </a:lnTo>
                  <a:lnTo>
                    <a:pt x="295" y="115"/>
                  </a:lnTo>
                  <a:lnTo>
                    <a:pt x="266" y="133"/>
                  </a:lnTo>
                  <a:lnTo>
                    <a:pt x="236" y="154"/>
                  </a:lnTo>
                  <a:lnTo>
                    <a:pt x="209" y="173"/>
                  </a:lnTo>
                  <a:lnTo>
                    <a:pt x="182" y="194"/>
                  </a:lnTo>
                  <a:lnTo>
                    <a:pt x="156" y="215"/>
                  </a:lnTo>
                  <a:lnTo>
                    <a:pt x="131" y="238"/>
                  </a:lnTo>
                  <a:lnTo>
                    <a:pt x="105" y="260"/>
                  </a:lnTo>
                  <a:lnTo>
                    <a:pt x="84" y="283"/>
                  </a:lnTo>
                  <a:lnTo>
                    <a:pt x="61" y="306"/>
                  </a:lnTo>
                  <a:lnTo>
                    <a:pt x="40" y="329"/>
                  </a:lnTo>
                  <a:lnTo>
                    <a:pt x="19" y="353"/>
                  </a:lnTo>
                  <a:lnTo>
                    <a:pt x="0" y="375"/>
                  </a:lnTo>
                  <a:lnTo>
                    <a:pt x="52" y="417"/>
                  </a:lnTo>
                  <a:close/>
                </a:path>
              </a:pathLst>
            </a:custGeom>
            <a:solidFill>
              <a:srgbClr val="FF0000"/>
            </a:solidFill>
            <a:ln w="9525">
              <a:solidFill>
                <a:srgbClr val="FF0000"/>
              </a:solidFill>
              <a:round/>
              <a:headEnd/>
              <a:tailEnd/>
            </a:ln>
          </p:spPr>
          <p:txBody>
            <a:bodyPr/>
            <a:lstStyle/>
            <a:p>
              <a:endParaRPr lang="en-US"/>
            </a:p>
          </p:txBody>
        </p:sp>
      </p:grpSp>
      <p:sp>
        <p:nvSpPr>
          <p:cNvPr id="843832" name="Rectangle 56"/>
          <p:cNvSpPr>
            <a:spLocks noChangeArrowheads="1"/>
          </p:cNvSpPr>
          <p:nvPr/>
        </p:nvSpPr>
        <p:spPr bwMode="auto">
          <a:xfrm rot="-1817096">
            <a:off x="1619250" y="4292600"/>
            <a:ext cx="2879725" cy="457200"/>
          </a:xfrm>
          <a:prstGeom prst="rect">
            <a:avLst/>
          </a:prstGeom>
          <a:solidFill>
            <a:srgbClr val="FFFFFF">
              <a:alpha val="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ru-RU" sz="2400">
                <a:solidFill>
                  <a:srgbClr val="FF0000"/>
                </a:solidFill>
                <a:effectLst>
                  <a:outerShdw blurRad="38100" dist="38100" dir="2700000" algn="tl">
                    <a:srgbClr val="C0C0C0"/>
                  </a:outerShdw>
                </a:effectLst>
                <a:ea typeface="+mn-ea"/>
              </a:rPr>
              <a:t>Жирная печень</a:t>
            </a:r>
            <a:endParaRPr lang="en-US" sz="2400">
              <a:solidFill>
                <a:srgbClr val="FF0000"/>
              </a:solidFill>
              <a:effectLst>
                <a:outerShdw blurRad="38100" dist="38100" dir="2700000" algn="tl">
                  <a:srgbClr val="C0C0C0"/>
                </a:outerShdw>
              </a:effectLst>
              <a:ea typeface="+mn-ea"/>
            </a:endParaRPr>
          </a:p>
        </p:txBody>
      </p:sp>
      <p:sp>
        <p:nvSpPr>
          <p:cNvPr id="843833" name="Line 57"/>
          <p:cNvSpPr>
            <a:spLocks noChangeShapeType="1"/>
          </p:cNvSpPr>
          <p:nvPr/>
        </p:nvSpPr>
        <p:spPr bwMode="auto">
          <a:xfrm rot="10648433" flipV="1">
            <a:off x="6443663" y="1341438"/>
            <a:ext cx="0" cy="4318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843838" name="Group 62"/>
          <p:cNvGrpSpPr>
            <a:grpSpLocks/>
          </p:cNvGrpSpPr>
          <p:nvPr/>
        </p:nvGrpSpPr>
        <p:grpSpPr bwMode="auto">
          <a:xfrm>
            <a:off x="6300788" y="2708275"/>
            <a:ext cx="503237" cy="504825"/>
            <a:chOff x="3969" y="1706"/>
            <a:chExt cx="317" cy="318"/>
          </a:xfrm>
        </p:grpSpPr>
        <p:sp>
          <p:nvSpPr>
            <p:cNvPr id="44065" name="Line 58"/>
            <p:cNvSpPr>
              <a:spLocks noChangeShapeType="1"/>
            </p:cNvSpPr>
            <p:nvPr/>
          </p:nvSpPr>
          <p:spPr bwMode="auto">
            <a:xfrm>
              <a:off x="4014" y="1706"/>
              <a:ext cx="272" cy="318"/>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66" name="Line 59"/>
            <p:cNvSpPr>
              <a:spLocks noChangeShapeType="1"/>
            </p:cNvSpPr>
            <p:nvPr/>
          </p:nvSpPr>
          <p:spPr bwMode="auto">
            <a:xfrm rot="5400000">
              <a:off x="3969" y="1706"/>
              <a:ext cx="317" cy="31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5" name="Line 57"/>
          <p:cNvSpPr>
            <a:spLocks noChangeShapeType="1"/>
          </p:cNvSpPr>
          <p:nvPr/>
        </p:nvSpPr>
        <p:spPr bwMode="auto">
          <a:xfrm rot="10648433" flipV="1">
            <a:off x="5313363" y="2254250"/>
            <a:ext cx="0" cy="4318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 name="Line 57"/>
          <p:cNvSpPr>
            <a:spLocks noChangeShapeType="1"/>
          </p:cNvSpPr>
          <p:nvPr/>
        </p:nvSpPr>
        <p:spPr bwMode="auto">
          <a:xfrm rot="10648433" flipV="1">
            <a:off x="4418013" y="2744788"/>
            <a:ext cx="0" cy="4318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Title 4"/>
          <p:cNvSpPr>
            <a:spLocks noGrp="1"/>
          </p:cNvSpPr>
          <p:nvPr>
            <p:ph type="title"/>
          </p:nvPr>
        </p:nvSpPr>
        <p:spPr/>
        <p:txBody>
          <a:bodyPr/>
          <a:lstStyle/>
          <a:p>
            <a:pPr algn="ctr" eaLnBrk="1" fontAlgn="auto" hangingPunct="1">
              <a:spcAft>
                <a:spcPts val="0"/>
              </a:spcAft>
              <a:defRPr/>
            </a:pPr>
            <a:r>
              <a:rPr lang="ru-RU" sz="3200" dirty="0" smtClean="0">
                <a:solidFill>
                  <a:schemeClr val="tx1">
                    <a:lumMod val="75000"/>
                    <a:lumOff val="25000"/>
                  </a:schemeClr>
                </a:solidFill>
              </a:rPr>
              <a:t>Процесс возникновения кетоза и ожирения печени в начале лактации</a:t>
            </a:r>
            <a:endParaRPr lang="nl-BE" sz="3200" dirty="0">
              <a:solidFill>
                <a:schemeClr val="tx1">
                  <a:lumMod val="75000"/>
                  <a:lumOff val="25000"/>
                </a:schemeClr>
              </a:solidFill>
            </a:endParaRPr>
          </a:p>
        </p:txBody>
      </p:sp>
    </p:spTree>
    <p:extLst>
      <p:ext uri="{BB962C8B-B14F-4D97-AF65-F5344CB8AC3E}">
        <p14:creationId xmlns:p14="http://schemas.microsoft.com/office/powerpoint/2010/main" val="3860981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3819"/>
                                        </p:tgtEl>
                                        <p:attrNameLst>
                                          <p:attrName>style.visibility</p:attrName>
                                        </p:attrNameLst>
                                      </p:cBhvr>
                                      <p:to>
                                        <p:strVal val="visible"/>
                                      </p:to>
                                    </p:set>
                                    <p:animEffect transition="in" filter="wipe(down)">
                                      <p:cBhvr>
                                        <p:cTn id="7" dur="500"/>
                                        <p:tgtEl>
                                          <p:spTgt spid="84381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438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43821"/>
                                        </p:tgtEl>
                                        <p:attrNameLst>
                                          <p:attrName>style.visibility</p:attrName>
                                        </p:attrNameLst>
                                      </p:cBhvr>
                                      <p:to>
                                        <p:strVal val="visible"/>
                                      </p:to>
                                    </p:set>
                                    <p:animEffect transition="in" filter="wipe(up)">
                                      <p:cBhvr>
                                        <p:cTn id="15" dur="500"/>
                                        <p:tgtEl>
                                          <p:spTgt spid="84382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8438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43786"/>
                                        </p:tgtEl>
                                        <p:attrNameLst>
                                          <p:attrName>style.visibility</p:attrName>
                                        </p:attrNameLst>
                                      </p:cBhvr>
                                      <p:to>
                                        <p:strVal val="visible"/>
                                      </p:to>
                                    </p:set>
                                    <p:animEffect transition="in" filter="wipe(down)">
                                      <p:cBhvr>
                                        <p:cTn id="23" dur="500"/>
                                        <p:tgtEl>
                                          <p:spTgt spid="843786"/>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43795"/>
                                        </p:tgtEl>
                                        <p:attrNameLst>
                                          <p:attrName>style.visibility</p:attrName>
                                        </p:attrNameLst>
                                      </p:cBhvr>
                                      <p:to>
                                        <p:strVal val="visible"/>
                                      </p:to>
                                    </p:set>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843782"/>
                                        </p:tgtEl>
                                        <p:attrNameLst>
                                          <p:attrName>style.visibility</p:attrName>
                                        </p:attrNameLst>
                                      </p:cBhvr>
                                      <p:to>
                                        <p:strVal val="visible"/>
                                      </p:to>
                                    </p:set>
                                    <p:animEffect transition="in" filter="wipe(down)">
                                      <p:cBhvr>
                                        <p:cTn id="30" dur="500"/>
                                        <p:tgtEl>
                                          <p:spTgt spid="843782"/>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84379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4379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4379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843787"/>
                                        </p:tgtEl>
                                        <p:attrNameLst>
                                          <p:attrName>style.visibility</p:attrName>
                                        </p:attrNameLst>
                                      </p:cBhvr>
                                      <p:to>
                                        <p:strVal val="visible"/>
                                      </p:to>
                                    </p:set>
                                    <p:animEffect transition="in" filter="wipe(left)">
                                      <p:cBhvr>
                                        <p:cTn id="44" dur="500"/>
                                        <p:tgtEl>
                                          <p:spTgt spid="84378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843837"/>
                                        </p:tgtEl>
                                        <p:attrNameLst>
                                          <p:attrName>style.visibility</p:attrName>
                                        </p:attrNameLst>
                                      </p:cBhvr>
                                      <p:to>
                                        <p:strVal val="visible"/>
                                      </p:to>
                                    </p:set>
                                    <p:animEffect transition="in" filter="wipe(down)">
                                      <p:cBhvr>
                                        <p:cTn id="49" dur="500"/>
                                        <p:tgtEl>
                                          <p:spTgt spid="843837"/>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84382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up)">
                                      <p:cBhvr>
                                        <p:cTn id="56" dur="500"/>
                                        <p:tgtEl>
                                          <p:spTgt spid="6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up)">
                                      <p:cBhvr>
                                        <p:cTn id="59" dur="500"/>
                                        <p:tgtEl>
                                          <p:spTgt spid="6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843838"/>
                                        </p:tgtEl>
                                        <p:attrNameLst>
                                          <p:attrName>style.visibility</p:attrName>
                                        </p:attrNameLst>
                                      </p:cBhvr>
                                      <p:to>
                                        <p:strVal val="visible"/>
                                      </p:to>
                                    </p:set>
                                  </p:childTnLst>
                                </p:cTn>
                              </p:par>
                            </p:childTnLst>
                          </p:cTn>
                        </p:par>
                        <p:par>
                          <p:cTn id="64" fill="hold" nodeType="afterGroup">
                            <p:stCondLst>
                              <p:cond delay="0"/>
                            </p:stCondLst>
                            <p:childTnLst>
                              <p:par>
                                <p:cTn id="65" presetID="22" presetClass="entr" presetSubtype="1" fill="hold" grpId="0" nodeType="afterEffect">
                                  <p:stCondLst>
                                    <p:cond delay="0"/>
                                  </p:stCondLst>
                                  <p:childTnLst>
                                    <p:set>
                                      <p:cBhvr>
                                        <p:cTn id="66" dur="1" fill="hold">
                                          <p:stCondLst>
                                            <p:cond delay="0"/>
                                          </p:stCondLst>
                                        </p:cTn>
                                        <p:tgtEl>
                                          <p:spTgt spid="843833"/>
                                        </p:tgtEl>
                                        <p:attrNameLst>
                                          <p:attrName>style.visibility</p:attrName>
                                        </p:attrNameLst>
                                      </p:cBhvr>
                                      <p:to>
                                        <p:strVal val="visible"/>
                                      </p:to>
                                    </p:set>
                                    <p:animEffect transition="in" filter="wipe(up)">
                                      <p:cBhvr>
                                        <p:cTn id="67" dur="500"/>
                                        <p:tgtEl>
                                          <p:spTgt spid="84383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843801"/>
                                        </p:tgtEl>
                                        <p:attrNameLst>
                                          <p:attrName>style.visibility</p:attrName>
                                        </p:attrNameLst>
                                      </p:cBhvr>
                                      <p:to>
                                        <p:strVal val="visible"/>
                                      </p:to>
                                    </p:set>
                                    <p:animEffect transition="in" filter="wipe(right)">
                                      <p:cBhvr>
                                        <p:cTn id="72" dur="500"/>
                                        <p:tgtEl>
                                          <p:spTgt spid="843801"/>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84381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nodeType="clickEffect">
                                  <p:stCondLst>
                                    <p:cond delay="0"/>
                                  </p:stCondLst>
                                  <p:childTnLst>
                                    <p:set>
                                      <p:cBhvr>
                                        <p:cTn id="78" dur="1" fill="hold">
                                          <p:stCondLst>
                                            <p:cond delay="0"/>
                                          </p:stCondLst>
                                        </p:cTn>
                                        <p:tgtEl>
                                          <p:spTgt spid="843840"/>
                                        </p:tgtEl>
                                        <p:attrNameLst>
                                          <p:attrName>style.visibility</p:attrName>
                                        </p:attrNameLst>
                                      </p:cBhvr>
                                      <p:to>
                                        <p:strVal val="visible"/>
                                      </p:to>
                                    </p:set>
                                    <p:animEffect transition="in" filter="wipe(up)">
                                      <p:cBhvr>
                                        <p:cTn id="79" dur="500"/>
                                        <p:tgtEl>
                                          <p:spTgt spid="843840"/>
                                        </p:tgtEl>
                                      </p:cBhvr>
                                    </p:animEffect>
                                  </p:childTnLst>
                                </p:cTn>
                              </p:par>
                            </p:childTnLst>
                          </p:cTn>
                        </p:par>
                        <p:par>
                          <p:cTn id="80" fill="hold" nodeType="afterGroup">
                            <p:stCondLst>
                              <p:cond delay="500"/>
                            </p:stCondLst>
                            <p:childTnLst>
                              <p:par>
                                <p:cTn id="81" presetID="1" presetClass="entr" presetSubtype="0" fill="hold" nodeType="afterEffect">
                                  <p:stCondLst>
                                    <p:cond delay="0"/>
                                  </p:stCondLst>
                                  <p:childTnLst>
                                    <p:set>
                                      <p:cBhvr>
                                        <p:cTn id="82" dur="1" fill="hold">
                                          <p:stCondLst>
                                            <p:cond delay="0"/>
                                          </p:stCondLst>
                                        </p:cTn>
                                        <p:tgtEl>
                                          <p:spTgt spid="843832">
                                            <p:txEl>
                                              <p:pRg st="0" end="0"/>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843799"/>
                                        </p:tgtEl>
                                        <p:attrNameLst>
                                          <p:attrName>style.visibility</p:attrName>
                                        </p:attrNameLst>
                                      </p:cBhvr>
                                      <p:to>
                                        <p:strVal val="visible"/>
                                      </p:to>
                                    </p:set>
                                    <p:animEffect transition="in" filter="wipe(down)">
                                      <p:cBhvr>
                                        <p:cTn id="87" dur="500"/>
                                        <p:tgtEl>
                                          <p:spTgt spid="843799"/>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843798"/>
                                        </p:tgtEl>
                                        <p:attrNameLst>
                                          <p:attrName>style.visibility</p:attrName>
                                        </p:attrNameLst>
                                      </p:cBhvr>
                                      <p:to>
                                        <p:strVal val="visible"/>
                                      </p:to>
                                    </p:set>
                                  </p:childTnLst>
                                </p:cTn>
                              </p:par>
                              <p:par>
                                <p:cTn id="90" presetID="22" presetClass="entr" presetSubtype="4" fill="hold" nodeType="withEffect">
                                  <p:stCondLst>
                                    <p:cond delay="0"/>
                                  </p:stCondLst>
                                  <p:childTnLst>
                                    <p:set>
                                      <p:cBhvr>
                                        <p:cTn id="91" dur="1" fill="hold">
                                          <p:stCondLst>
                                            <p:cond delay="0"/>
                                          </p:stCondLst>
                                        </p:cTn>
                                        <p:tgtEl>
                                          <p:spTgt spid="843807"/>
                                        </p:tgtEl>
                                        <p:attrNameLst>
                                          <p:attrName>style.visibility</p:attrName>
                                        </p:attrNameLst>
                                      </p:cBhvr>
                                      <p:to>
                                        <p:strVal val="visible"/>
                                      </p:to>
                                    </p:set>
                                    <p:animEffect transition="in" filter="wipe(down)">
                                      <p:cBhvr>
                                        <p:cTn id="92" dur="500"/>
                                        <p:tgtEl>
                                          <p:spTgt spid="843807"/>
                                        </p:tgtEl>
                                      </p:cBhvr>
                                    </p:animEffect>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843816"/>
                                        </p:tgtEl>
                                        <p:attrNameLst>
                                          <p:attrName>style.visibility</p:attrName>
                                        </p:attrNameLst>
                                      </p:cBhvr>
                                      <p:to>
                                        <p:strVal val="visible"/>
                                      </p:to>
                                    </p:set>
                                  </p:childTnLst>
                                </p:cTn>
                              </p:par>
                            </p:childTnLst>
                          </p:cTn>
                        </p:par>
                        <p:par>
                          <p:cTn id="96" fill="hold" nodeType="afterGroup">
                            <p:stCondLst>
                              <p:cond delay="500"/>
                            </p:stCondLst>
                            <p:childTnLst>
                              <p:par>
                                <p:cTn id="97" presetID="22" presetClass="entr" presetSubtype="2" fill="hold" nodeType="afterEffect">
                                  <p:stCondLst>
                                    <p:cond delay="0"/>
                                  </p:stCondLst>
                                  <p:childTnLst>
                                    <p:set>
                                      <p:cBhvr>
                                        <p:cTn id="98" dur="1" fill="hold">
                                          <p:stCondLst>
                                            <p:cond delay="0"/>
                                          </p:stCondLst>
                                        </p:cTn>
                                        <p:tgtEl>
                                          <p:spTgt spid="843812"/>
                                        </p:tgtEl>
                                        <p:attrNameLst>
                                          <p:attrName>style.visibility</p:attrName>
                                        </p:attrNameLst>
                                      </p:cBhvr>
                                      <p:to>
                                        <p:strVal val="visible"/>
                                      </p:to>
                                    </p:set>
                                    <p:animEffect transition="in" filter="wipe(right)">
                                      <p:cBhvr>
                                        <p:cTn id="99" dur="500"/>
                                        <p:tgtEl>
                                          <p:spTgt spid="843812"/>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843800"/>
                                        </p:tgtEl>
                                        <p:attrNameLst>
                                          <p:attrName>style.visibility</p:attrName>
                                        </p:attrNameLst>
                                      </p:cBhvr>
                                      <p:to>
                                        <p:strVal val="visible"/>
                                      </p:to>
                                    </p:set>
                                  </p:childTnLst>
                                </p:cTn>
                              </p:par>
                            </p:childTnLst>
                          </p:cTn>
                        </p:par>
                        <p:par>
                          <p:cTn id="102" fill="hold" nodeType="afterGroup">
                            <p:stCondLst>
                              <p:cond delay="1000"/>
                            </p:stCondLst>
                            <p:childTnLst>
                              <p:par>
                                <p:cTn id="103" presetID="1" presetClass="entr" presetSubtype="0" fill="hold" grpId="0" nodeType="afterEffect">
                                  <p:stCondLst>
                                    <p:cond delay="0"/>
                                  </p:stCondLst>
                                  <p:childTnLst>
                                    <p:set>
                                      <p:cBhvr>
                                        <p:cTn id="104" dur="1" fill="hold">
                                          <p:stCondLst>
                                            <p:cond delay="0"/>
                                          </p:stCondLst>
                                        </p:cTn>
                                        <p:tgtEl>
                                          <p:spTgt spid="84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6" grpId="0" animBg="1"/>
      <p:bldP spid="843794" grpId="0"/>
      <p:bldP spid="843795" grpId="0"/>
      <p:bldP spid="843796" grpId="0"/>
      <p:bldP spid="843797" grpId="0"/>
      <p:bldP spid="843798" grpId="0"/>
      <p:bldP spid="843799" grpId="0" animBg="1"/>
      <p:bldP spid="843800" grpId="0"/>
      <p:bldP spid="843805" grpId="0"/>
      <p:bldP spid="843811" grpId="0"/>
      <p:bldP spid="843816" grpId="0" animBg="1"/>
      <p:bldP spid="843817" grpId="0"/>
      <p:bldP spid="843819" grpId="0" animBg="1"/>
      <p:bldP spid="843820" grpId="0"/>
      <p:bldP spid="843821" grpId="0" animBg="1"/>
      <p:bldP spid="843822" grpId="0"/>
      <p:bldP spid="843833"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19100" y="404813"/>
            <a:ext cx="7650163" cy="762000"/>
          </a:xfrm>
        </p:spPr>
        <p:txBody>
          <a:bodyPr/>
          <a:lstStyle/>
          <a:p>
            <a:pPr eaLnBrk="1" hangingPunct="1"/>
            <a:r>
              <a:rPr lang="ru-RU" dirty="0" smtClean="0"/>
              <a:t>Функции печени</a:t>
            </a:r>
            <a:endParaRPr lang="en-US" dirty="0" smtClean="0"/>
          </a:p>
        </p:txBody>
      </p:sp>
      <p:sp>
        <p:nvSpPr>
          <p:cNvPr id="19459" name="Rectangle 3"/>
          <p:cNvSpPr>
            <a:spLocks noGrp="1" noChangeArrowheads="1"/>
          </p:cNvSpPr>
          <p:nvPr>
            <p:ph type="body" idx="4294967295"/>
          </p:nvPr>
        </p:nvSpPr>
        <p:spPr>
          <a:xfrm>
            <a:off x="5167313" y="1974215"/>
            <a:ext cx="3976687" cy="4137025"/>
          </a:xfrm>
        </p:spPr>
        <p:txBody>
          <a:bodyPr>
            <a:normAutofit/>
          </a:bodyPr>
          <a:lstStyle/>
          <a:p>
            <a:pPr marL="457200" indent="-457200">
              <a:buFontTx/>
              <a:buAutoNum type="arabicPeriod"/>
              <a:defRPr/>
            </a:pPr>
            <a:r>
              <a:rPr lang="ru-RU" sz="2400" b="1" dirty="0" smtClean="0">
                <a:solidFill>
                  <a:srgbClr val="FF0000"/>
                </a:solidFill>
              </a:rPr>
              <a:t>Обмен глюкозы</a:t>
            </a:r>
            <a:endParaRPr lang="en-US" sz="2400" b="1" dirty="0" smtClean="0">
              <a:solidFill>
                <a:srgbClr val="FF0000"/>
              </a:solidFill>
            </a:endParaRPr>
          </a:p>
          <a:p>
            <a:pPr marL="857250" lvl="1" indent="-457200">
              <a:defRPr/>
            </a:pPr>
            <a:r>
              <a:rPr lang="en-US" sz="2000" dirty="0"/>
              <a:t> </a:t>
            </a:r>
            <a:r>
              <a:rPr lang="ru-RU" sz="2000" dirty="0" smtClean="0"/>
              <a:t>глюконеогенез</a:t>
            </a:r>
            <a:endParaRPr lang="en-US" sz="2000" dirty="0" smtClean="0"/>
          </a:p>
          <a:p>
            <a:pPr marL="457200" indent="-457200" eaLnBrk="1" hangingPunct="1">
              <a:buFontTx/>
              <a:buAutoNum type="arabicPeriod"/>
              <a:defRPr/>
            </a:pPr>
            <a:r>
              <a:rPr lang="ru-RU" sz="2400" b="1" dirty="0" smtClean="0">
                <a:solidFill>
                  <a:srgbClr val="FF0000"/>
                </a:solidFill>
              </a:rPr>
              <a:t>Обмен жира</a:t>
            </a:r>
            <a:endParaRPr lang="en-US" sz="2400" b="1" dirty="0" smtClean="0">
              <a:solidFill>
                <a:srgbClr val="FF0000"/>
              </a:solidFill>
            </a:endParaRPr>
          </a:p>
          <a:p>
            <a:pPr marL="838200" lvl="1" indent="-381000">
              <a:defRPr/>
            </a:pPr>
            <a:r>
              <a:rPr lang="ru-RU" sz="2000" dirty="0" smtClean="0"/>
              <a:t>Оксидирование СЖК</a:t>
            </a:r>
            <a:endParaRPr lang="de-DE" sz="2000" dirty="0" smtClean="0"/>
          </a:p>
          <a:p>
            <a:pPr marL="838200" lvl="1" indent="-381000" eaLnBrk="1" hangingPunct="1">
              <a:defRPr/>
            </a:pPr>
            <a:r>
              <a:rPr lang="ru-RU" sz="2000" dirty="0" smtClean="0"/>
              <a:t>Синтез и вывод липопротеинов</a:t>
            </a:r>
            <a:endParaRPr lang="en-US" sz="2000" dirty="0" smtClean="0"/>
          </a:p>
          <a:p>
            <a:pPr marL="457200" indent="-457200">
              <a:buFontTx/>
              <a:buAutoNum type="arabicPeriod"/>
              <a:defRPr/>
            </a:pPr>
            <a:r>
              <a:rPr lang="ru-RU" sz="2400" b="1" dirty="0" smtClean="0">
                <a:solidFill>
                  <a:srgbClr val="FF0000"/>
                </a:solidFill>
              </a:rPr>
              <a:t>Обмен белка</a:t>
            </a:r>
            <a:endParaRPr lang="en-US" sz="2400" b="1" dirty="0" smtClean="0">
              <a:solidFill>
                <a:srgbClr val="FF0000"/>
              </a:solidFill>
            </a:endParaRPr>
          </a:p>
          <a:p>
            <a:pPr marL="838200" lvl="1" indent="-381000">
              <a:defRPr/>
            </a:pPr>
            <a:r>
              <a:rPr lang="ru-RU" sz="2000" dirty="0" smtClean="0"/>
              <a:t>Нейтрализация аммиака в мочевину</a:t>
            </a:r>
            <a:endParaRPr lang="en-US" sz="2000" dirty="0" smtClean="0"/>
          </a:p>
          <a:p>
            <a:pPr marL="457200" indent="-457200">
              <a:buFontTx/>
              <a:buAutoNum type="arabicPeriod"/>
              <a:defRPr/>
            </a:pPr>
            <a:r>
              <a:rPr lang="ru-RU" sz="2400" b="1" dirty="0" smtClean="0">
                <a:solidFill>
                  <a:srgbClr val="FF0000"/>
                </a:solidFill>
              </a:rPr>
              <a:t>Детоксикация</a:t>
            </a:r>
            <a:endParaRPr lang="en-US" dirty="0"/>
          </a:p>
        </p:txBody>
      </p:sp>
      <p:pic>
        <p:nvPicPr>
          <p:cNvPr id="19460" name="Picture 4" descr="816_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08250"/>
            <a:ext cx="46990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1746147" y="5932488"/>
            <a:ext cx="25227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r>
              <a:rPr lang="en-US" sz="2000" smtClean="0">
                <a:solidFill>
                  <a:srgbClr val="000000"/>
                </a:solidFill>
                <a:latin typeface="Arial Black" pitchFamily="34" charset="0"/>
                <a:ea typeface="ＭＳ Ｐゴシック" pitchFamily="34" charset="-128"/>
              </a:rPr>
              <a:t>ammonia </a:t>
            </a:r>
            <a:r>
              <a:rPr lang="en-US" sz="2000" smtClean="0">
                <a:solidFill>
                  <a:srgbClr val="000000"/>
                </a:solidFill>
                <a:latin typeface="Arial Black" pitchFamily="34" charset="0"/>
                <a:ea typeface="ＭＳ Ｐゴシック" pitchFamily="34" charset="-128"/>
                <a:sym typeface="Wingdings" pitchFamily="2" charset="2"/>
              </a:rPr>
              <a:t> urea</a:t>
            </a:r>
            <a:endParaRPr lang="en-US" sz="2000">
              <a:solidFill>
                <a:srgbClr val="000000"/>
              </a:solidFill>
              <a:latin typeface="Arial Black" pitchFamily="34" charset="0"/>
              <a:ea typeface="ＭＳ Ｐゴシック" pitchFamily="34" charset="-128"/>
            </a:endParaRPr>
          </a:p>
        </p:txBody>
      </p:sp>
      <p:sp>
        <p:nvSpPr>
          <p:cNvPr id="19462" name="Text Box 6"/>
          <p:cNvSpPr txBox="1">
            <a:spLocks noChangeArrowheads="1"/>
          </p:cNvSpPr>
          <p:nvPr/>
        </p:nvSpPr>
        <p:spPr bwMode="auto">
          <a:xfrm>
            <a:off x="3949700" y="2994025"/>
            <a:ext cx="263525"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buFontTx/>
              <a:buChar char="•"/>
            </a:pPr>
            <a:endParaRPr lang="en-US" sz="2400">
              <a:solidFill>
                <a:srgbClr val="000000"/>
              </a:solidFill>
              <a:latin typeface="Arial" charset="0"/>
              <a:ea typeface="ＭＳ Ｐゴシック" pitchFamily="34" charset="-128"/>
            </a:endParaRPr>
          </a:p>
          <a:p>
            <a:pPr eaLnBrk="1" hangingPunct="1">
              <a:buFontTx/>
              <a:buChar char="•"/>
            </a:pPr>
            <a:endParaRPr lang="en-US" sz="2400">
              <a:solidFill>
                <a:srgbClr val="000000"/>
              </a:solidFill>
              <a:latin typeface="Arial" charset="0"/>
              <a:ea typeface="ＭＳ Ｐゴシック" pitchFamily="34" charset="-128"/>
            </a:endParaRPr>
          </a:p>
          <a:p>
            <a:pPr eaLnBrk="1" hangingPunct="1">
              <a:buFontTx/>
              <a:buChar char="•"/>
            </a:pPr>
            <a:endParaRPr lang="en-US" sz="2400">
              <a:solidFill>
                <a:srgbClr val="000000"/>
              </a:solidFill>
              <a:latin typeface="Arial" charset="0"/>
              <a:ea typeface="ＭＳ Ｐゴシック" pitchFamily="34" charset="-128"/>
            </a:endParaRPr>
          </a:p>
        </p:txBody>
      </p:sp>
      <p:grpSp>
        <p:nvGrpSpPr>
          <p:cNvPr id="19463" name="Group 7"/>
          <p:cNvGrpSpPr>
            <a:grpSpLocks/>
          </p:cNvGrpSpPr>
          <p:nvPr/>
        </p:nvGrpSpPr>
        <p:grpSpPr bwMode="auto">
          <a:xfrm rot="468679">
            <a:off x="1774825" y="1840198"/>
            <a:ext cx="1454150" cy="884237"/>
            <a:chOff x="2624" y="748"/>
            <a:chExt cx="916" cy="557"/>
          </a:xfrm>
        </p:grpSpPr>
        <p:sp>
          <p:nvSpPr>
            <p:cNvPr id="10252" name="Oval 8"/>
            <p:cNvSpPr>
              <a:spLocks noChangeArrowheads="1"/>
            </p:cNvSpPr>
            <p:nvPr/>
          </p:nvSpPr>
          <p:spPr bwMode="auto">
            <a:xfrm rot="-3597759">
              <a:off x="2619" y="748"/>
              <a:ext cx="226" cy="227"/>
            </a:xfrm>
            <a:prstGeom prst="ellipse">
              <a:avLst/>
            </a:prstGeom>
            <a:gradFill rotWithShape="1">
              <a:gsLst>
                <a:gs pos="0">
                  <a:srgbClr val="FFFFCC"/>
                </a:gs>
                <a:gs pos="100000">
                  <a:srgbClr val="FFFF00"/>
                </a:gs>
              </a:gsLst>
              <a:path path="shape">
                <a:fillToRect l="50000" t="50000" r="50000" b="50000"/>
              </a:path>
            </a:gradFill>
            <a:ln w="3175">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a:solidFill>
                  <a:srgbClr val="000000"/>
                </a:solidFill>
              </a:endParaRPr>
            </a:p>
          </p:txBody>
        </p:sp>
        <p:sp>
          <p:nvSpPr>
            <p:cNvPr id="10253" name="Oval 9"/>
            <p:cNvSpPr>
              <a:spLocks noChangeArrowheads="1"/>
            </p:cNvSpPr>
            <p:nvPr/>
          </p:nvSpPr>
          <p:spPr bwMode="auto">
            <a:xfrm rot="-3597759">
              <a:off x="2696" y="890"/>
              <a:ext cx="226" cy="227"/>
            </a:xfrm>
            <a:prstGeom prst="ellipse">
              <a:avLst/>
            </a:prstGeom>
            <a:gradFill rotWithShape="1">
              <a:gsLst>
                <a:gs pos="0">
                  <a:srgbClr val="FFFFCC"/>
                </a:gs>
                <a:gs pos="100000">
                  <a:srgbClr val="FFFF00"/>
                </a:gs>
              </a:gsLst>
              <a:path path="shape">
                <a:fillToRect l="50000" t="50000" r="50000" b="50000"/>
              </a:path>
            </a:gradFill>
            <a:ln w="3175">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a:solidFill>
                  <a:srgbClr val="000000"/>
                </a:solidFill>
              </a:endParaRPr>
            </a:p>
          </p:txBody>
        </p:sp>
        <p:sp>
          <p:nvSpPr>
            <p:cNvPr id="10254" name="Oval 10"/>
            <p:cNvSpPr>
              <a:spLocks noChangeArrowheads="1"/>
            </p:cNvSpPr>
            <p:nvPr/>
          </p:nvSpPr>
          <p:spPr bwMode="auto">
            <a:xfrm rot="-3597759">
              <a:off x="2878" y="963"/>
              <a:ext cx="226" cy="227"/>
            </a:xfrm>
            <a:prstGeom prst="ellipse">
              <a:avLst/>
            </a:prstGeom>
            <a:gradFill rotWithShape="1">
              <a:gsLst>
                <a:gs pos="0">
                  <a:srgbClr val="FFFFCC"/>
                </a:gs>
                <a:gs pos="100000">
                  <a:srgbClr val="FFFF00"/>
                </a:gs>
              </a:gsLst>
              <a:path path="shape">
                <a:fillToRect l="50000" t="50000" r="50000" b="50000"/>
              </a:path>
            </a:gradFill>
            <a:ln w="3175">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a:solidFill>
                  <a:srgbClr val="000000"/>
                </a:solidFill>
              </a:endParaRPr>
            </a:p>
          </p:txBody>
        </p:sp>
        <p:sp>
          <p:nvSpPr>
            <p:cNvPr id="10255" name="Oval 11"/>
            <p:cNvSpPr>
              <a:spLocks noChangeArrowheads="1"/>
            </p:cNvSpPr>
            <p:nvPr/>
          </p:nvSpPr>
          <p:spPr bwMode="auto">
            <a:xfrm rot="-4148844">
              <a:off x="3075" y="904"/>
              <a:ext cx="209" cy="227"/>
            </a:xfrm>
            <a:prstGeom prst="ellipse">
              <a:avLst/>
            </a:prstGeom>
            <a:gradFill rotWithShape="1">
              <a:gsLst>
                <a:gs pos="0">
                  <a:srgbClr val="FFFFCC"/>
                </a:gs>
                <a:gs pos="100000">
                  <a:srgbClr val="FFFF00"/>
                </a:gs>
              </a:gsLst>
              <a:path path="shape">
                <a:fillToRect l="50000" t="50000" r="50000" b="50000"/>
              </a:path>
            </a:gradFill>
            <a:ln w="3175">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a:solidFill>
                  <a:srgbClr val="000000"/>
                </a:solidFill>
              </a:endParaRPr>
            </a:p>
          </p:txBody>
        </p:sp>
        <p:sp>
          <p:nvSpPr>
            <p:cNvPr id="10256" name="Oval 12"/>
            <p:cNvSpPr>
              <a:spLocks noChangeArrowheads="1"/>
            </p:cNvSpPr>
            <p:nvPr/>
          </p:nvSpPr>
          <p:spPr bwMode="auto">
            <a:xfrm rot="-4148844">
              <a:off x="3226" y="931"/>
              <a:ext cx="209" cy="227"/>
            </a:xfrm>
            <a:prstGeom prst="ellipse">
              <a:avLst/>
            </a:prstGeom>
            <a:gradFill rotWithShape="1">
              <a:gsLst>
                <a:gs pos="0">
                  <a:srgbClr val="FFFFCC"/>
                </a:gs>
                <a:gs pos="100000">
                  <a:srgbClr val="FFFF00"/>
                </a:gs>
              </a:gsLst>
              <a:path path="shape">
                <a:fillToRect l="50000" t="50000" r="50000" b="50000"/>
              </a:path>
            </a:gradFill>
            <a:ln w="3175">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a:solidFill>
                  <a:srgbClr val="000000"/>
                </a:solidFill>
              </a:endParaRPr>
            </a:p>
          </p:txBody>
        </p:sp>
        <p:sp>
          <p:nvSpPr>
            <p:cNvPr id="10257" name="Oval 13"/>
            <p:cNvSpPr>
              <a:spLocks noChangeArrowheads="1"/>
            </p:cNvSpPr>
            <p:nvPr/>
          </p:nvSpPr>
          <p:spPr bwMode="auto">
            <a:xfrm rot="-4148844">
              <a:off x="3316" y="1087"/>
              <a:ext cx="210" cy="227"/>
            </a:xfrm>
            <a:prstGeom prst="ellipse">
              <a:avLst/>
            </a:prstGeom>
            <a:gradFill rotWithShape="1">
              <a:gsLst>
                <a:gs pos="0">
                  <a:srgbClr val="FFFFCC"/>
                </a:gs>
                <a:gs pos="100000">
                  <a:srgbClr val="FFFF00"/>
                </a:gs>
              </a:gsLst>
              <a:path path="shape">
                <a:fillToRect l="50000" t="50000" r="50000" b="50000"/>
              </a:path>
            </a:gradFill>
            <a:ln w="3175">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a:solidFill>
                  <a:srgbClr val="000000"/>
                </a:solidFill>
              </a:endParaRPr>
            </a:p>
          </p:txBody>
        </p:sp>
      </p:grpSp>
      <p:sp>
        <p:nvSpPr>
          <p:cNvPr id="19464" name="AutoShape 14"/>
          <p:cNvSpPr>
            <a:spLocks noChangeArrowheads="1"/>
          </p:cNvSpPr>
          <p:nvPr/>
        </p:nvSpPr>
        <p:spPr bwMode="auto">
          <a:xfrm rot="10180830">
            <a:off x="3028950" y="2944813"/>
            <a:ext cx="258763" cy="654050"/>
          </a:xfrm>
          <a:prstGeom prst="downArrow">
            <a:avLst>
              <a:gd name="adj1" fmla="val 50000"/>
              <a:gd name="adj2" fmla="val 60382"/>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pPr eaLnBrk="0" hangingPunct="0"/>
            <a:endParaRPr lang="de-DE">
              <a:solidFill>
                <a:srgbClr val="FFFFFF"/>
              </a:solidFill>
            </a:endParaRPr>
          </a:p>
        </p:txBody>
      </p:sp>
      <p:sp>
        <p:nvSpPr>
          <p:cNvPr id="19465" name="AutoShape 15"/>
          <p:cNvSpPr>
            <a:spLocks noChangeArrowheads="1"/>
          </p:cNvSpPr>
          <p:nvPr/>
        </p:nvSpPr>
        <p:spPr bwMode="auto">
          <a:xfrm rot="-487651">
            <a:off x="1601788" y="4813300"/>
            <a:ext cx="311150" cy="1174750"/>
          </a:xfrm>
          <a:prstGeom prst="downArrow">
            <a:avLst>
              <a:gd name="adj1" fmla="val 50000"/>
              <a:gd name="adj2" fmla="val 74706"/>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eaLnBrk="0" hangingPunct="0"/>
            <a:endParaRPr lang="de-DE">
              <a:solidFill>
                <a:srgbClr val="FFFFFF"/>
              </a:solidFill>
            </a:endParaRPr>
          </a:p>
        </p:txBody>
      </p:sp>
      <p:sp>
        <p:nvSpPr>
          <p:cNvPr id="92176" name="Rectangle 16"/>
          <p:cNvSpPr>
            <a:spLocks noChangeArrowheads="1"/>
          </p:cNvSpPr>
          <p:nvPr/>
        </p:nvSpPr>
        <p:spPr bwMode="auto">
          <a:xfrm>
            <a:off x="781507" y="4122381"/>
            <a:ext cx="2423823"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defRPr/>
            </a:pPr>
            <a:r>
              <a:rPr lang="en-US" sz="2000" b="1" dirty="0" err="1" smtClean="0">
                <a:solidFill>
                  <a:srgbClr val="FFFFFF"/>
                </a:solidFill>
                <a:effectLst>
                  <a:outerShdw blurRad="38100" dist="38100" dir="2700000" algn="tl">
                    <a:srgbClr val="000000">
                      <a:alpha val="43137"/>
                    </a:srgbClr>
                  </a:outerShdw>
                </a:effectLst>
              </a:rPr>
              <a:t>Detoxifixation</a:t>
            </a:r>
            <a:r>
              <a:rPr lang="en-US" sz="2000" b="1" dirty="0" smtClean="0">
                <a:solidFill>
                  <a:srgbClr val="FFFFFF"/>
                </a:solidFill>
                <a:effectLst>
                  <a:outerShdw blurRad="38100" dist="38100" dir="2700000" algn="tl">
                    <a:srgbClr val="000000">
                      <a:alpha val="43137"/>
                    </a:srgbClr>
                  </a:outerShdw>
                </a:effectLst>
              </a:rPr>
              <a:t> of non utilizable amino acids</a:t>
            </a:r>
            <a:endParaRPr lang="en-US" sz="2000" b="1" dirty="0">
              <a:solidFill>
                <a:srgbClr val="FFFFFF"/>
              </a:solidFill>
              <a:effectLst>
                <a:outerShdw blurRad="38100" dist="38100" dir="2700000" algn="tl">
                  <a:srgbClr val="000000">
                    <a:alpha val="43137"/>
                  </a:srgbClr>
                </a:outerShdw>
              </a:effectLst>
            </a:endParaRPr>
          </a:p>
        </p:txBody>
      </p:sp>
      <p:sp>
        <p:nvSpPr>
          <p:cNvPr id="92177" name="Rectangle 17"/>
          <p:cNvSpPr>
            <a:spLocks noChangeArrowheads="1"/>
          </p:cNvSpPr>
          <p:nvPr/>
        </p:nvSpPr>
        <p:spPr bwMode="auto">
          <a:xfrm>
            <a:off x="3021977" y="3556000"/>
            <a:ext cx="92993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sz="2000" smtClean="0">
                <a:solidFill>
                  <a:srgbClr val="FFC000"/>
                </a:solidFill>
                <a:effectLst>
                  <a:outerShdw blurRad="38100" dist="38100" dir="2700000" algn="tl">
                    <a:srgbClr val="000000">
                      <a:alpha val="43137"/>
                    </a:srgbClr>
                  </a:outerShdw>
                </a:effectLst>
                <a:latin typeface="Arial Black" pitchFamily="34" charset="0"/>
              </a:rPr>
              <a:t>NEFA</a:t>
            </a:r>
            <a:endParaRPr lang="en-US" sz="2000" dirty="0">
              <a:solidFill>
                <a:srgbClr val="FFC000"/>
              </a:solidFill>
              <a:effectLst>
                <a:outerShdw blurRad="38100" dist="38100" dir="2700000" algn="tl">
                  <a:srgbClr val="000000">
                    <a:alpha val="43137"/>
                  </a:srgbClr>
                </a:outerShdw>
              </a:effectLst>
              <a:latin typeface="Arial Black" pitchFamily="34" charset="0"/>
            </a:endParaRPr>
          </a:p>
        </p:txBody>
      </p:sp>
      <p:sp>
        <p:nvSpPr>
          <p:cNvPr id="18" name="Rectangle 17"/>
          <p:cNvSpPr>
            <a:spLocks noChangeArrowheads="1"/>
          </p:cNvSpPr>
          <p:nvPr/>
        </p:nvSpPr>
        <p:spPr bwMode="auto">
          <a:xfrm>
            <a:off x="2574838" y="1657178"/>
            <a:ext cx="1166858"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sz="2000" smtClean="0">
                <a:solidFill>
                  <a:srgbClr val="FFC000"/>
                </a:solidFill>
                <a:effectLst>
                  <a:outerShdw blurRad="38100" dist="38100" dir="2700000" algn="tl">
                    <a:srgbClr val="000000">
                      <a:alpha val="43137"/>
                    </a:srgbClr>
                  </a:outerShdw>
                </a:effectLst>
                <a:latin typeface="Arial Black" pitchFamily="34" charset="0"/>
              </a:rPr>
              <a:t>Energy</a:t>
            </a:r>
          </a:p>
          <a:p>
            <a:pPr algn="ctr" eaLnBrk="0" hangingPunct="0">
              <a:defRPr/>
            </a:pPr>
            <a:endParaRPr lang="de-DE" sz="2000">
              <a:solidFill>
                <a:srgbClr val="FFC000"/>
              </a:solidFill>
              <a:effectLst>
                <a:outerShdw blurRad="38100" dist="38100" dir="2700000" algn="tl">
                  <a:srgbClr val="000000">
                    <a:alpha val="43137"/>
                  </a:srgbClr>
                </a:outerShdw>
              </a:effectLst>
              <a:latin typeface="Arial Black" pitchFamily="34" charset="0"/>
            </a:endParaRPr>
          </a:p>
          <a:p>
            <a:pPr algn="ctr" eaLnBrk="0" hangingPunct="0">
              <a:defRPr/>
            </a:pPr>
            <a:r>
              <a:rPr lang="de-DE" sz="2000" smtClean="0">
                <a:solidFill>
                  <a:srgbClr val="FFC000"/>
                </a:solidFill>
                <a:effectLst>
                  <a:outerShdw blurRad="38100" dist="38100" dir="2700000" algn="tl">
                    <a:srgbClr val="000000">
                      <a:alpha val="43137"/>
                    </a:srgbClr>
                  </a:outerShdw>
                </a:effectLst>
                <a:latin typeface="Arial Black" pitchFamily="34" charset="0"/>
              </a:rPr>
              <a:t> VLDL</a:t>
            </a:r>
            <a:endParaRPr lang="en-US" sz="2000" dirty="0">
              <a:solidFill>
                <a:srgbClr val="FFC000"/>
              </a:solidFill>
              <a:effectLst>
                <a:outerShdw blurRad="38100" dist="38100" dir="2700000" algn="tl">
                  <a:srgbClr val="000000">
                    <a:alpha val="43137"/>
                  </a:srgbClr>
                </a:outerShdw>
              </a:effectLst>
              <a:latin typeface="Arial Black" pitchFamily="34" charset="0"/>
            </a:endParaRPr>
          </a:p>
        </p:txBody>
      </p:sp>
      <p:sp>
        <p:nvSpPr>
          <p:cNvPr id="21" name="AutoShape 37"/>
          <p:cNvSpPr>
            <a:spLocks noChangeArrowheads="1"/>
          </p:cNvSpPr>
          <p:nvPr/>
        </p:nvSpPr>
        <p:spPr bwMode="auto">
          <a:xfrm rot="10800000">
            <a:off x="705754" y="2400038"/>
            <a:ext cx="1128117" cy="1102246"/>
          </a:xfrm>
          <a:custGeom>
            <a:avLst/>
            <a:gdLst>
              <a:gd name="G0" fmla="+- 0 0 0"/>
              <a:gd name="G1" fmla="+- 1354943 0 0"/>
              <a:gd name="G2" fmla="+- 0 0 1354943"/>
              <a:gd name="G3" fmla="+- 10800 0 0"/>
              <a:gd name="G4" fmla="+- 0 0 0"/>
              <a:gd name="T0" fmla="*/ 360 256 1"/>
              <a:gd name="T1" fmla="*/ 0 256 1"/>
              <a:gd name="G5" fmla="+- G2 T0 T1"/>
              <a:gd name="G6" fmla="?: G2 G2 G5"/>
              <a:gd name="G7" fmla="+- 0 0 G6"/>
              <a:gd name="G8" fmla="+- 8812 0 0"/>
              <a:gd name="G9" fmla="+- 0 0 1354943"/>
              <a:gd name="G10" fmla="+- 8812 0 2700"/>
              <a:gd name="G11" fmla="cos G10 0"/>
              <a:gd name="G12" fmla="sin G10 0"/>
              <a:gd name="G13" fmla="cos 13500 0"/>
              <a:gd name="G14" fmla="sin 13500 0"/>
              <a:gd name="G15" fmla="+- G11 10800 0"/>
              <a:gd name="G16" fmla="+- G12 10800 0"/>
              <a:gd name="G17" fmla="+- G13 10800 0"/>
              <a:gd name="G18" fmla="+- G14 10800 0"/>
              <a:gd name="G19" fmla="*/ 8812 1 2"/>
              <a:gd name="G20" fmla="+- G19 5400 0"/>
              <a:gd name="G21" fmla="cos G20 0"/>
              <a:gd name="G22" fmla="sin G20 0"/>
              <a:gd name="G23" fmla="+- G21 10800 0"/>
              <a:gd name="G24" fmla="+- G12 G23 G22"/>
              <a:gd name="G25" fmla="+- G22 G23 G11"/>
              <a:gd name="G26" fmla="cos 10800 0"/>
              <a:gd name="G27" fmla="sin 10800 0"/>
              <a:gd name="G28" fmla="cos 8812 0"/>
              <a:gd name="G29" fmla="sin 8812 0"/>
              <a:gd name="G30" fmla="+- G26 10800 0"/>
              <a:gd name="G31" fmla="+- G27 10800 0"/>
              <a:gd name="G32" fmla="+- G28 10800 0"/>
              <a:gd name="G33" fmla="+- G29 10800 0"/>
              <a:gd name="G34" fmla="+- G19 5400 0"/>
              <a:gd name="G35" fmla="cos G34 1354943"/>
              <a:gd name="G36" fmla="sin G34 1354943"/>
              <a:gd name="G37" fmla="+/ 1354943 0 2"/>
              <a:gd name="T2" fmla="*/ 180 256 1"/>
              <a:gd name="T3" fmla="*/ 0 256 1"/>
              <a:gd name="G38" fmla="+- G37 T2 T3"/>
              <a:gd name="G39" fmla="?: G2 G37 G38"/>
              <a:gd name="G40" fmla="cos 10800 G39"/>
              <a:gd name="G41" fmla="sin 10800 G39"/>
              <a:gd name="G42" fmla="cos 8812 G39"/>
              <a:gd name="G43" fmla="sin 8812 G39"/>
              <a:gd name="G44" fmla="+- G40 10800 0"/>
              <a:gd name="G45" fmla="+- G41 10800 0"/>
              <a:gd name="G46" fmla="+- G42 10800 0"/>
              <a:gd name="G47" fmla="+- G43 10800 0"/>
              <a:gd name="G48" fmla="+- G35 10800 0"/>
              <a:gd name="G49" fmla="+- G36 10800 0"/>
              <a:gd name="T4" fmla="*/ 175 w 21600"/>
              <a:gd name="T5" fmla="*/ 8862 h 21600"/>
              <a:gd name="T6" fmla="*/ 19974 w 21600"/>
              <a:gd name="T7" fmla="*/ 14262 h 21600"/>
              <a:gd name="T8" fmla="*/ 2131 w 21600"/>
              <a:gd name="T9" fmla="*/ 9218 h 21600"/>
              <a:gd name="T10" fmla="*/ 24300 w 21600"/>
              <a:gd name="T11" fmla="*/ 10800 h 21600"/>
              <a:gd name="T12" fmla="*/ 20606 w 21600"/>
              <a:gd name="T13" fmla="*/ 14494 h 21600"/>
              <a:gd name="T14" fmla="*/ 16912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12" y="10800"/>
                </a:moveTo>
                <a:cubicBezTo>
                  <a:pt x="19612" y="5933"/>
                  <a:pt x="15666" y="1988"/>
                  <a:pt x="10800" y="1988"/>
                </a:cubicBezTo>
                <a:cubicBezTo>
                  <a:pt x="5933" y="1988"/>
                  <a:pt x="1988" y="5933"/>
                  <a:pt x="1988" y="10800"/>
                </a:cubicBezTo>
                <a:cubicBezTo>
                  <a:pt x="1988" y="15666"/>
                  <a:pt x="5933" y="19612"/>
                  <a:pt x="10800" y="19612"/>
                </a:cubicBezTo>
                <a:cubicBezTo>
                  <a:pt x="14466" y="19612"/>
                  <a:pt x="17749" y="17341"/>
                  <a:pt x="19044" y="13911"/>
                </a:cubicBezTo>
                <a:lnTo>
                  <a:pt x="20904" y="14613"/>
                </a:lnTo>
                <a:cubicBezTo>
                  <a:pt x="19317" y="18817"/>
                  <a:pt x="15293"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606" y="14494"/>
                </a:lnTo>
                <a:lnTo>
                  <a:pt x="16912" y="10800"/>
                </a:lnTo>
                <a:lnTo>
                  <a:pt x="19612" y="10800"/>
                </a:lnTo>
                <a:close/>
              </a:path>
            </a:pathLst>
          </a:custGeom>
          <a:gradFill rotWithShape="1">
            <a:gsLst>
              <a:gs pos="0">
                <a:srgbClr val="FF0000"/>
              </a:gs>
              <a:gs pos="100000">
                <a:srgbClr val="FF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cene3d>
              <a:camera prst="orthographicFront">
                <a:rot lat="0" lon="0" rev="10799999"/>
              </a:camera>
              <a:lightRig rig="threePt" dir="t"/>
            </a:scene3d>
          </a:bodyPr>
          <a:lstStyle/>
          <a:p>
            <a:pPr>
              <a:defRPr/>
            </a:pPr>
            <a:r>
              <a:rPr lang="de-DE" b="1">
                <a:solidFill>
                  <a:srgbClr val="000000"/>
                </a:solidFill>
              </a:rPr>
              <a:t>Glucose</a:t>
            </a:r>
            <a:endParaRPr lang="nl-NL" b="1">
              <a:solidFill>
                <a:srgbClr val="000000"/>
              </a:solidFill>
            </a:endParaRPr>
          </a:p>
        </p:txBody>
      </p:sp>
      <p:pic>
        <p:nvPicPr>
          <p:cNvPr id="24581" name="Picture 5" descr="http://upload.wikimedia.org/wikipedia/commons/thumb/5/53/Skull_and_crossbones.svg/220px-Skull_and_crossbones.svg.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941" y="3290920"/>
            <a:ext cx="665835" cy="638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1729" y="3212976"/>
            <a:ext cx="641522" cy="923330"/>
          </a:xfrm>
          <a:prstGeom prst="rect">
            <a:avLst/>
          </a:prstGeom>
          <a:noFill/>
        </p:spPr>
        <p:txBody>
          <a:bodyPr wrap="none" rtlCol="0">
            <a:spAutoFit/>
          </a:bodyPr>
          <a:lstStyle/>
          <a:p>
            <a:r>
              <a:rPr lang="de-DE" sz="5400" dirty="0">
                <a:solidFill>
                  <a:srgbClr val="FF0000"/>
                </a:solidFill>
                <a:latin typeface="Arial Black" pitchFamily="34" charset="0"/>
              </a:rPr>
              <a:t>×</a:t>
            </a:r>
            <a:endParaRPr lang="en-US" sz="5400" dirty="0">
              <a:solidFill>
                <a:srgbClr val="FF0000"/>
              </a:solidFill>
              <a:latin typeface="Arial Black" pitchFamily="34" charset="0"/>
            </a:endParaRPr>
          </a:p>
        </p:txBody>
      </p:sp>
    </p:spTree>
    <p:extLst>
      <p:ext uri="{BB962C8B-B14F-4D97-AF65-F5344CB8AC3E}">
        <p14:creationId xmlns:p14="http://schemas.microsoft.com/office/powerpoint/2010/main" val="23220926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1000"/>
                                        <p:tgtEl>
                                          <p:spTgt spid="194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wipe(left)">
                                      <p:cBhvr>
                                        <p:cTn id="10" dur="1000"/>
                                        <p:tgtEl>
                                          <p:spTgt spid="19459">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par>
                                <p:cTn id="15" presetID="8" presetClass="emph" presetSubtype="0" fill="hold" nodeType="withEffect">
                                  <p:stCondLst>
                                    <p:cond delay="0"/>
                                  </p:stCondLst>
                                  <p:childTnLst>
                                    <p:animRot by="21600000">
                                      <p:cBhvr>
                                        <p:cTn id="16" dur="2000" fill="hold"/>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wipe(left)">
                                      <p:cBhvr>
                                        <p:cTn id="21" dur="1000"/>
                                        <p:tgtEl>
                                          <p:spTgt spid="19459">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459">
                                            <p:txEl>
                                              <p:pRg st="3" end="3"/>
                                            </p:txEl>
                                          </p:spTgt>
                                        </p:tgtEl>
                                        <p:attrNameLst>
                                          <p:attrName>style.visibility</p:attrName>
                                        </p:attrNameLst>
                                      </p:cBhvr>
                                      <p:to>
                                        <p:strVal val="visible"/>
                                      </p:to>
                                    </p:set>
                                    <p:animEffect transition="in" filter="wipe(left)">
                                      <p:cBhvr>
                                        <p:cTn id="24" dur="1000"/>
                                        <p:tgtEl>
                                          <p:spTgt spid="19459">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wipe(left)">
                                      <p:cBhvr>
                                        <p:cTn id="27" dur="1000"/>
                                        <p:tgtEl>
                                          <p:spTgt spid="19459">
                                            <p:txEl>
                                              <p:pRg st="4" end="4"/>
                                            </p:txEl>
                                          </p:spTgt>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92177"/>
                                        </p:tgtEl>
                                        <p:attrNameLst>
                                          <p:attrName>style.visibility</p:attrName>
                                        </p:attrNameLst>
                                      </p:cBhvr>
                                      <p:to>
                                        <p:strVal val="visible"/>
                                      </p:to>
                                    </p:set>
                                    <p:animEffect transition="in" filter="wipe(down)">
                                      <p:cBhvr>
                                        <p:cTn id="31" dur="500"/>
                                        <p:tgtEl>
                                          <p:spTgt spid="92177"/>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19464"/>
                                        </p:tgtEl>
                                        <p:attrNameLst>
                                          <p:attrName>style.visibility</p:attrName>
                                        </p:attrNameLst>
                                      </p:cBhvr>
                                      <p:to>
                                        <p:strVal val="visible"/>
                                      </p:to>
                                    </p:set>
                                    <p:animEffect transition="in" filter="wipe(down)">
                                      <p:cBhvr>
                                        <p:cTn id="35" dur="500"/>
                                        <p:tgtEl>
                                          <p:spTgt spid="19464"/>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19463"/>
                                        </p:tgtEl>
                                        <p:attrNameLst>
                                          <p:attrName>style.visibility</p:attrName>
                                        </p:attrNameLst>
                                      </p:cBhvr>
                                      <p:to>
                                        <p:strVal val="visible"/>
                                      </p:to>
                                    </p:set>
                                    <p:animEffect transition="in" filter="wipe(down)">
                                      <p:cBhvr>
                                        <p:cTn id="39" dur="500"/>
                                        <p:tgtEl>
                                          <p:spTgt spid="19463"/>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459">
                                            <p:txEl>
                                              <p:pRg st="5" end="5"/>
                                            </p:txEl>
                                          </p:spTgt>
                                        </p:tgtEl>
                                        <p:attrNameLst>
                                          <p:attrName>style.visibility</p:attrName>
                                        </p:attrNameLst>
                                      </p:cBhvr>
                                      <p:to>
                                        <p:strVal val="visible"/>
                                      </p:to>
                                    </p:set>
                                    <p:animEffect transition="in" filter="wipe(left)">
                                      <p:cBhvr>
                                        <p:cTn id="48" dur="1000"/>
                                        <p:tgtEl>
                                          <p:spTgt spid="19459">
                                            <p:txEl>
                                              <p:pRg st="5" end="5"/>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459">
                                            <p:txEl>
                                              <p:pRg st="6" end="6"/>
                                            </p:txEl>
                                          </p:spTgt>
                                        </p:tgtEl>
                                        <p:attrNameLst>
                                          <p:attrName>style.visibility</p:attrName>
                                        </p:attrNameLst>
                                      </p:cBhvr>
                                      <p:to>
                                        <p:strVal val="visible"/>
                                      </p:to>
                                    </p:set>
                                    <p:animEffect transition="in" filter="wipe(left)">
                                      <p:cBhvr>
                                        <p:cTn id="51" dur="1000"/>
                                        <p:tgtEl>
                                          <p:spTgt spid="19459">
                                            <p:txEl>
                                              <p:pRg st="6" end="6"/>
                                            </p:txEl>
                                          </p:spTgt>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92176"/>
                                        </p:tgtEl>
                                        <p:attrNameLst>
                                          <p:attrName>style.visibility</p:attrName>
                                        </p:attrNameLst>
                                      </p:cBhvr>
                                      <p:to>
                                        <p:strVal val="visible"/>
                                      </p:to>
                                    </p:set>
                                    <p:animEffect transition="in" filter="wipe(up)">
                                      <p:cBhvr>
                                        <p:cTn id="55" dur="500"/>
                                        <p:tgtEl>
                                          <p:spTgt spid="92176"/>
                                        </p:tgtEl>
                                      </p:cBhvr>
                                    </p:animEffect>
                                  </p:childTnLst>
                                </p:cTn>
                              </p:par>
                            </p:childTnLst>
                          </p:cTn>
                        </p:par>
                        <p:par>
                          <p:cTn id="56" fill="hold">
                            <p:stCondLst>
                              <p:cond delay="1500"/>
                            </p:stCondLst>
                            <p:childTnLst>
                              <p:par>
                                <p:cTn id="57" presetID="22" presetClass="entr" presetSubtype="1" fill="hold" grpId="0" nodeType="afterEffect">
                                  <p:stCondLst>
                                    <p:cond delay="0"/>
                                  </p:stCondLst>
                                  <p:childTnLst>
                                    <p:set>
                                      <p:cBhvr>
                                        <p:cTn id="58" dur="1" fill="hold">
                                          <p:stCondLst>
                                            <p:cond delay="0"/>
                                          </p:stCondLst>
                                        </p:cTn>
                                        <p:tgtEl>
                                          <p:spTgt spid="19465"/>
                                        </p:tgtEl>
                                        <p:attrNameLst>
                                          <p:attrName>style.visibility</p:attrName>
                                        </p:attrNameLst>
                                      </p:cBhvr>
                                      <p:to>
                                        <p:strVal val="visible"/>
                                      </p:to>
                                    </p:set>
                                    <p:animEffect transition="in" filter="wipe(up)">
                                      <p:cBhvr>
                                        <p:cTn id="59" dur="500"/>
                                        <p:tgtEl>
                                          <p:spTgt spid="19465"/>
                                        </p:tgtEl>
                                      </p:cBhvr>
                                    </p:animEffect>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19461"/>
                                        </p:tgtEl>
                                        <p:attrNameLst>
                                          <p:attrName>style.visibility</p:attrName>
                                        </p:attrNameLst>
                                      </p:cBhvr>
                                      <p:to>
                                        <p:strVal val="visible"/>
                                      </p:to>
                                    </p:set>
                                    <p:animEffect transition="in" filter="wipe(up)">
                                      <p:cBhvr>
                                        <p:cTn id="63" dur="500"/>
                                        <p:tgtEl>
                                          <p:spTgt spid="194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459">
                                            <p:txEl>
                                              <p:pRg st="7" end="7"/>
                                            </p:txEl>
                                          </p:spTgt>
                                        </p:tgtEl>
                                        <p:attrNameLst>
                                          <p:attrName>style.visibility</p:attrName>
                                        </p:attrNameLst>
                                      </p:cBhvr>
                                      <p:to>
                                        <p:strVal val="visible"/>
                                      </p:to>
                                    </p:set>
                                    <p:animEffect transition="in" filter="wipe(left)">
                                      <p:cBhvr>
                                        <p:cTn id="68" dur="1000"/>
                                        <p:tgtEl>
                                          <p:spTgt spid="19459">
                                            <p:txEl>
                                              <p:pRg st="7" end="7"/>
                                            </p:txEl>
                                          </p:spTgt>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24581"/>
                                        </p:tgtEl>
                                        <p:attrNameLst>
                                          <p:attrName>style.visibility</p:attrName>
                                        </p:attrNameLst>
                                      </p:cBhvr>
                                      <p:to>
                                        <p:strVal val="visible"/>
                                      </p:to>
                                    </p:set>
                                    <p:animEffect transition="in" filter="fade">
                                      <p:cBhvr>
                                        <p:cTn id="72" dur="1500"/>
                                        <p:tgtEl>
                                          <p:spTgt spid="2458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up)">
                                      <p:cBhvr>
                                        <p:cTn id="7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1" grpId="0"/>
      <p:bldP spid="19464" grpId="0" animBg="1"/>
      <p:bldP spid="19465" grpId="0" animBg="1"/>
      <p:bldP spid="92176" grpId="0"/>
      <p:bldP spid="92177" grpId="0"/>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87640" cy="563562"/>
          </a:xfrm>
        </p:spPr>
        <p:txBody>
          <a:bodyPr/>
          <a:lstStyle/>
          <a:p>
            <a:r>
              <a:rPr lang="ru-RU" dirty="0" smtClean="0"/>
              <a:t>Печень</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303145" y="1321118"/>
            <a:ext cx="47815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40924" y="1261242"/>
            <a:ext cx="3279228" cy="479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6844725" y="6366355"/>
            <a:ext cx="2016224" cy="307777"/>
          </a:xfrm>
          <a:prstGeom prst="rect">
            <a:avLst/>
          </a:prstGeom>
          <a:noFill/>
        </p:spPr>
        <p:txBody>
          <a:bodyPr wrap="square" rtlCol="0">
            <a:spAutoFit/>
          </a:bodyPr>
          <a:lstStyle/>
          <a:p>
            <a:r>
              <a:rPr lang="en-US" sz="1400" dirty="0" smtClean="0">
                <a:solidFill>
                  <a:srgbClr val="000000"/>
                </a:solidFill>
              </a:rPr>
              <a:t>(Source </a:t>
            </a:r>
            <a:r>
              <a:rPr lang="en-US" sz="1400" dirty="0" err="1" smtClean="0">
                <a:solidFill>
                  <a:srgbClr val="000000"/>
                </a:solidFill>
              </a:rPr>
              <a:t>ProagrarVet</a:t>
            </a:r>
            <a:r>
              <a:rPr lang="en-US" sz="1400" dirty="0" smtClean="0">
                <a:solidFill>
                  <a:srgbClr val="000000"/>
                </a:solidFill>
              </a:rPr>
              <a:t>)</a:t>
            </a:r>
            <a:endParaRPr lang="nl-BE" sz="1400" dirty="0">
              <a:solidFill>
                <a:srgbClr val="000000"/>
              </a:solidFill>
            </a:endParaRPr>
          </a:p>
        </p:txBody>
      </p:sp>
    </p:spTree>
    <p:extLst>
      <p:ext uri="{BB962C8B-B14F-4D97-AF65-F5344CB8AC3E}">
        <p14:creationId xmlns:p14="http://schemas.microsoft.com/office/powerpoint/2010/main" val="110447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Powerpoint master Advisor campaign">
  <a:themeElements>
    <a:clrScheme name="AgriFoods">
      <a:dk1>
        <a:sysClr val="windowText" lastClr="000000"/>
      </a:dk1>
      <a:lt1>
        <a:sysClr val="window" lastClr="FFFFFF"/>
      </a:lt1>
      <a:dk2>
        <a:srgbClr val="1F497D"/>
      </a:dk2>
      <a:lt2>
        <a:srgbClr val="EEECE1"/>
      </a:lt2>
      <a:accent1>
        <a:srgbClr val="7F7F7F"/>
      </a:accent1>
      <a:accent2>
        <a:srgbClr val="366092"/>
      </a:accent2>
      <a:accent3>
        <a:srgbClr val="FF0000"/>
      </a:accent3>
      <a:accent4>
        <a:srgbClr val="9BBB59"/>
      </a:accent4>
      <a:accent5>
        <a:srgbClr val="009999"/>
      </a:accent5>
      <a:accent6>
        <a:srgbClr val="FFC000"/>
      </a:accent6>
      <a:hlink>
        <a:srgbClr val="0C0C0C"/>
      </a:hlink>
      <a:folHlink>
        <a:srgbClr val="0C0C0C"/>
      </a:folHlink>
    </a:clrScheme>
    <a:fontScheme name="AgriFoo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AgriFoods">
      <a:dk1>
        <a:sysClr val="windowText" lastClr="000000"/>
      </a:dk1>
      <a:lt1>
        <a:sysClr val="window" lastClr="FFFFFF"/>
      </a:lt1>
      <a:dk2>
        <a:srgbClr val="1F497D"/>
      </a:dk2>
      <a:lt2>
        <a:srgbClr val="EEECE1"/>
      </a:lt2>
      <a:accent1>
        <a:srgbClr val="7F7F7F"/>
      </a:accent1>
      <a:accent2>
        <a:srgbClr val="366092"/>
      </a:accent2>
      <a:accent3>
        <a:srgbClr val="95B3D7"/>
      </a:accent3>
      <a:accent4>
        <a:srgbClr val="FF0000"/>
      </a:accent4>
      <a:accent5>
        <a:srgbClr val="D8D8D8"/>
      </a:accent5>
      <a:accent6>
        <a:srgbClr val="C3D69B"/>
      </a:accent6>
      <a:hlink>
        <a:srgbClr val="0C0C0C"/>
      </a:hlink>
      <a:folHlink>
        <a:srgbClr val="0C0C0C"/>
      </a:folHlink>
    </a:clrScheme>
    <a:fontScheme name="AgriFoo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2_Total Nutrition Kemin PPT">
  <a:themeElements>
    <a:clrScheme name="Keminized">
      <a:dk1>
        <a:srgbClr val="000000"/>
      </a:dk1>
      <a:lt1>
        <a:srgbClr val="FFFFFF"/>
      </a:lt1>
      <a:dk2>
        <a:srgbClr val="000000"/>
      </a:dk2>
      <a:lt2>
        <a:srgbClr val="808080"/>
      </a:lt2>
      <a:accent1>
        <a:srgbClr val="DC291E"/>
      </a:accent1>
      <a:accent2>
        <a:srgbClr val="8C8D8E"/>
      </a:accent2>
      <a:accent3>
        <a:srgbClr val="2C95B5"/>
      </a:accent3>
      <a:accent4>
        <a:srgbClr val="3D9B35"/>
      </a:accent4>
      <a:accent5>
        <a:srgbClr val="FFC82E"/>
      </a:accent5>
      <a:accent6>
        <a:srgbClr val="FF6418"/>
      </a:accent6>
      <a:hlink>
        <a:srgbClr val="2C95B5"/>
      </a:hlink>
      <a:folHlink>
        <a:srgbClr val="8C8D8E"/>
      </a:folHlink>
    </a:clrScheme>
    <a:fontScheme name="Keminize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master Advisor campaign</Template>
  <TotalTime>7199</TotalTime>
  <Words>2213</Words>
  <Application>Microsoft Office PowerPoint</Application>
  <PresentationFormat>On-screen Show (4:3)</PresentationFormat>
  <Paragraphs>677</Paragraphs>
  <Slides>45</Slides>
  <Notes>15</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45</vt:i4>
      </vt:variant>
    </vt:vector>
  </HeadingPairs>
  <TitlesOfParts>
    <vt:vector size="50" baseType="lpstr">
      <vt:lpstr>Powerpoint master Advisor campaign</vt:lpstr>
      <vt:lpstr>Custom Design</vt:lpstr>
      <vt:lpstr>2012_Total Nutrition Kemin PPT</vt:lpstr>
      <vt:lpstr>Chart</vt:lpstr>
      <vt:lpstr>Graph</vt:lpstr>
      <vt:lpstr>Оптимизация обмена веществ коров для повышения продуктивного долголетия и сокращения вынужденной выбраковки</vt:lpstr>
      <vt:lpstr>Лактационный цикл</vt:lpstr>
      <vt:lpstr>Распределение коров по дням лактации на момент выбраковки ( % от общего количества выбракованных)</vt:lpstr>
      <vt:lpstr>Поедание корма и потребность в энергии у коров после отёла</vt:lpstr>
      <vt:lpstr>Процентное распределение причин (% от всех выбывших), по которым коровы покидают стадо в зависимости от среднего удоя за лактацию</vt:lpstr>
      <vt:lpstr>PowerPoint Presentation</vt:lpstr>
      <vt:lpstr>Процесс возникновения кетоза и ожирения печени в начале лактации</vt:lpstr>
      <vt:lpstr>Функции печени</vt:lpstr>
      <vt:lpstr>Печень</vt:lpstr>
      <vt:lpstr>Потери, вызываемые расстройством функций печени</vt:lpstr>
      <vt:lpstr>Рекламная пауза</vt:lpstr>
      <vt:lpstr>ХолиПЕРЛТМ</vt:lpstr>
      <vt:lpstr>PowerPoint Presentation</vt:lpstr>
      <vt:lpstr>PowerPoint Presentation</vt:lpstr>
      <vt:lpstr>Опыт в полевых условиях</vt:lpstr>
      <vt:lpstr>Результат</vt:lpstr>
      <vt:lpstr>Комбинированное действие защищённого холина и метионина  (Ardalan et al. 2010, Archiv Tierzucht 53)</vt:lpstr>
      <vt:lpstr>Эффект на продуктивность</vt:lpstr>
      <vt:lpstr>Эффект на здоровье</vt:lpstr>
      <vt:lpstr>Результаты применения ХолиПЕРЛ первые 60 дн. на ферме в Германии </vt:lpstr>
      <vt:lpstr>Полевой опыт в Польше, SK Dobrzyniewo 850 дойных коров (http://www.skdobrzyniewo.pl/bydlo.html)</vt:lpstr>
      <vt:lpstr>Среднесуточный удой до и во время применеия ХолиПЕРЛ</vt:lpstr>
      <vt:lpstr>ООО «Экопрод», Украина</vt:lpstr>
      <vt:lpstr>Заключение </vt:lpstr>
      <vt:lpstr>Аминокислоты в кормлении коров</vt:lpstr>
      <vt:lpstr>Снабжение протеином</vt:lpstr>
      <vt:lpstr>Лимитирующие аминокислоты</vt:lpstr>
      <vt:lpstr>PowerPoint Presentation</vt:lpstr>
      <vt:lpstr>MetaSmart™ уникальная молекула от  Adisseo</vt:lpstr>
      <vt:lpstr>Многосторонние функции Метасмарта</vt:lpstr>
      <vt:lpstr>PowerPoint Presentation</vt:lpstr>
      <vt:lpstr>Метод A: добавление сверх основного рациона</vt:lpstr>
      <vt:lpstr>Метод A: добавление сверх основного рациона</vt:lpstr>
      <vt:lpstr>Метод Б, реформулирование</vt:lpstr>
      <vt:lpstr>Метод Б, реформулирование</vt:lpstr>
      <vt:lpstr>Тест в восточной Германии</vt:lpstr>
      <vt:lpstr>Среднесуточный удой в первые 60, 200 дней с МетаСмартом и без него</vt:lpstr>
      <vt:lpstr>Эффекты кормления Метасмарта:</vt:lpstr>
      <vt:lpstr>Результаты полевых опытов по реформулированию  (цель- стабильная продуктивность, но меньше протеина в рационе):</vt:lpstr>
      <vt:lpstr>Эффект кормления различных источников защищённого метионина и уменьшения протеина в рационе на молочную продуктивность и баланс азота  Chen et al., 2011 J. Dairy Sci., 94: 1978-1988 </vt:lpstr>
      <vt:lpstr>Материалы и методы</vt:lpstr>
      <vt:lpstr>Эффект кормления Смартамина и МетаСмарта на молочную продуктивность и баланс азота</vt:lpstr>
      <vt:lpstr>Опыты по балансированию рационов по доступным аминокислотам в России</vt:lpstr>
      <vt:lpstr>Эффекты балансирования рационов коров по аминокислотам</vt:lpstr>
      <vt:lpstr>PowerPoint Presentation</vt:lpstr>
    </vt:vector>
  </TitlesOfParts>
  <Company>Kemin Europa NV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Reformulating with Amino Acids</dc:title>
  <dc:creator>aperojo</dc:creator>
  <cp:lastModifiedBy>Ivan Eisner</cp:lastModifiedBy>
  <cp:revision>625</cp:revision>
  <dcterms:created xsi:type="dcterms:W3CDTF">2010-02-08T18:03:14Z</dcterms:created>
  <dcterms:modified xsi:type="dcterms:W3CDTF">2013-02-05T12:37:06Z</dcterms:modified>
</cp:coreProperties>
</file>