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78" r:id="rId5"/>
    <p:sldId id="281" r:id="rId6"/>
    <p:sldId id="280" r:id="rId7"/>
    <p:sldId id="279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1" autoAdjust="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74C4-BDE2-4723-9631-E2B6466BC69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D3B48-4F25-48FC-A8EC-A3F58BD9FA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468313" y="331789"/>
            <a:ext cx="8351837" cy="10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dirty="0">
              <a:solidFill>
                <a:srgbClr val="FF3300"/>
              </a:solidFill>
              <a:latin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Calibri" pitchFamily="34" charset="0"/>
              </a:rPr>
              <a:t>Всероссийский научно-исследовательский институт 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Calibri" pitchFamily="34" charset="0"/>
              </a:rPr>
              <a:t>физиологии, биохимии и питания </a:t>
            </a:r>
            <a:r>
              <a:rPr lang="ru-RU" sz="2000" b="1" dirty="0" err="1" smtClean="0">
                <a:solidFill>
                  <a:srgbClr val="FF3300"/>
                </a:solidFill>
                <a:latin typeface="Calibri" pitchFamily="34" charset="0"/>
              </a:rPr>
              <a:t>х</a:t>
            </a:r>
            <a:r>
              <a:rPr lang="ru-RU" sz="2000" b="1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</a:rPr>
              <a:t>животных</a:t>
            </a:r>
            <a:endParaRPr lang="ru-RU" sz="2000" dirty="0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205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151313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Фото48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071688"/>
            <a:ext cx="417512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1428750" y="4143375"/>
            <a:ext cx="6572250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400" b="1" dirty="0" err="1" smtClean="0">
                <a:solidFill>
                  <a:schemeClr val="bg1"/>
                </a:solidFill>
              </a:rPr>
              <a:t>колострального</a:t>
            </a:r>
            <a:r>
              <a:rPr lang="ru-RU" sz="2400" b="1" dirty="0" smtClean="0">
                <a:solidFill>
                  <a:schemeClr val="bg1"/>
                </a:solidFill>
              </a:rPr>
              <a:t> иммунитета телят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Харитонов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Е.Л. 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haroni" pitchFamily="2" charset="-79"/>
              </a:rPr>
              <a:t>Д.б.н., профессор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428605"/>
          <a:ext cx="7572428" cy="6037854"/>
        </p:xfrm>
        <a:graphic>
          <a:graphicData uri="http://schemas.openxmlformats.org/drawingml/2006/table">
            <a:tbl>
              <a:tblPr/>
              <a:tblGrid>
                <a:gridCol w="1640246"/>
                <a:gridCol w="1482639"/>
                <a:gridCol w="1482639"/>
                <a:gridCol w="1483452"/>
                <a:gridCol w="1483452"/>
              </a:tblGrid>
              <a:tr h="6727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20 сутки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Возраст 30 суток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54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опыт (молозиво)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опыт (молозиво)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Бактерицидная активность, %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27±0,94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26±2,06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16,6±4,20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19,1±3,63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Содержание лизоцима, мкг/мл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16,9±0,46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18,9±0,21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Фагоцитарная активность, %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47,2±3,65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58,8±2,94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45,6±1,84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53,6±1,39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Фагоцитарный индекс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3,86±0,27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4,87±0,15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3,54±0,15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5,1±0,05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 неспецифической резистентности крови телят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1357298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первый месяц выращивания телята контрольной группы имели среднесуточный прирост 701,2±7,7, а опытной 758,0±32,2 г/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(8,12%)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285809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Евгений\Desktop\колостр имм\Фото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2500330" cy="3334444"/>
          </a:xfrm>
          <a:prstGeom prst="rect">
            <a:avLst/>
          </a:prstGeom>
          <a:noFill/>
        </p:spPr>
      </p:pic>
      <p:pic>
        <p:nvPicPr>
          <p:cNvPr id="1033" name="Picture 9" descr="C:\Users\Евгений\Desktop\колостр имм\Фото0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290"/>
            <a:ext cx="2500330" cy="3334444"/>
          </a:xfrm>
          <a:prstGeom prst="rect">
            <a:avLst/>
          </a:prstGeom>
          <a:noFill/>
        </p:spPr>
      </p:pic>
      <p:pic>
        <p:nvPicPr>
          <p:cNvPr id="3" name="Picture 4" descr="C:\Users\Евгений\Desktop\колостр имм\Фото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626148"/>
            <a:ext cx="5643602" cy="4231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214422"/>
            <a:ext cx="61291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Подбор молозива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Стимуляция образования иммуноглобулинов в молозиве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Стимуляция всасывания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Увеличение количества иммуноглобулинов в молозиве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искуственно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428600"/>
          <a:ext cx="7572430" cy="5778516"/>
        </p:xfrm>
        <a:graphic>
          <a:graphicData uri="http://schemas.openxmlformats.org/drawingml/2006/table">
            <a:tbl>
              <a:tblPr/>
              <a:tblGrid>
                <a:gridCol w="2080282"/>
                <a:gridCol w="915358"/>
                <a:gridCol w="915358"/>
                <a:gridCol w="915358"/>
                <a:gridCol w="915358"/>
                <a:gridCol w="915358"/>
                <a:gridCol w="915358"/>
              </a:tblGrid>
              <a:tr h="304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тимоген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интерлейкин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полиоксидоний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Возраст 1 сутки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10 суток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1 сутки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Возраст 10 суток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Возраст 1 сутки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Возраст 10 суток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Иммуноглобулины, % к контролю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23,8-32,4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17,9-19,6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34,1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24,5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эритр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25,2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лейк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10,8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27,9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Общий белок, г/л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5,5-5,6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3,8-4,7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12,7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Гемоглобин, г/л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3,9-4,1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2,0-3,4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20,7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Мочевина, ммоль/л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4,6-5,3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-4,8-2,1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Глюкоза, ммоль/л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-4,2-4,4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-6,7-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-2,0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-3,0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Бак акт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Лиз акт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прирост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14,3-17,6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19,8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18,4</a:t>
                      </a:r>
                    </a:p>
                  </a:txBody>
                  <a:tcPr marL="59784" marR="597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Биохимические показатели крови телят при стимуляции коров-матерей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428604"/>
          <a:ext cx="9144001" cy="6310140"/>
        </p:xfrm>
        <a:graphic>
          <a:graphicData uri="http://schemas.openxmlformats.org/drawingml/2006/table">
            <a:tbl>
              <a:tblPr/>
              <a:tblGrid>
                <a:gridCol w="2276945"/>
                <a:gridCol w="1052324"/>
                <a:gridCol w="1052324"/>
                <a:gridCol w="780187"/>
                <a:gridCol w="780187"/>
                <a:gridCol w="820830"/>
                <a:gridCol w="820830"/>
                <a:gridCol w="780187"/>
                <a:gridCol w="780187"/>
              </a:tblGrid>
              <a:tr h="21192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Аминокислоты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Возраст телят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орнитин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Таурин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 в молозиво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Глицин </a:t>
                      </a: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Аланин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п/к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7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1сутки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10сут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40 мг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200мг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3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сут</a:t>
                      </a: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10сут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Иммуноглобулины, % к контр.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28,2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21,4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25,2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Общий белок, %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26,9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Гемоглобин, %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27,8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Эритроциты, млн/мл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Лейкоциты, тыс/мл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18,0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Бактерицидная активность, %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31,1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46,1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82,3 33,1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65,1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56,22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Лизоцимная активность, % 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26,4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18,8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21,7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81,9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40,7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90,6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26,3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Фагоцитарная активность, %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43,9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42,1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29,3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29,9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Фагоцитарный индекс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51,7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44,2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70,6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-4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29,4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66,8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41,1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привес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40" marR="397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</a:p>
                  </a:txBody>
                  <a:tcPr marL="39740" marR="39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85918" y="142852"/>
            <a:ext cx="5206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Стимуляция всасывания иммуноглобулинов молозива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42852"/>
          <a:ext cx="8143932" cy="6677050"/>
        </p:xfrm>
        <a:graphic>
          <a:graphicData uri="http://schemas.openxmlformats.org/drawingml/2006/table">
            <a:tbl>
              <a:tblPr/>
              <a:tblGrid>
                <a:gridCol w="1572338"/>
                <a:gridCol w="1361129"/>
                <a:gridCol w="1486611"/>
                <a:gridCol w="1937904"/>
                <a:gridCol w="1785950"/>
              </a:tblGrid>
              <a:tr h="298439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Аминокислоты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телят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глутамат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(+аспарагиновая кислота + глицин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Глутамат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цистеин+глицин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таурина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(+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аспартат+глицин+глутамат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глутамат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+ аргинин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Иммуноглобулины, % к контр.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Общий белок, %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-3,0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20,2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Гемоглобин, %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-3,0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-1,0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12,6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Эритроциты, млн/мл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13,1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Лейкоциты, тыс/мл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Бактерицидная активность, %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68,3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80,2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35,7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Лизоцимная активность, % 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88,8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Фагоцитарная активность, %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34,8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32,8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61,3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Фагоцитарный индекс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72,7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70,4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93,5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4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привес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17,5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</a:p>
                  </a:txBody>
                  <a:tcPr marL="43470" marR="434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Стимуляция всасывания иммуноглобулинов молозива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78"/>
          <a:ext cx="7715305" cy="6043402"/>
        </p:xfrm>
        <a:graphic>
          <a:graphicData uri="http://schemas.openxmlformats.org/drawingml/2006/table">
            <a:tbl>
              <a:tblPr/>
              <a:tblGrid>
                <a:gridCol w="2069997"/>
                <a:gridCol w="940617"/>
                <a:gridCol w="940617"/>
                <a:gridCol w="940617"/>
                <a:gridCol w="940617"/>
                <a:gridCol w="941420"/>
                <a:gridCol w="941420"/>
              </a:tblGrid>
              <a:tr h="23021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Аминокислоты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телят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0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Орницетил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телятам в молозиво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Тимоген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телятам в/м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Тимоген телятам в/м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сутки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 суток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сутки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 суток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сутки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 суток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Иммуноглобулины, % к контр.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16,7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21,0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25,7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43,2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33,6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Общий белок, %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Гемоглобин, %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3,6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Эритроциты, млн/мл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Лейкоциты, тыс/мл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Мочевина, ммоль/л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-5,8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-3,0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Глюкоза, ммоль/л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-6,7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-5,3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-1,3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-4,3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Бактерицидная активность, %</a:t>
                      </a:r>
                    </a:p>
                  </a:txBody>
                  <a:tcPr marL="47306" marR="4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Лизоцимная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активность, %</a:t>
                      </a:r>
                    </a:p>
                  </a:txBody>
                  <a:tcPr marL="47306" marR="4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Фагоцитарная активность, %</a:t>
                      </a:r>
                    </a:p>
                  </a:txBody>
                  <a:tcPr marL="47306" marR="4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Фагоцитарный индекс</a:t>
                      </a:r>
                    </a:p>
                  </a:txBody>
                  <a:tcPr marL="47306" marR="4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29,6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привес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19,2</a:t>
                      </a: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306" marR="47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Стимуляция всасывания иммуноглобулинов молозива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714357"/>
          <a:ext cx="7286676" cy="5559761"/>
        </p:xfrm>
        <a:graphic>
          <a:graphicData uri="http://schemas.openxmlformats.org/drawingml/2006/table">
            <a:tbl>
              <a:tblPr/>
              <a:tblGrid>
                <a:gridCol w="1396876"/>
                <a:gridCol w="1015063"/>
                <a:gridCol w="1015063"/>
                <a:gridCol w="914058"/>
                <a:gridCol w="1015779"/>
                <a:gridCol w="1015779"/>
                <a:gridCol w="914058"/>
              </a:tblGrid>
              <a:tr h="64151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10 суток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20 суток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Возраст 30 суток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опыт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опыт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опыт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Иммуноглобулины, мг/мл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12,9±0,35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16,8±1,27</a:t>
                      </a:r>
                      <a:r>
                        <a:rPr lang="ru-RU" sz="14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30000" dirty="0" smtClean="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11,9±0,48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13,6±1,1</a:t>
                      </a:r>
                      <a:r>
                        <a:rPr lang="ru-RU" sz="1400" b="1" baseline="3000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12,7±0,88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14,4±1,4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Гемоглобин, г/л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102,0±17,6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112,3±10,9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91,6±18,2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94,6±16,1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99,3±11,1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90,4±11,0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Мочевина, ммоль/л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5,46±0,84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6,4±0,05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3,4±0,32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4,5±0,44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Глюкоза, ммоль/л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4,96±0,56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4,4±0,70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5,15±0,66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4,64±0,29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3,4±0,44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5,43±0,21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 Биохимические показатели крови телят (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±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п=3)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46920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Морфологические показатели крови телят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±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п=3)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00041"/>
          <a:ext cx="7643866" cy="5961990"/>
        </p:xfrm>
        <a:graphic>
          <a:graphicData uri="http://schemas.openxmlformats.org/drawingml/2006/table">
            <a:tbl>
              <a:tblPr/>
              <a:tblGrid>
                <a:gridCol w="2221336"/>
                <a:gridCol w="903755"/>
                <a:gridCol w="903755"/>
                <a:gridCol w="903755"/>
                <a:gridCol w="903755"/>
                <a:gridCol w="903755"/>
                <a:gridCol w="903755"/>
              </a:tblGrid>
              <a:tr h="68295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10 суток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20 суток</a:t>
                      </a:r>
                    </a:p>
                  </a:txBody>
                  <a:tcPr marL="52517" marR="52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 30 суток</a:t>
                      </a:r>
                    </a:p>
                  </a:txBody>
                  <a:tcPr marL="52517" marR="52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опыт (+молозиво)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опыт (+молозиво)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опыт (+молозиво)</a:t>
                      </a:r>
                    </a:p>
                  </a:txBody>
                  <a:tcPr marL="52517" marR="525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97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Эритроциты, млн/мкл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±1,13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8,16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±0,41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±1,24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±0,93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8,20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±1,01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7,80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±0,85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597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Лейкоциты, тыс/мкл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±0,42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±0,49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±0,98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±0,40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±0,69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±0,9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773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Лейкоформула, %: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597">
                <a:tc>
                  <a:txBody>
                    <a:bodyPr/>
                    <a:lstStyle/>
                    <a:p>
                      <a:pPr marL="64770" marR="245110" indent="2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палочкоядерные нейтрофилы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±0,57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±0,76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±1,66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±1,33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±0,69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±0,92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597">
                <a:tc>
                  <a:txBody>
                    <a:bodyPr/>
                    <a:lstStyle/>
                    <a:p>
                      <a:pPr marL="64770" marR="154940" indent="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сегментоядерные нейтрофилы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±4,96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41,3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±1,30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±7,75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±1,2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42,8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±1,05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±1,86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5396">
                <a:tc>
                  <a:txBody>
                    <a:bodyPr/>
                    <a:lstStyle/>
                    <a:p>
                      <a:pPr marL="64770" marR="75565" indent="2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нейтрофилов, тыс/мкл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±4,56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±1,92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±8,50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±2,51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47,8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±0,35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48,8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±1,97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300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эозинофилы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1,1±0,16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0,9±0,33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1,0±0,01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1,0±0,57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1,0±0,16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1,0±0,33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300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моноциты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1,5±0,28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1,3±0,16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1,3±0,88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1,3±0,33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1,2±0,33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1,3±0,16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9484">
                <a:tc>
                  <a:txBody>
                    <a:bodyPr/>
                    <a:lstStyle/>
                    <a:p>
                      <a:pPr marL="6477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лимфоциты</a:t>
                      </a:r>
                    </a:p>
                  </a:txBody>
                  <a:tcPr marL="19451" marR="194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58,6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±4,86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49,1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±1,83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45,3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±9,30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±3,33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±0,20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48,9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±2,45</a:t>
                      </a:r>
                    </a:p>
                  </a:txBody>
                  <a:tcPr marL="19451" marR="19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813</Words>
  <Application>Microsoft Office PowerPoint</Application>
  <PresentationFormat>Экран (4:3)</PresentationFormat>
  <Paragraphs>475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и использование дипептидов тимогена и его сочетаний в производственных условиях для повышения неспецифической резистентности телят</dc:title>
  <dc:creator>evgeniy</dc:creator>
  <cp:lastModifiedBy>Евгений</cp:lastModifiedBy>
  <cp:revision>30</cp:revision>
  <dcterms:created xsi:type="dcterms:W3CDTF">2013-06-24T10:29:51Z</dcterms:created>
  <dcterms:modified xsi:type="dcterms:W3CDTF">2016-05-17T11:37:48Z</dcterms:modified>
</cp:coreProperties>
</file>