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575" r:id="rId2"/>
    <p:sldId id="578" r:id="rId3"/>
    <p:sldId id="583" r:id="rId4"/>
    <p:sldId id="593" r:id="rId5"/>
    <p:sldId id="595" r:id="rId6"/>
    <p:sldId id="599" r:id="rId7"/>
    <p:sldId id="600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3521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9" pos="385" userDrawn="1">
          <p15:clr>
            <a:srgbClr val="A4A3A4"/>
          </p15:clr>
        </p15:guide>
        <p15:guide id="11" orient="horz" pos="3067" userDrawn="1">
          <p15:clr>
            <a:srgbClr val="A4A3A4"/>
          </p15:clr>
        </p15:guide>
        <p15:guide id="12" pos="5375" userDrawn="1">
          <p15:clr>
            <a:srgbClr val="A4A3A4"/>
          </p15:clr>
        </p15:guide>
        <p15:guide id="13" pos="4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087"/>
    <a:srgbClr val="00A185"/>
    <a:srgbClr val="E95C23"/>
    <a:srgbClr val="FFA669"/>
    <a:srgbClr val="00A085"/>
    <a:srgbClr val="BFBFBF"/>
    <a:srgbClr val="00E2BC"/>
    <a:srgbClr val="F0926C"/>
    <a:srgbClr val="FF8A3B"/>
    <a:srgbClr val="009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83" autoAdjust="0"/>
    <p:restoredTop sz="90171" autoAdjust="0"/>
  </p:normalViewPr>
  <p:slideViewPr>
    <p:cSldViewPr showGuides="1">
      <p:cViewPr>
        <p:scale>
          <a:sx n="105" d="100"/>
          <a:sy n="105" d="100"/>
        </p:scale>
        <p:origin x="-72" y="72"/>
      </p:cViewPr>
      <p:guideLst>
        <p:guide orient="horz" pos="3521"/>
        <p:guide orient="horz" pos="709"/>
        <p:guide orient="horz" pos="3249"/>
        <p:guide orient="horz" pos="2024"/>
        <p:guide orient="horz" pos="1570"/>
        <p:guide orient="horz" pos="3067"/>
        <p:guide pos="2880"/>
        <p:guide pos="385"/>
        <p:guide pos="537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184" y="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1004611854245E-5"/>
          <c:y val="9.2039687532268905E-2"/>
          <c:w val="0.97085239880124141"/>
          <c:h val="0.52806501741175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01-42A5-A44B-C6219BAD035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001-42A5-A44B-C6219BAD035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3-2640-BB00-22FA3C9E8E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###0</c:formatCode>
                <c:ptCount val="9"/>
                <c:pt idx="0">
                  <c:v>8</c:v>
                </c:pt>
                <c:pt idx="1">
                  <c:v>8</c:v>
                </c:pt>
                <c:pt idx="2">
                  <c:v>20</c:v>
                </c:pt>
                <c:pt idx="3">
                  <c:v>20</c:v>
                </c:pt>
                <c:pt idx="4">
                  <c:v>26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01-42A5-A44B-C6219BAD03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001-42A5-A44B-C6219BAD035F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01-42A5-A44B-C6219BAD035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73-2640-BB00-22FA3C9E8E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1">
                  <c:v>3</c:v>
                </c:pt>
                <c:pt idx="2">
                  <c:v>4</c:v>
                </c:pt>
                <c:pt idx="3">
                  <c:v>18</c:v>
                </c:pt>
                <c:pt idx="4">
                  <c:v>28</c:v>
                </c:pt>
                <c:pt idx="5">
                  <c:v>38</c:v>
                </c:pt>
                <c:pt idx="7">
                  <c:v>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01-42A5-A44B-C6219BAD03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17A-694D-A7C7-8A176134D9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7A-694D-A7C7-8A176134D9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2" formatCode="0">
                  <c:v>4</c:v>
                </c:pt>
                <c:pt idx="3" formatCode="0">
                  <c:v>8</c:v>
                </c:pt>
                <c:pt idx="4" formatCode="0">
                  <c:v>18</c:v>
                </c:pt>
                <c:pt idx="5" formatCode="0">
                  <c:v>31</c:v>
                </c:pt>
                <c:pt idx="6" formatCode="0">
                  <c:v>29</c:v>
                </c:pt>
                <c:pt idx="7" formatCode="0">
                  <c:v>8</c:v>
                </c:pt>
                <c:pt idx="8" formatCode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7A-694D-A7C7-8A176134D9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6065024"/>
        <c:axId val="206160448"/>
      </c:barChart>
      <c:catAx>
        <c:axId val="2160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60448"/>
        <c:crosses val="autoZero"/>
        <c:auto val="1"/>
        <c:lblAlgn val="ctr"/>
        <c:lblOffset val="100"/>
        <c:noMultiLvlLbl val="0"/>
      </c:catAx>
      <c:valAx>
        <c:axId val="20616044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2160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0058771276870014E-2"/>
          <c:y val="0.80545545934667562"/>
          <c:w val="0.33892664035344361"/>
          <c:h val="8.7386853113810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78013248810958"/>
          <c:y val="0.10659375"/>
          <c:w val="0.64421989699889592"/>
          <c:h val="0.8121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FCA-D94C-9EF2-7A5EC5DDCAC0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FCA-D94C-9EF2-7A5EC5DDCAC0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FCA-D94C-9EF2-7A5EC5DDCA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51</c:v>
                </c:pt>
                <c:pt idx="1">
                  <c:v>49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CA-D94C-9EF2-7A5EC5DDCA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CA-D94C-9EF2-7A5EC5DDC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4634112"/>
        <c:axId val="202982528"/>
      </c:barChart>
      <c:catAx>
        <c:axId val="204634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82528"/>
        <c:crosses val="autoZero"/>
        <c:auto val="1"/>
        <c:lblAlgn val="ctr"/>
        <c:lblOffset val="100"/>
        <c:noMultiLvlLbl val="0"/>
      </c:catAx>
      <c:valAx>
        <c:axId val="202982528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46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85253473664962"/>
          <c:y val="9.5956562644290734E-3"/>
          <c:w val="0.59094144078344291"/>
          <c:h val="0.790111335997250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66-C64F-9440-FFA9548736B0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66-C64F-9440-FFA9548736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Получаем кредит в банке</c:v>
                </c:pt>
                <c:pt idx="1">
                  <c:v>Получаем семена от производителя в кредит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66-C64F-9440-FFA954873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05480448"/>
        <c:axId val="202984256"/>
      </c:barChart>
      <c:catAx>
        <c:axId val="205480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84256"/>
        <c:crosses val="autoZero"/>
        <c:auto val="1"/>
        <c:lblAlgn val="ctr"/>
        <c:lblOffset val="100"/>
        <c:noMultiLvlLbl val="0"/>
      </c:catAx>
      <c:valAx>
        <c:axId val="202984256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54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45046414095546"/>
          <c:y val="7.0000282755377854E-2"/>
          <c:w val="0.43068615907172381"/>
          <c:h val="0.78889745300239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A0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32-254C-8836-5A7AE9271978}"/>
              </c:ext>
            </c:extLst>
          </c:dPt>
          <c:dPt>
            <c:idx val="1"/>
            <c:bubble3D val="0"/>
            <c:spPr>
              <a:solidFill>
                <a:srgbClr val="E95C2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32-254C-8836-5A7AE927197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32-254C-8836-5A7AE927197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70%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32-254C-8836-5A7AE9271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82855270864902"/>
                  <c:y val="0.107638475619681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32-254C-8836-5A7AE9271978}"/>
                </c:ext>
                <c:ext xmlns:c15="http://schemas.microsoft.com/office/drawing/2012/chart" uri="{CE6537A1-D6FC-4f65-9D91-7224C49458BB}">
                  <c15:layout>
                    <c:manualLayout>
                      <c:w val="0.14338472286898654"/>
                      <c:h val="0.1430060389522990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21959114203002E-2"/>
                  <c:y val="8.83669986292130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32-254C-8836-5A7AE9271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Нет, надеемся на результат 2017</c:v>
                </c:pt>
                <c:pt idx="2">
                  <c:v>Нет, ожидаем снижения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</c:v>
                </c:pt>
                <c:pt idx="1">
                  <c:v>27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32-254C-8836-5A7AE9271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05928030472516"/>
          <c:y val="0.10659375"/>
          <c:w val="0.59094071969527484"/>
          <c:h val="0.8121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69C-754D-85F0-4B3511360FC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69C-754D-85F0-4B3511360FC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69C-754D-85F0-4B3511360F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5627228766440242E-2"/>
                  <c:y val="-3.96609485519599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</c:v>
                </c:pt>
                <c:pt idx="1">
                  <c:v>38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9C-754D-85F0-4B3511360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1652736"/>
        <c:axId val="197192512"/>
      </c:barChart>
      <c:catAx>
        <c:axId val="20165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92512"/>
        <c:crosses val="autoZero"/>
        <c:auto val="1"/>
        <c:lblAlgn val="ctr"/>
        <c:lblOffset val="100"/>
        <c:noMultiLvlLbl val="0"/>
      </c:catAx>
      <c:valAx>
        <c:axId val="197192512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165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08782486700449"/>
          <c:y val="0"/>
          <c:w val="0.74391228012780664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7AD-4623-8095-DDBD977F261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AD-4623-8095-DDBD977F261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D-4623-8095-DDBD977F2618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D-4623-8095-DDBD977F261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57</c:v>
                </c:pt>
                <c:pt idx="1">
                  <c:v>36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7AD-4623-8095-DDBD977F2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01723392"/>
        <c:axId val="197194240"/>
      </c:barChart>
      <c:catAx>
        <c:axId val="20172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94240"/>
        <c:crosses val="autoZero"/>
        <c:auto val="1"/>
        <c:lblAlgn val="ctr"/>
        <c:lblOffset val="100"/>
        <c:noMultiLvlLbl val="0"/>
      </c:catAx>
      <c:valAx>
        <c:axId val="197194240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172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856015998222415"/>
          <c:y val="0.45186908124273134"/>
          <c:w val="0.4696589267859127"/>
          <c:h val="0.54813091875726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05928030472516"/>
          <c:y val="0.10659375"/>
          <c:w val="0.59094071969527484"/>
          <c:h val="0.8121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C11-F544-B49B-C2319813A99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C11-F544-B49B-C2319813A99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62</c:v>
                </c:pt>
                <c:pt idx="1">
                  <c:v>37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1-F544-B49B-C2319813A9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11-F544-B49B-C2319813A9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55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11-F544-B49B-C2319813A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1721344"/>
        <c:axId val="197196544"/>
      </c:barChart>
      <c:catAx>
        <c:axId val="201721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196544"/>
        <c:crosses val="autoZero"/>
        <c:auto val="1"/>
        <c:lblAlgn val="ctr"/>
        <c:lblOffset val="100"/>
        <c:noMultiLvlLbl val="0"/>
      </c:catAx>
      <c:valAx>
        <c:axId val="197196544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17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08782486700449"/>
          <c:y val="0"/>
          <c:w val="0.49593296618803556"/>
          <c:h val="0.859459403522569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2FB-8845-AA05-933C1024ADD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FB-8845-AA05-933C1024ADD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FB-8845-AA05-933C1024ADD8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FB-8845-AA05-933C1024ADD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FB-8845-AA05-933C1024A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03251712"/>
        <c:axId val="202596928"/>
      </c:barChart>
      <c:catAx>
        <c:axId val="20325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96928"/>
        <c:crosses val="autoZero"/>
        <c:auto val="1"/>
        <c:lblAlgn val="ctr"/>
        <c:lblOffset val="100"/>
        <c:noMultiLvlLbl val="0"/>
      </c:catAx>
      <c:valAx>
        <c:axId val="202596928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32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74537842983768"/>
          <c:y val="0.3737957137239481"/>
          <c:w val="0.27178572854274102"/>
          <c:h val="0.43728268518326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428575211809"/>
          <c:y val="8.5036363740717009E-3"/>
          <c:w val="0.8089697658330337"/>
          <c:h val="0.378303847800220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рассчитываю значительно увеличить доходы</c:v>
                </c:pt>
              </c:strCache>
            </c:strRef>
          </c:tx>
          <c:spPr>
            <a:solidFill>
              <a:srgbClr val="00A085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4F-4641-9A31-E71FBB7A08D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4F-4641-9A31-E71FBB7A08D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4F-4641-9A31-E71FBB7A08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D4F-4641-9A31-E71FBB7A08D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D4F-4641-9A31-E71FBB7A08D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62</c:v>
                </c:pt>
                <c:pt idx="1">
                  <c:v>37</c:v>
                </c:pt>
                <c:pt idx="2" formatCode="General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4F-4641-9A31-E71FBB7A0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рассчитываю незначительно увеличить доходы</c:v>
                </c:pt>
              </c:strCache>
            </c:strRef>
          </c:tx>
          <c:spPr>
            <a:solidFill>
              <a:srgbClr val="92D050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 formatCode="General">
                  <c:v>24</c:v>
                </c:pt>
                <c:pt idx="1">
                  <c:v>47</c:v>
                </c:pt>
                <c:pt idx="2" formatCode="General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4F-4641-9A31-E71FBB7A08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Нет, рассчитываю получить доход на прежнем уровне (уровень сезона 2017)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 formatCode="General">
                  <c:v>10</c:v>
                </c:pt>
                <c:pt idx="1">
                  <c:v>15</c:v>
                </c:pt>
                <c:pt idx="2" formatCode="General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4F-4641-9A31-E71FBB7A08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Нет, ожидаю сокращения доходов в сезоне 2018 (по сравнению с сезоном 2017)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D4F-4641-9A31-E71FBB7A08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8E-2A4B-8586-C76165760B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8E-2A4B-8586-C76165760B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Лист1!$F$2:$F$4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0</c:v>
                </c:pt>
                <c:pt idx="2" formatCode="General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D4F-4641-9A31-E71FBB7A0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3408384"/>
        <c:axId val="206165632"/>
      </c:barChart>
      <c:valAx>
        <c:axId val="2061656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3408384"/>
        <c:crosses val="autoZero"/>
        <c:crossBetween val="between"/>
      </c:valAx>
      <c:catAx>
        <c:axId val="20340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656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4763366950054402E-2"/>
          <c:y val="0.36084384717030366"/>
          <c:w val="0.94638582722013787"/>
          <c:h val="0.29347056371447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05928030472516"/>
          <c:y val="0.10659375"/>
          <c:w val="0.59094071969527484"/>
          <c:h val="0.8121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10B-5148-8B2F-1DD5C60FB9B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10B-5148-8B2F-1DD5C60FB9B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планирую</c:v>
                </c:pt>
                <c:pt idx="1">
                  <c:v>Нет, не планирую повысить, планирую оставить на прежнем уровне</c:v>
                </c:pt>
                <c:pt idx="2">
                  <c:v>Нет, не планирую повысить, планирую снизить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58</c:v>
                </c:pt>
                <c:pt idx="1">
                  <c:v>29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0B-5148-8B2F-1DD5C60FB9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739658048216633E-2"/>
                  <c:y val="3.96703187555869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планирую</c:v>
                </c:pt>
                <c:pt idx="1">
                  <c:v>Нет, не планирую повысить, планирую оставить на прежнем уровне</c:v>
                </c:pt>
                <c:pt idx="2">
                  <c:v>Нет, не планирую повысить, планирую снизить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18</c:v>
                </c:pt>
                <c:pt idx="2">
                  <c:v>3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0B-5148-8B2F-1DD5C60FB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94798592"/>
        <c:axId val="202603264"/>
      </c:barChart>
      <c:catAx>
        <c:axId val="19479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lang="ru-RU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03264"/>
        <c:crosses val="autoZero"/>
        <c:auto val="1"/>
        <c:lblAlgn val="ctr"/>
        <c:lblOffset val="100"/>
        <c:noMultiLvlLbl val="0"/>
      </c:catAx>
      <c:valAx>
        <c:axId val="202603264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1947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5357941586528"/>
          <c:y val="5.0756749448865691E-2"/>
          <c:w val="0.74366365830686765"/>
          <c:h val="0.81215625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34E-4023-82CF-A49D7922B89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34E-4023-82CF-A49D7922B89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34E-4023-82CF-A49D7922B89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34E-4023-82CF-A49D7922B89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29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4E-4023-82CF-A49D7922B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94799616"/>
        <c:axId val="202613312"/>
      </c:barChart>
      <c:catAx>
        <c:axId val="194799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13312"/>
        <c:crosses val="autoZero"/>
        <c:auto val="1"/>
        <c:lblAlgn val="ctr"/>
        <c:lblOffset val="100"/>
        <c:noMultiLvlLbl val="0"/>
      </c:catAx>
      <c:valAx>
        <c:axId val="202613312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47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97DA37-8987-48AC-98DA-6997BB33729A}" type="datetimeFigureOut">
              <a:rPr lang="ru-RU"/>
              <a:pPr>
                <a:defRPr/>
              </a:pPr>
              <a:t>16.04.2018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099FEC-4936-4FF5-B39C-EF1CDD7E6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2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5D3545-F51D-4600-ADDB-7A72A95340E2}" type="datetimeFigureOut">
              <a:rPr lang="ru-RU"/>
              <a:pPr>
                <a:defRPr/>
              </a:pPr>
              <a:t>16.04.2018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D2BFB-F58C-4009-ABD3-729010219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973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D2BFB-F58C-4009-ABD3-729010219EA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3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D2BFB-F58C-4009-ABD3-729010219EA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0" t="399" b="-399"/>
          <a:stretch/>
        </p:blipFill>
        <p:spPr>
          <a:xfrm>
            <a:off x="-536274" y="-11057"/>
            <a:ext cx="9712930" cy="6900597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-22668" y="-12173"/>
            <a:ext cx="9197042" cy="68690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87"/>
            <a:ext cx="936104" cy="10876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4949" y="6309320"/>
            <a:ext cx="5286412" cy="287462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Москва, 2016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438682"/>
            <a:ext cx="9176656" cy="17905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/>
          <a:stretch/>
        </p:blipFill>
        <p:spPr>
          <a:xfrm>
            <a:off x="5714118" y="1123950"/>
            <a:ext cx="3454374" cy="57340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5F3A84-8363-4D64-A288-C041AE53232B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5326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24695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43AA9A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0" y="6626225"/>
            <a:ext cx="6715125" cy="0"/>
          </a:xfrm>
          <a:prstGeom prst="straightConnector1">
            <a:avLst/>
          </a:prstGeom>
          <a:noFill/>
          <a:ln w="25400">
            <a:solidFill>
              <a:srgbClr val="43AA9A"/>
            </a:solidFill>
            <a:round/>
            <a:headEnd/>
            <a:tailEnd/>
          </a:ln>
        </p:spPr>
      </p:cxnSp>
      <p:pic>
        <p:nvPicPr>
          <p:cNvPr id="7" name="Рисунок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6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2AFB905-C03E-4E7A-A5CB-239C73508087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CFC3F8-9153-44CB-A1F0-288AE1A9E7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F646A9-995C-49FB-8180-1975BC451A4D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2C07D9-E827-424C-B071-B5EFD30737DD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9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B7A906-8990-4336-B166-6A5F14672D61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4CCEA-7006-4210-A2B4-1AF86F868737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8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0" t="399" b="-399"/>
          <a:stretch/>
        </p:blipFill>
        <p:spPr>
          <a:xfrm>
            <a:off x="-536274" y="-11057"/>
            <a:ext cx="9712930" cy="690059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0387" y="-11057"/>
            <a:ext cx="9197042" cy="686905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5456633"/>
            <a:ext cx="9176656" cy="14127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000750"/>
            <a:ext cx="477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/>
          <a:stretch/>
        </p:blipFill>
        <p:spPr>
          <a:xfrm rot="10800000">
            <a:off x="-4058" y="0"/>
            <a:ext cx="3454374" cy="57340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778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071563"/>
            <a:ext cx="7786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1200" b="1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1200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892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Оценка </a:t>
            </a:r>
            <a:r>
              <a:rPr lang="ru-RU" sz="1600" b="1" dirty="0" smtClean="0">
                <a:solidFill>
                  <a:srgbClr val="525252"/>
                </a:solidFill>
                <a:latin typeface="+mj-lt"/>
              </a:rPr>
              <a:t>сельскохозяйственного сезона</a:t>
            </a:r>
            <a:endParaRPr lang="ru-RU" sz="1600" b="1" dirty="0">
              <a:solidFill>
                <a:srgbClr val="525252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6182" y="2932379"/>
            <a:ext cx="2670103" cy="1475201"/>
            <a:chOff x="5383093" y="3110758"/>
            <a:chExt cx="3050265" cy="1938379"/>
          </a:xfrm>
        </p:grpSpPr>
        <p:sp>
          <p:nvSpPr>
            <p:cNvPr id="11" name="Овал 10"/>
            <p:cNvSpPr/>
            <p:nvPr/>
          </p:nvSpPr>
          <p:spPr>
            <a:xfrm>
              <a:off x="5383093" y="3277754"/>
              <a:ext cx="1293548" cy="12743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5485575" y="3530221"/>
              <a:ext cx="1475906" cy="768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dirty="0">
                  <a:solidFill>
                    <a:srgbClr val="00A0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3,57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868581" y="3110758"/>
              <a:ext cx="1564777" cy="1938379"/>
              <a:chOff x="6989989" y="3071038"/>
              <a:chExt cx="1824083" cy="1813148"/>
            </a:xfrm>
          </p:grpSpPr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6989989" y="3071038"/>
                <a:ext cx="1824083" cy="1813148"/>
              </a:xfrm>
              <a:prstGeom prst="wedgeRoundRectCallout">
                <a:avLst>
                  <a:gd name="adj1" fmla="val -75476"/>
                  <a:gd name="adj2" fmla="val -17025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14015" y="3200823"/>
                <a:ext cx="1623430" cy="168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525252"/>
                    </a:solidFill>
                    <a:latin typeface="+mn-lt"/>
                  </a:rPr>
                  <a:t>Усреднённая оценка </a:t>
                </a:r>
                <a:endParaRPr lang="ru-RU" sz="1100" b="1" dirty="0" smtClean="0">
                  <a:solidFill>
                    <a:srgbClr val="525252"/>
                  </a:solidFill>
                  <a:latin typeface="+mn-lt"/>
                </a:endParaRPr>
              </a:p>
              <a:p>
                <a:pPr algn="ctr"/>
                <a:r>
                  <a:rPr lang="ru-RU" sz="1600" b="1" dirty="0" smtClean="0">
                    <a:solidFill>
                      <a:srgbClr val="00A085"/>
                    </a:solidFill>
                    <a:latin typeface="+mn-lt"/>
                  </a:rPr>
                  <a:t>2017 года</a:t>
                </a:r>
                <a:endParaRPr lang="ru-RU" sz="1600" b="1" dirty="0">
                  <a:solidFill>
                    <a:srgbClr val="00A085"/>
                  </a:solidFill>
                  <a:latin typeface="+mn-lt"/>
                </a:endParaRPr>
              </a:p>
              <a:p>
                <a:pPr algn="ctr"/>
                <a:r>
                  <a:rPr lang="ru-RU" sz="900" dirty="0">
                    <a:solidFill>
                      <a:srgbClr val="525252"/>
                    </a:solidFill>
                    <a:latin typeface="+mn-lt"/>
                  </a:rPr>
                  <a:t>(по шкале от 1 до 5, где 1 – неудачный сезон, а 5 – очень удачный сезон)</a:t>
                </a: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47507" y="1196751"/>
            <a:ext cx="8412925" cy="1080121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Согласно результатам опроса </a:t>
            </a:r>
            <a:r>
              <a:rPr lang="ru-RU" sz="1000" b="1" dirty="0" smtClean="0">
                <a:solidFill>
                  <a:schemeClr val="tx1"/>
                </a:solidFill>
              </a:rPr>
              <a:t>2016 </a:t>
            </a:r>
            <a:r>
              <a:rPr lang="ru-RU" sz="1000" b="1" dirty="0">
                <a:solidFill>
                  <a:schemeClr val="tx1"/>
                </a:solidFill>
              </a:rPr>
              <a:t>г. был самым удачным </a:t>
            </a:r>
            <a:r>
              <a:rPr lang="ru-RU" sz="1000" dirty="0" smtClean="0">
                <a:solidFill>
                  <a:schemeClr val="tx1"/>
                </a:solidFill>
              </a:rPr>
              <a:t>для аграриев. Усредненная оценка сезона 2016 г. составила 3,89.</a:t>
            </a:r>
          </a:p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По средней оценке, </a:t>
            </a:r>
            <a:r>
              <a:rPr lang="ru-RU" sz="1000" b="1" dirty="0">
                <a:solidFill>
                  <a:schemeClr val="tx1"/>
                </a:solidFill>
              </a:rPr>
              <a:t>сезон </a:t>
            </a:r>
            <a:r>
              <a:rPr lang="ru-RU" sz="1000" b="1" dirty="0" smtClean="0">
                <a:solidFill>
                  <a:schemeClr val="tx1"/>
                </a:solidFill>
              </a:rPr>
              <a:t>2017 </a:t>
            </a:r>
            <a:r>
              <a:rPr lang="ru-RU" sz="1000" b="1" dirty="0">
                <a:solidFill>
                  <a:schemeClr val="tx1"/>
                </a:solidFill>
              </a:rPr>
              <a:t>можно охарактеризовать как «скорее удачный</a:t>
            </a:r>
            <a:r>
              <a:rPr lang="ru-RU" sz="1000" b="1" dirty="0" smtClean="0">
                <a:solidFill>
                  <a:schemeClr val="tx1"/>
                </a:solidFill>
              </a:rPr>
              <a:t>» </a:t>
            </a:r>
            <a:r>
              <a:rPr lang="ru-RU" sz="1000" dirty="0">
                <a:solidFill>
                  <a:schemeClr val="tx1"/>
                </a:solidFill>
              </a:rPr>
              <a:t>(3,57 баллов из 5</a:t>
            </a:r>
            <a:r>
              <a:rPr lang="ru-RU" sz="1000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диаграмме видно, что ранее показатели оценки сельскохозяйственных сезонов находились в положительной динамике.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итогам исследования 2018 г. мы наблюдаем небольшой спад, что свидетельствует о стабилизации рынка.</a:t>
            </a: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4435093"/>
            <a:ext cx="2964631" cy="1219533"/>
            <a:chOff x="389732" y="2362369"/>
            <a:chExt cx="3313789" cy="1730946"/>
          </a:xfrm>
        </p:grpSpPr>
        <p:sp>
          <p:nvSpPr>
            <p:cNvPr id="22" name="Овал 21"/>
            <p:cNvSpPr/>
            <p:nvPr/>
          </p:nvSpPr>
          <p:spPr>
            <a:xfrm>
              <a:off x="389732" y="2362369"/>
              <a:ext cx="1378340" cy="1332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solidFill>
                    <a:srgbClr val="E95C2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3,89</a:t>
              </a:r>
              <a:endParaRPr lang="ru-RU" sz="1200" dirty="0">
                <a:solidFill>
                  <a:srgbClr val="E95C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" name="Скругленная прямоугольная выноска 22"/>
            <p:cNvSpPr/>
            <p:nvPr/>
          </p:nvSpPr>
          <p:spPr>
            <a:xfrm>
              <a:off x="1907704" y="2458040"/>
              <a:ext cx="1795817" cy="1635275"/>
            </a:xfrm>
            <a:prstGeom prst="wedgeRoundRectCallout">
              <a:avLst>
                <a:gd name="adj1" fmla="val -68918"/>
                <a:gd name="adj2" fmla="val -2189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 smtClean="0">
                <a:solidFill>
                  <a:srgbClr val="525252"/>
                </a:solidFill>
              </a:endParaRPr>
            </a:p>
            <a:p>
              <a:pPr algn="ctr"/>
              <a:endParaRPr lang="ru-RU" sz="1000" b="1" dirty="0">
                <a:solidFill>
                  <a:srgbClr val="525252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srgbClr val="525252"/>
                  </a:solidFill>
                </a:rPr>
                <a:t>Усреднённая </a:t>
              </a:r>
              <a:r>
                <a:rPr lang="ru-RU" sz="1000" b="1" dirty="0">
                  <a:solidFill>
                    <a:srgbClr val="525252"/>
                  </a:solidFill>
                </a:rPr>
                <a:t>оценка </a:t>
              </a:r>
              <a:r>
                <a:rPr lang="ru-RU" sz="1600" b="1" dirty="0" smtClean="0">
                  <a:solidFill>
                    <a:srgbClr val="00A085"/>
                  </a:solidFill>
                </a:rPr>
                <a:t>2016 года</a:t>
              </a:r>
            </a:p>
            <a:p>
              <a:pPr algn="ctr"/>
              <a:r>
                <a:rPr lang="ru-RU" sz="900" dirty="0" smtClean="0">
                  <a:solidFill>
                    <a:srgbClr val="525252"/>
                  </a:solidFill>
                </a:rPr>
                <a:t>(</a:t>
              </a:r>
              <a:r>
                <a:rPr lang="ru-RU" sz="900" dirty="0">
                  <a:solidFill>
                    <a:srgbClr val="525252"/>
                  </a:solidFill>
                </a:rPr>
                <a:t>по шкале от 1 до 5, где 1 – неудачный сезон, а 5 – очень удачный сезон)</a:t>
              </a:r>
            </a:p>
            <a:p>
              <a:pPr algn="ctr"/>
              <a:endParaRPr lang="ru-RU" sz="900" b="1" dirty="0" smtClean="0">
                <a:solidFill>
                  <a:srgbClr val="00A085"/>
                </a:solidFill>
              </a:endParaRPr>
            </a:p>
            <a:p>
              <a:pPr algn="ctr"/>
              <a:endParaRPr lang="ru-RU" sz="1100" b="1" dirty="0">
                <a:solidFill>
                  <a:srgbClr val="00A085"/>
                </a:solidFill>
              </a:endParaRPr>
            </a:p>
          </p:txBody>
        </p:sp>
      </p:grp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322812078"/>
              </p:ext>
            </p:extLst>
          </p:nvPr>
        </p:nvGraphicFramePr>
        <p:xfrm>
          <a:off x="4353710" y="3068960"/>
          <a:ext cx="4390051" cy="31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466695" y="2516825"/>
            <a:ext cx="4390051" cy="5770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rgbClr val="525252"/>
                </a:solidFill>
                <a:latin typeface="+mn-lt"/>
              </a:rPr>
              <a:t>Скажите, какой сезон за последние пять лет был самым удачным в растениеводстве? </a:t>
            </a:r>
          </a:p>
          <a:p>
            <a:pPr algn="ctr"/>
            <a:r>
              <a:rPr lang="ru-RU" sz="105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)</a:t>
            </a:r>
            <a:endParaRPr lang="ru-RU" sz="1050" dirty="0">
              <a:solidFill>
                <a:srgbClr val="525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1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228184" y="1556189"/>
            <a:ext cx="2376264" cy="257060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525" algn="just">
              <a:lnSpc>
                <a:spcPct val="125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70%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опрошенных </a:t>
            </a:r>
            <a:r>
              <a:rPr lang="ru-RU" sz="1000" dirty="0" smtClean="0">
                <a:solidFill>
                  <a:schemeClr val="tx1"/>
                </a:solidFill>
              </a:rPr>
              <a:t>компаний </a:t>
            </a:r>
            <a:r>
              <a:rPr lang="ru-RU" sz="1000" dirty="0">
                <a:solidFill>
                  <a:schemeClr val="tx1"/>
                </a:solidFill>
              </a:rPr>
              <a:t>планируют </a:t>
            </a:r>
            <a:r>
              <a:rPr lang="ru-RU" sz="1000" b="1" dirty="0">
                <a:solidFill>
                  <a:schemeClr val="tx1"/>
                </a:solidFill>
              </a:rPr>
              <a:t>повысить урожайность </a:t>
            </a:r>
            <a:r>
              <a:rPr lang="ru-RU" sz="1000" dirty="0" smtClean="0">
                <a:solidFill>
                  <a:schemeClr val="tx1"/>
                </a:solidFill>
              </a:rPr>
              <a:t>культур.</a:t>
            </a:r>
          </a:p>
          <a:p>
            <a:pPr indent="9525"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Доля надеющихся </a:t>
            </a:r>
            <a:r>
              <a:rPr lang="ru-RU" sz="1000" dirty="0">
                <a:solidFill>
                  <a:schemeClr val="tx1"/>
                </a:solidFill>
              </a:rPr>
              <a:t>на </a:t>
            </a:r>
            <a:r>
              <a:rPr lang="ru-RU" sz="1000" dirty="0" smtClean="0">
                <a:solidFill>
                  <a:schemeClr val="tx1"/>
                </a:solidFill>
              </a:rPr>
              <a:t>результат сезона 2017 </a:t>
            </a:r>
            <a:r>
              <a:rPr lang="ru-RU" sz="1000" dirty="0">
                <a:solidFill>
                  <a:schemeClr val="tx1"/>
                </a:solidFill>
              </a:rPr>
              <a:t>или </a:t>
            </a:r>
            <a:r>
              <a:rPr lang="ru-RU" sz="1000" dirty="0" smtClean="0">
                <a:solidFill>
                  <a:schemeClr val="tx1"/>
                </a:solidFill>
              </a:rPr>
              <a:t>на снижение </a:t>
            </a:r>
            <a:r>
              <a:rPr lang="ru-RU" sz="1000" dirty="0">
                <a:solidFill>
                  <a:schemeClr val="tx1"/>
                </a:solidFill>
              </a:rPr>
              <a:t>не превышает 30</a:t>
            </a:r>
            <a:r>
              <a:rPr lang="ru-RU" sz="1000" dirty="0" smtClean="0">
                <a:solidFill>
                  <a:schemeClr val="tx1"/>
                </a:solidFill>
              </a:rPr>
              <a:t>%.</a:t>
            </a:r>
          </a:p>
          <a:p>
            <a:pPr indent="9525" algn="just">
              <a:lnSpc>
                <a:spcPct val="1250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9525"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Стоит отметить, что результаты исследования предыдущих лет демонстрировали более позитивный настрой.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Повышение урожайности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806" y="1149081"/>
            <a:ext cx="792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Планируете ли вы повысить урожайность ваших культур?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(в %,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200" dirty="0">
                <a:solidFill>
                  <a:srgbClr val="525252"/>
                </a:solidFill>
                <a:latin typeface="+mn-lt"/>
              </a:rPr>
              <a:t>0)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C54B3F27-C3C9-0845-8A09-A6CDD3D168BF}"/>
              </a:ext>
            </a:extLst>
          </p:cNvPr>
          <p:cNvGrpSpPr/>
          <p:nvPr/>
        </p:nvGrpSpPr>
        <p:grpSpPr>
          <a:xfrm>
            <a:off x="1661174" y="1676189"/>
            <a:ext cx="4176465" cy="3149361"/>
            <a:chOff x="749505" y="1349802"/>
            <a:chExt cx="4006355" cy="4010484"/>
          </a:xfrm>
        </p:grpSpPr>
        <p:graphicFrame>
          <p:nvGraphicFramePr>
            <p:cNvPr id="28" name="Диаграмма 27">
              <a:extLst>
                <a:ext uri="{FF2B5EF4-FFF2-40B4-BE49-F238E27FC236}">
                  <a16:creationId xmlns="" xmlns:a16="http://schemas.microsoft.com/office/drawing/2014/main" id="{15F456B3-9970-DA42-A4A4-361FCDB986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48770359"/>
                </p:ext>
              </p:extLst>
            </p:nvPr>
          </p:nvGraphicFramePr>
          <p:xfrm>
            <a:off x="956731" y="1349802"/>
            <a:ext cx="3799129" cy="4010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9A7DD002-229A-6647-BE9E-3E5E71159266}"/>
                </a:ext>
              </a:extLst>
            </p:cNvPr>
            <p:cNvSpPr/>
            <p:nvPr/>
          </p:nvSpPr>
          <p:spPr>
            <a:xfrm>
              <a:off x="749505" y="2178769"/>
              <a:ext cx="1894289" cy="4704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Нет, надеемся на результат </a:t>
              </a:r>
              <a:r>
                <a:rPr lang="ru-RU" sz="1050" dirty="0" smtClean="0">
                  <a:solidFill>
                    <a:schemeClr val="tx1"/>
                  </a:solidFill>
                </a:rPr>
                <a:t>2017 </a:t>
              </a:r>
              <a:r>
                <a:rPr lang="ru-RU" sz="1050" dirty="0">
                  <a:solidFill>
                    <a:schemeClr val="tx1"/>
                  </a:solidFill>
                </a:rPr>
                <a:t>года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957BA20B-2037-5046-A2A7-AD6FAB28F1D7}"/>
                </a:ext>
              </a:extLst>
            </p:cNvPr>
            <p:cNvSpPr/>
            <p:nvPr/>
          </p:nvSpPr>
          <p:spPr>
            <a:xfrm>
              <a:off x="3368154" y="1474667"/>
              <a:ext cx="1208372" cy="3821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Нет, ожидаем снижения</a:t>
              </a: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06FAD113-9674-C049-A168-6196EEE9E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7838" y="1665756"/>
              <a:ext cx="460316" cy="499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BD12E2C-358D-DA40-90D7-6097A9909CBB}"/>
              </a:ext>
            </a:extLst>
          </p:cNvPr>
          <p:cNvSpPr/>
          <p:nvPr/>
        </p:nvSpPr>
        <p:spPr>
          <a:xfrm>
            <a:off x="3977619" y="3772826"/>
            <a:ext cx="606146" cy="288032"/>
          </a:xfrm>
          <a:prstGeom prst="rect">
            <a:avLst/>
          </a:prstGeom>
          <a:solidFill>
            <a:schemeClr val="bg1"/>
          </a:solidFill>
          <a:ln w="12700">
            <a:solidFill>
              <a:srgbClr val="00A0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>
                <a:solidFill>
                  <a:schemeClr val="tx1"/>
                </a:solidFill>
              </a:rPr>
              <a:t>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11799" y="4725145"/>
            <a:ext cx="4795082" cy="1280361"/>
            <a:chOff x="2357672" y="1656109"/>
            <a:chExt cx="6425232" cy="177655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57672" y="1812662"/>
              <a:ext cx="1731234" cy="1440160"/>
              <a:chOff x="6509630" y="2420888"/>
              <a:chExt cx="1731234" cy="144016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6516216" y="2420888"/>
                <a:ext cx="1517328" cy="1440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09630" y="2698475"/>
                <a:ext cx="1731234" cy="76944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4400" dirty="0">
                    <a:solidFill>
                      <a:srgbClr val="009F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70%</a:t>
                </a:r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179FA2C-7FCC-C447-BF22-DC34479C677D}"/>
                </a:ext>
              </a:extLst>
            </p:cNvPr>
            <p:cNvSpPr/>
            <p:nvPr/>
          </p:nvSpPr>
          <p:spPr>
            <a:xfrm>
              <a:off x="3638313" y="1656109"/>
              <a:ext cx="954300" cy="43414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 2018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E727368B-B617-3346-A279-4B7AA19B33C3}"/>
                </a:ext>
              </a:extLst>
            </p:cNvPr>
            <p:cNvGrpSpPr/>
            <p:nvPr/>
          </p:nvGrpSpPr>
          <p:grpSpPr>
            <a:xfrm>
              <a:off x="4447730" y="1812662"/>
              <a:ext cx="1752003" cy="1620000"/>
              <a:chOff x="6516215" y="2420888"/>
              <a:chExt cx="1451696" cy="992905"/>
            </a:xfrm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BA773FE9-56F2-9C4F-A967-5164349B05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16215" y="2420888"/>
                <a:ext cx="1342319" cy="99290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18">
                <a:extLst>
                  <a:ext uri="{FF2B5EF4-FFF2-40B4-BE49-F238E27FC236}">
                    <a16:creationId xmlns="" xmlns:a16="http://schemas.microsoft.com/office/drawing/2014/main" id="{3A87F64E-DC0E-F64A-A3D5-57C9D8FC7B94}"/>
                  </a:ext>
                </a:extLst>
              </p:cNvPr>
              <p:cNvSpPr txBox="1"/>
              <p:nvPr/>
            </p:nvSpPr>
            <p:spPr>
              <a:xfrm>
                <a:off x="6811790" y="2702706"/>
                <a:ext cx="1156121" cy="3961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89%</a:t>
                </a: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B68DE24-AF4F-8E47-B0A2-AED9AED2A52E}"/>
                </a:ext>
              </a:extLst>
            </p:cNvPr>
            <p:cNvSpPr/>
            <p:nvPr/>
          </p:nvSpPr>
          <p:spPr>
            <a:xfrm>
              <a:off x="5619238" y="1738970"/>
              <a:ext cx="933776" cy="4189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2017</a:t>
              </a: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E727368B-B617-3346-A279-4B7AA19B33C3}"/>
                </a:ext>
              </a:extLst>
            </p:cNvPr>
            <p:cNvGrpSpPr/>
            <p:nvPr/>
          </p:nvGrpSpPr>
          <p:grpSpPr>
            <a:xfrm>
              <a:off x="6553016" y="1738970"/>
              <a:ext cx="1807235" cy="1692000"/>
              <a:chOff x="6527521" y="2374697"/>
              <a:chExt cx="1497461" cy="1037034"/>
            </a:xfrm>
          </p:grpSpPr>
          <p:sp>
            <p:nvSpPr>
              <p:cNvPr id="20" name="Овал 19">
                <a:extLst>
                  <a:ext uri="{FF2B5EF4-FFF2-40B4-BE49-F238E27FC236}">
                    <a16:creationId xmlns="" xmlns:a16="http://schemas.microsoft.com/office/drawing/2014/main" id="{BA773FE9-56F2-9C4F-A967-5164349B05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27521" y="2374697"/>
                <a:ext cx="1401978" cy="10370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18">
                <a:extLst>
                  <a:ext uri="{FF2B5EF4-FFF2-40B4-BE49-F238E27FC236}">
                    <a16:creationId xmlns="" xmlns:a16="http://schemas.microsoft.com/office/drawing/2014/main" id="{3A87F64E-DC0E-F64A-A3D5-57C9D8FC7B94}"/>
                  </a:ext>
                </a:extLst>
              </p:cNvPr>
              <p:cNvSpPr txBox="1"/>
              <p:nvPr/>
            </p:nvSpPr>
            <p:spPr>
              <a:xfrm>
                <a:off x="6868861" y="2687978"/>
                <a:ext cx="1156121" cy="3961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96%</a:t>
                </a:r>
                <a:endParaRPr lang="ru-RU" sz="3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2B68DE24-AF4F-8E47-B0A2-AED9AED2A52E}"/>
                </a:ext>
              </a:extLst>
            </p:cNvPr>
            <p:cNvSpPr/>
            <p:nvPr/>
          </p:nvSpPr>
          <p:spPr>
            <a:xfrm>
              <a:off x="7823665" y="1718532"/>
              <a:ext cx="959239" cy="4598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2016</a:t>
              </a: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97488" y="4232492"/>
            <a:ext cx="6160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Планируете ли вы повысить урожайность ваших культур?</a:t>
            </a:r>
          </a:p>
          <a:p>
            <a:pPr algn="ctr"/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(в 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%, закрытый вопрос, один ответ, </a:t>
            </a:r>
            <a:r>
              <a:rPr lang="en-US" sz="1000" dirty="0" smtClean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0,</a:t>
            </a:r>
            <a:r>
              <a:rPr lang="en-US" sz="1000" dirty="0" smtClean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для подсчёта используется </a:t>
            </a:r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% ответивших вариант 1: «Да, планирую»)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20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409" y="962632"/>
            <a:ext cx="375451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в текущем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 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года увеличить по сравнению с прошлым годом инвестиции </a:t>
            </a:r>
            <a:r>
              <a:rPr lang="ru-RU" sz="1000" b="1" u="sng" dirty="0">
                <a:solidFill>
                  <a:srgbClr val="525252"/>
                </a:solidFill>
                <a:latin typeface="+mn-lt"/>
              </a:rPr>
              <a:t>в основной </a:t>
            </a:r>
            <a:r>
              <a:rPr lang="ru-RU" sz="1000" b="1" u="sng" dirty="0" smtClean="0">
                <a:solidFill>
                  <a:srgbClr val="525252"/>
                </a:solidFill>
                <a:latin typeface="+mn-lt"/>
              </a:rPr>
              <a:t>капитал 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(сеялки, опрыскиватели, комбайны, складские помещения и т.п.) для развития хозяйства и повышения урожайности? Если да, то насколько?</a:t>
            </a:r>
          </a:p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)</a:t>
            </a:r>
            <a:endParaRPr lang="ru-RU" sz="9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Инвестиции в </a:t>
            </a:r>
            <a:r>
              <a:rPr lang="ru-RU" sz="1600" b="1" dirty="0" smtClean="0">
                <a:solidFill>
                  <a:srgbClr val="525252"/>
                </a:solidFill>
                <a:latin typeface="+mj-lt"/>
              </a:rPr>
              <a:t>основной и оборотный </a:t>
            </a:r>
            <a:r>
              <a:rPr lang="ru-RU" sz="1600" b="1" dirty="0">
                <a:solidFill>
                  <a:srgbClr val="525252"/>
                </a:solidFill>
                <a:latin typeface="+mj-lt"/>
              </a:rPr>
              <a:t>капитал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962632"/>
            <a:ext cx="383957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i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в текущем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года увеличить по сравнению с прошлым годом инвестиции </a:t>
            </a:r>
            <a:br>
              <a:rPr lang="ru-RU" sz="1000" b="1" dirty="0">
                <a:solidFill>
                  <a:srgbClr val="525252"/>
                </a:solidFill>
                <a:latin typeface="+mn-lt"/>
              </a:rPr>
            </a:br>
            <a:r>
              <a:rPr lang="ru-RU" sz="1000" b="1" u="sng" dirty="0">
                <a:solidFill>
                  <a:srgbClr val="525252"/>
                </a:solidFill>
                <a:latin typeface="+mn-lt"/>
              </a:rPr>
              <a:t>в оборотный капитал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(средств защиты растений, семена, удобрения) для развития хозяйства и повышения урожайности? Если да, то насколько?</a:t>
            </a:r>
          </a:p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)</a:t>
            </a:r>
            <a:endParaRPr lang="ru-RU" sz="9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4" y="5229200"/>
            <a:ext cx="8149974" cy="1296144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Больше половины опрошенных агропромышленных компаний в текущем сезоне </a:t>
            </a:r>
            <a:r>
              <a:rPr lang="ru-RU" sz="1000" b="1" dirty="0" smtClean="0">
                <a:solidFill>
                  <a:schemeClr val="tx1"/>
                </a:solidFill>
              </a:rPr>
              <a:t>планируют увеличить инвестиции в основной и оборотный капиталы (57% и 44% соответственно)</a:t>
            </a:r>
            <a:r>
              <a:rPr lang="ru-RU" sz="1000" dirty="0" smtClean="0">
                <a:solidFill>
                  <a:schemeClr val="tx1"/>
                </a:solidFill>
              </a:rPr>
              <a:t>. В прошлом году увеличить инвестиции в основной и оборотный капиталы планировали 71% и 62% соответственно, что говорит о более консервативном подходе к инвестициям. </a:t>
            </a:r>
          </a:p>
          <a:p>
            <a:pPr algn="just">
              <a:lnSpc>
                <a:spcPct val="1250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Из </a:t>
            </a:r>
            <a:r>
              <a:rPr lang="ru-RU" sz="1000" dirty="0">
                <a:solidFill>
                  <a:schemeClr val="tx1"/>
                </a:solidFill>
              </a:rPr>
              <a:t>компаний, </a:t>
            </a:r>
            <a:r>
              <a:rPr lang="ru-RU" sz="1000" dirty="0" smtClean="0">
                <a:solidFill>
                  <a:schemeClr val="tx1"/>
                </a:solidFill>
              </a:rPr>
              <a:t>намеренных </a:t>
            </a:r>
            <a:r>
              <a:rPr lang="ru-RU" sz="1000" dirty="0">
                <a:solidFill>
                  <a:schemeClr val="tx1"/>
                </a:solidFill>
              </a:rPr>
              <a:t>увеличивать инвестиции в основной </a:t>
            </a:r>
            <a:r>
              <a:rPr lang="ru-RU" sz="1000" dirty="0" smtClean="0">
                <a:solidFill>
                  <a:schemeClr val="tx1"/>
                </a:solidFill>
              </a:rPr>
              <a:t>и оборотный капитал</a:t>
            </a:r>
            <a:r>
              <a:rPr lang="ru-RU" sz="1000" dirty="0">
                <a:solidFill>
                  <a:schemeClr val="tx1"/>
                </a:solidFill>
              </a:rPr>
              <a:t>, более половины респондентов </a:t>
            </a:r>
            <a:r>
              <a:rPr lang="ru-RU" sz="1000" dirty="0" smtClean="0">
                <a:solidFill>
                  <a:schemeClr val="tx1"/>
                </a:solidFill>
              </a:rPr>
              <a:t>(57</a:t>
            </a:r>
            <a:r>
              <a:rPr lang="ru-RU" sz="1000" dirty="0" smtClean="0">
                <a:solidFill>
                  <a:schemeClr val="tx1"/>
                </a:solidFill>
                <a:sym typeface="Wingdings" pitchFamily="2" charset="2"/>
              </a:rPr>
              <a:t>% и 66% соответственно) планируют рост инвестиций в пределах </a:t>
            </a:r>
            <a:r>
              <a:rPr lang="ru-RU" sz="1000" dirty="0" smtClean="0">
                <a:solidFill>
                  <a:schemeClr val="tx1"/>
                </a:solidFill>
              </a:rPr>
              <a:t>10%.</a:t>
            </a: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7758" y="2093660"/>
            <a:ext cx="3838178" cy="2736138"/>
            <a:chOff x="288757" y="2416882"/>
            <a:chExt cx="4221658" cy="271449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8757" y="2416882"/>
              <a:ext cx="3854821" cy="2175552"/>
              <a:chOff x="356816" y="2348880"/>
              <a:chExt cx="4158395" cy="2535592"/>
            </a:xfrm>
          </p:grpSpPr>
          <p:graphicFrame>
            <p:nvGraphicFramePr>
              <p:cNvPr id="15" name="Диаграмма 14">
                <a:extLst>
                  <a:ext uri="{FF2B5EF4-FFF2-40B4-BE49-F238E27FC236}">
                    <a16:creationId xmlns="" xmlns:a16="http://schemas.microsoft.com/office/drawing/2014/main" id="{003F92AE-C649-4742-AC43-58940B427CF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70737568"/>
                  </p:ext>
                </p:extLst>
              </p:nvPr>
            </p:nvGraphicFramePr>
            <p:xfrm>
              <a:off x="356816" y="2348880"/>
              <a:ext cx="2664176" cy="2535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3" name="Скругленная прямоугольная выноска 12">
                <a:extLst>
                  <a:ext uri="{FF2B5EF4-FFF2-40B4-BE49-F238E27FC236}">
                    <a16:creationId xmlns="" xmlns:a16="http://schemas.microsoft.com/office/drawing/2014/main" id="{3D324CF5-45FF-BD4A-91B9-7951A4A7CA39}"/>
                  </a:ext>
                </a:extLst>
              </p:cNvPr>
              <p:cNvSpPr/>
              <p:nvPr/>
            </p:nvSpPr>
            <p:spPr>
              <a:xfrm>
                <a:off x="2879812" y="2708920"/>
                <a:ext cx="1620180" cy="1334468"/>
              </a:xfrm>
              <a:prstGeom prst="wedgeRoundRectCallout">
                <a:avLst>
                  <a:gd name="adj1" fmla="val -92854"/>
                  <a:gd name="adj2" fmla="val -25905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8" name="Диаграмма 7"/>
              <p:cNvGraphicFramePr/>
              <p:nvPr>
                <p:extLst>
                  <p:ext uri="{D42A27DB-BD31-4B8C-83A1-F6EECF244321}">
                    <p14:modId xmlns:p14="http://schemas.microsoft.com/office/powerpoint/2010/main" val="3180814094"/>
                  </p:ext>
                </p:extLst>
              </p:nvPr>
            </p:nvGraphicFramePr>
            <p:xfrm>
              <a:off x="2864593" y="2755956"/>
              <a:ext cx="1650618" cy="12527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20" name="Группа 19"/>
            <p:cNvGrpSpPr/>
            <p:nvPr/>
          </p:nvGrpSpPr>
          <p:grpSpPr>
            <a:xfrm>
              <a:off x="2213544" y="4224862"/>
              <a:ext cx="2296871" cy="906515"/>
              <a:chOff x="3508239" y="1460518"/>
              <a:chExt cx="5444289" cy="2109603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508239" y="1685770"/>
                <a:ext cx="2198329" cy="1620000"/>
                <a:chOff x="6282972" y="2348689"/>
                <a:chExt cx="2198329" cy="1620000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6282972" y="2348689"/>
                  <a:ext cx="1870621" cy="162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E95C2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TextBox 18"/>
                <p:cNvSpPr txBox="1"/>
                <p:nvPr/>
              </p:nvSpPr>
              <p:spPr>
                <a:xfrm>
                  <a:off x="6750067" y="2761766"/>
                  <a:ext cx="1731234" cy="774904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rgbClr val="00A08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57%</a:t>
                  </a: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="" xmlns:a16="http://schemas.microsoft.com/office/drawing/2014/main" id="{CFBE29C6-10BA-0544-BE81-37E1C642EBC6}"/>
                  </a:ext>
                </a:extLst>
              </p:cNvPr>
              <p:cNvGrpSpPr/>
              <p:nvPr/>
            </p:nvGrpSpPr>
            <p:grpSpPr>
              <a:xfrm>
                <a:off x="5757412" y="1772437"/>
                <a:ext cx="2158595" cy="1797684"/>
                <a:chOff x="6671448" y="2355140"/>
                <a:chExt cx="2417023" cy="148893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="" xmlns:a16="http://schemas.microsoft.com/office/drawing/2014/main" id="{68FD633C-A5E4-7E40-8E37-2386061832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1448" y="2355140"/>
                  <a:ext cx="2304599" cy="148893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18">
                  <a:extLst>
                    <a:ext uri="{FF2B5EF4-FFF2-40B4-BE49-F238E27FC236}">
                      <a16:creationId xmlns="" xmlns:a16="http://schemas.microsoft.com/office/drawing/2014/main" id="{4B5B8EDA-4EB3-864E-9485-9FBDBDB1D8ED}"/>
                    </a:ext>
                  </a:extLst>
                </p:cNvPr>
                <p:cNvSpPr txBox="1"/>
                <p:nvPr/>
              </p:nvSpPr>
              <p:spPr>
                <a:xfrm>
                  <a:off x="7084908" y="2717056"/>
                  <a:ext cx="2003563" cy="76509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71%</a:t>
                  </a:r>
                </a:p>
              </p:txBody>
            </p:sp>
          </p:grpSp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146CCB9E-A87C-054B-AF8A-E7C0E95C3F53}"/>
                  </a:ext>
                </a:extLst>
              </p:cNvPr>
              <p:cNvSpPr/>
              <p:nvPr/>
            </p:nvSpPr>
            <p:spPr>
              <a:xfrm>
                <a:off x="4748875" y="1460518"/>
                <a:ext cx="1763110" cy="668893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Индекс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2018 </a:t>
                </a:r>
                <a:endParaRPr lang="ru-RU" sz="1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="" xmlns:a16="http://schemas.microsoft.com/office/drawing/2014/main" id="{2B68DE24-AF4F-8E47-B0A2-AED9AED2A52E}"/>
                  </a:ext>
                </a:extLst>
              </p:cNvPr>
              <p:cNvSpPr/>
              <p:nvPr/>
            </p:nvSpPr>
            <p:spPr>
              <a:xfrm>
                <a:off x="7159001" y="1540509"/>
                <a:ext cx="1793527" cy="6688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Индекс2017</a:t>
                </a:r>
                <a:endPara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201557" y="2102963"/>
            <a:ext cx="3988414" cy="2649893"/>
            <a:chOff x="4801094" y="2362408"/>
            <a:chExt cx="4439321" cy="27522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801094" y="2362408"/>
              <a:ext cx="3672408" cy="2319568"/>
              <a:chOff x="4716016" y="2348880"/>
              <a:chExt cx="4176464" cy="2535592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="" xmlns:a16="http://schemas.microsoft.com/office/drawing/2014/main" id="{A20FB4AB-1B55-AC41-9BE2-EBACBBDD8D3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35051099"/>
                  </p:ext>
                </p:extLst>
              </p:nvPr>
            </p:nvGraphicFramePr>
            <p:xfrm>
              <a:off x="4716016" y="2348880"/>
              <a:ext cx="2842475" cy="2535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Скругленная прямоугольная выноска 11">
                <a:extLst>
                  <a:ext uri="{FF2B5EF4-FFF2-40B4-BE49-F238E27FC236}">
                    <a16:creationId xmlns="" xmlns:a16="http://schemas.microsoft.com/office/drawing/2014/main" id="{D86DB80A-594E-BB46-928D-1BCC83F4D8DD}"/>
                  </a:ext>
                </a:extLst>
              </p:cNvPr>
              <p:cNvSpPr/>
              <p:nvPr/>
            </p:nvSpPr>
            <p:spPr>
              <a:xfrm>
                <a:off x="7236295" y="2708921"/>
                <a:ext cx="1656185" cy="1334468"/>
              </a:xfrm>
              <a:prstGeom prst="wedgeRoundRectCallout">
                <a:avLst>
                  <a:gd name="adj1" fmla="val -91110"/>
                  <a:gd name="adj2" fmla="val -2338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6" name="Диаграмма 15">
              <a:extLst>
                <a:ext uri="{FF2B5EF4-FFF2-40B4-BE49-F238E27FC236}">
                  <a16:creationId xmlns="" xmlns:a16="http://schemas.microsoft.com/office/drawing/2014/main" id="{E4615823-A1E7-B146-B097-AFD56849AE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6904351"/>
                </p:ext>
              </p:extLst>
            </p:nvPr>
          </p:nvGraphicFramePr>
          <p:xfrm>
            <a:off x="7000349" y="2690831"/>
            <a:ext cx="2166132" cy="14415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0" name="Группа 29"/>
            <p:cNvGrpSpPr/>
            <p:nvPr/>
          </p:nvGrpSpPr>
          <p:grpSpPr>
            <a:xfrm>
              <a:off x="6908145" y="4187605"/>
              <a:ext cx="2332270" cy="927071"/>
              <a:chOff x="3733040" y="4219932"/>
              <a:chExt cx="4384199" cy="178009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733040" y="4363445"/>
                <a:ext cx="1573779" cy="1440000"/>
                <a:chOff x="6516215" y="2420888"/>
                <a:chExt cx="2150969" cy="144016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6516215" y="2420888"/>
                  <a:ext cx="1968126" cy="144016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E95C2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TextBox 18"/>
                <p:cNvSpPr txBox="1"/>
                <p:nvPr/>
              </p:nvSpPr>
              <p:spPr>
                <a:xfrm>
                  <a:off x="6753108" y="2756247"/>
                  <a:ext cx="1914076" cy="79802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rgbClr val="00A08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44%</a:t>
                  </a:r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="" xmlns:a16="http://schemas.microsoft.com/office/drawing/2014/main" id="{97BC2B62-607B-FB42-8F90-F9E03E8A0107}"/>
                  </a:ext>
                </a:extLst>
              </p:cNvPr>
              <p:cNvGrpSpPr/>
              <p:nvPr/>
            </p:nvGrpSpPr>
            <p:grpSpPr>
              <a:xfrm>
                <a:off x="5553228" y="4380021"/>
                <a:ext cx="1755035" cy="1620001"/>
                <a:chOff x="6516214" y="2420890"/>
                <a:chExt cx="2109573" cy="1440161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="" xmlns:a16="http://schemas.microsoft.com/office/drawing/2014/main" id="{D43E0626-F767-1E47-9F0A-E62CA74B1827}"/>
                    </a:ext>
                  </a:extLst>
                </p:cNvPr>
                <p:cNvSpPr/>
                <p:nvPr/>
              </p:nvSpPr>
              <p:spPr>
                <a:xfrm>
                  <a:off x="6516214" y="2420890"/>
                  <a:ext cx="1947258" cy="144016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TextBox 18">
                  <a:extLst>
                    <a:ext uri="{FF2B5EF4-FFF2-40B4-BE49-F238E27FC236}">
                      <a16:creationId xmlns="" xmlns:a16="http://schemas.microsoft.com/office/drawing/2014/main" id="{1D3B899A-FF6C-4F4E-8A3A-D49FB9597EE7}"/>
                    </a:ext>
                  </a:extLst>
                </p:cNvPr>
                <p:cNvSpPr txBox="1"/>
                <p:nvPr/>
              </p:nvSpPr>
              <p:spPr>
                <a:xfrm>
                  <a:off x="6894554" y="2765415"/>
                  <a:ext cx="1731233" cy="613184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62%</a:t>
                  </a:r>
                </a:p>
              </p:txBody>
            </p:sp>
          </p:grpSp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341FE3B7-AF51-6E4F-BAD6-C1730640B812}"/>
                  </a:ext>
                </a:extLst>
              </p:cNvPr>
              <p:cNvSpPr/>
              <p:nvPr/>
            </p:nvSpPr>
            <p:spPr>
              <a:xfrm>
                <a:off x="4760538" y="4291466"/>
                <a:ext cx="1361308" cy="551898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Индекс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2018 </a:t>
                </a:r>
                <a:endParaRPr lang="ru-RU" sz="1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2B68DE24-AF4F-8E47-B0A2-AED9AED2A52E}"/>
                  </a:ext>
                </a:extLst>
              </p:cNvPr>
              <p:cNvSpPr/>
              <p:nvPr/>
            </p:nvSpPr>
            <p:spPr>
              <a:xfrm>
                <a:off x="6690521" y="4219932"/>
                <a:ext cx="1426718" cy="6278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Индекс2017 </a:t>
                </a:r>
                <a:endPara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196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Будущие доходы от сельскохозяйственной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065" y="879506"/>
            <a:ext cx="792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Рассчитываете ли вы увеличить доходы от сельскохозяйственной деятельности в текущем сезоне </a:t>
            </a:r>
            <a:r>
              <a:rPr lang="ru-RU" sz="1200" b="1" dirty="0" smtClean="0">
                <a:solidFill>
                  <a:srgbClr val="525252"/>
                </a:solidFill>
                <a:latin typeface="+mn-lt"/>
              </a:rPr>
              <a:t>2018? </a:t>
            </a:r>
            <a:endParaRPr lang="ru-RU" sz="1200" b="1" dirty="0">
              <a:solidFill>
                <a:srgbClr val="525252"/>
              </a:solidFill>
              <a:latin typeface="+mn-lt"/>
            </a:endParaRP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в % от опрошенных, закрытый вопрос, один ответ, 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1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7857" y="1412776"/>
            <a:ext cx="2408822" cy="4314347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Доля </a:t>
            </a:r>
            <a:r>
              <a:rPr lang="ru-RU" sz="1000" dirty="0" smtClean="0">
                <a:solidFill>
                  <a:schemeClr val="tx1"/>
                </a:solidFill>
              </a:rPr>
              <a:t>компаний</a:t>
            </a:r>
            <a:r>
              <a:rPr lang="ru-RU" sz="1000" dirty="0">
                <a:solidFill>
                  <a:schemeClr val="tx1"/>
                </a:solidFill>
              </a:rPr>
              <a:t>, рассчитывающих </a:t>
            </a:r>
            <a:r>
              <a:rPr lang="ru-RU" sz="1000" dirty="0" smtClean="0">
                <a:solidFill>
                  <a:schemeClr val="tx1"/>
                </a:solidFill>
              </a:rPr>
              <a:t>(значительно или незначительно) увеличить </a:t>
            </a:r>
            <a:r>
              <a:rPr lang="ru-RU" sz="1000" dirty="0">
                <a:solidFill>
                  <a:schemeClr val="tx1"/>
                </a:solidFill>
              </a:rPr>
              <a:t>доход от сельхозпродукции в этом </a:t>
            </a:r>
            <a:r>
              <a:rPr lang="ru-RU" sz="1000" dirty="0" smtClean="0">
                <a:solidFill>
                  <a:schemeClr val="tx1"/>
                </a:solidFill>
              </a:rPr>
              <a:t>сезоне, сократилась по сравнению с показателями предыдущих двух лет.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Доля респондентов, которые ожидают значительный рост доходов осталась фактически на уровне прошлого года. </a:t>
            </a:r>
          </a:p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Значительно увеличился процент опрошенных, рассчитывающих сохранить доход на прежнем уровне.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Это свидетельствует о формировании на рынке пула компаний, ориентированных на стабильный результат.</a:t>
            </a:r>
          </a:p>
          <a:p>
            <a:pPr algn="just">
              <a:lnSpc>
                <a:spcPct val="125000"/>
              </a:lnSpc>
            </a:pP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Абсолютные максимумы по ожиданиям доходности были зафиксированы в 2016 году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C4F58406-9FFF-2042-96CE-D48E0EDE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662307"/>
              </p:ext>
            </p:extLst>
          </p:nvPr>
        </p:nvGraphicFramePr>
        <p:xfrm>
          <a:off x="106748" y="1525836"/>
          <a:ext cx="6193444" cy="498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F2D4FB5-73BE-8149-942A-1590192828C8}"/>
              </a:ext>
            </a:extLst>
          </p:cNvPr>
          <p:cNvSpPr/>
          <p:nvPr/>
        </p:nvSpPr>
        <p:spPr>
          <a:xfrm>
            <a:off x="-285952" y="4775306"/>
            <a:ext cx="6563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(для подсчёта индекса используется сумма выбравших  в % варианты ответа «Да, рассчитываю значительно увеличить доходы» и «Да, рассчитываю незначительно увеличить доходы»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200" dirty="0">
              <a:solidFill>
                <a:srgbClr val="525252"/>
              </a:solidFill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5422" y="5226524"/>
            <a:ext cx="4832642" cy="1288159"/>
            <a:chOff x="2542856" y="4495284"/>
            <a:chExt cx="5798742" cy="1624932"/>
          </a:xfrm>
        </p:grpSpPr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31CB5F85-8E56-DB4A-9FFF-DFB7B134B1DD}"/>
                </a:ext>
              </a:extLst>
            </p:cNvPr>
            <p:cNvGrpSpPr/>
            <p:nvPr/>
          </p:nvGrpSpPr>
          <p:grpSpPr>
            <a:xfrm>
              <a:off x="2542856" y="4709128"/>
              <a:ext cx="1443339" cy="1188768"/>
              <a:chOff x="6527619" y="2354526"/>
              <a:chExt cx="1775010" cy="144016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="" xmlns:a16="http://schemas.microsoft.com/office/drawing/2014/main" id="{470181FB-B444-3148-9F20-17F4948FBD65}"/>
                  </a:ext>
                </a:extLst>
              </p:cNvPr>
              <p:cNvSpPr/>
              <p:nvPr/>
            </p:nvSpPr>
            <p:spPr>
              <a:xfrm>
                <a:off x="6527619" y="2354526"/>
                <a:ext cx="1517328" cy="1440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="" xmlns:a16="http://schemas.microsoft.com/office/drawing/2014/main" id="{919D1DA9-9A8C-6843-8AF3-0B801C05CF0F}"/>
                  </a:ext>
                </a:extLst>
              </p:cNvPr>
              <p:cNvSpPr txBox="1"/>
              <p:nvPr/>
            </p:nvSpPr>
            <p:spPr>
              <a:xfrm>
                <a:off x="6571395" y="2620380"/>
                <a:ext cx="1731234" cy="89365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200" dirty="0" smtClean="0">
                    <a:solidFill>
                      <a:srgbClr val="00A0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67%</a:t>
                </a:r>
                <a:endParaRPr lang="ru-RU" sz="3200" dirty="0">
                  <a:solidFill>
                    <a:srgbClr val="00A0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25DAEAF5-5077-3247-B10A-19DCF0E8D7E4}"/>
                </a:ext>
              </a:extLst>
            </p:cNvPr>
            <p:cNvGrpSpPr/>
            <p:nvPr/>
          </p:nvGrpSpPr>
          <p:grpSpPr>
            <a:xfrm>
              <a:off x="4139256" y="4495284"/>
              <a:ext cx="1835885" cy="1620000"/>
              <a:chOff x="5184382" y="2363187"/>
              <a:chExt cx="1456941" cy="1035085"/>
            </a:xfrm>
          </p:grpSpPr>
          <p:sp>
            <p:nvSpPr>
              <p:cNvPr id="22" name="Овал 21">
                <a:extLst>
                  <a:ext uri="{FF2B5EF4-FFF2-40B4-BE49-F238E27FC236}">
                    <a16:creationId xmlns="" xmlns:a16="http://schemas.microsoft.com/office/drawing/2014/main" id="{8BEFCACE-67B4-AE4B-BC40-55689BE3B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4382" y="2363187"/>
                <a:ext cx="1285616" cy="103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18">
                <a:extLst>
                  <a:ext uri="{FF2B5EF4-FFF2-40B4-BE49-F238E27FC236}">
                    <a16:creationId xmlns="" xmlns:a16="http://schemas.microsoft.com/office/drawing/2014/main" id="{3E752FA0-BB1E-434F-8DAA-BFD0A599F728}"/>
                  </a:ext>
                </a:extLst>
              </p:cNvPr>
              <p:cNvSpPr txBox="1"/>
              <p:nvPr/>
            </p:nvSpPr>
            <p:spPr>
              <a:xfrm>
                <a:off x="5464004" y="2673113"/>
                <a:ext cx="1177319" cy="53532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84%</a:t>
                </a: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214FD25-A817-1446-BA23-C86667454D7F}"/>
                </a:ext>
              </a:extLst>
            </p:cNvPr>
            <p:cNvSpPr/>
            <p:nvPr/>
          </p:nvSpPr>
          <p:spPr>
            <a:xfrm>
              <a:off x="5348957" y="4517186"/>
              <a:ext cx="885013" cy="411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2017 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F8E189FF-6511-C547-9DE7-EC5BECABBC40}"/>
                </a:ext>
              </a:extLst>
            </p:cNvPr>
            <p:cNvSpPr/>
            <p:nvPr/>
          </p:nvSpPr>
          <p:spPr>
            <a:xfrm>
              <a:off x="3351716" y="4622142"/>
              <a:ext cx="928929" cy="358204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2018 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25DAEAF5-5077-3247-B10A-19DCF0E8D7E4}"/>
                </a:ext>
              </a:extLst>
            </p:cNvPr>
            <p:cNvGrpSpPr/>
            <p:nvPr/>
          </p:nvGrpSpPr>
          <p:grpSpPr>
            <a:xfrm>
              <a:off x="6233969" y="4500218"/>
              <a:ext cx="1851260" cy="1619998"/>
              <a:chOff x="6516214" y="2420887"/>
              <a:chExt cx="1469142" cy="1035084"/>
            </a:xfrm>
          </p:grpSpPr>
          <p:sp>
            <p:nvSpPr>
              <p:cNvPr id="27" name="Овал 26">
                <a:extLst>
                  <a:ext uri="{FF2B5EF4-FFF2-40B4-BE49-F238E27FC236}">
                    <a16:creationId xmlns="" xmlns:a16="http://schemas.microsoft.com/office/drawing/2014/main" id="{8BEFCACE-67B4-AE4B-BC40-55689BE3B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16214" y="2420887"/>
                <a:ext cx="1285616" cy="1035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18">
                <a:extLst>
                  <a:ext uri="{FF2B5EF4-FFF2-40B4-BE49-F238E27FC236}">
                    <a16:creationId xmlns="" xmlns:a16="http://schemas.microsoft.com/office/drawing/2014/main" id="{3E752FA0-BB1E-434F-8DAA-BFD0A599F728}"/>
                  </a:ext>
                </a:extLst>
              </p:cNvPr>
              <p:cNvSpPr txBox="1"/>
              <p:nvPr/>
            </p:nvSpPr>
            <p:spPr>
              <a:xfrm>
                <a:off x="6808037" y="2727660"/>
                <a:ext cx="1177319" cy="41296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86%</a:t>
                </a:r>
                <a:endParaRPr lang="ru-RU" sz="3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1214FD25-A817-1446-BA23-C86667454D7F}"/>
                </a:ext>
              </a:extLst>
            </p:cNvPr>
            <p:cNvSpPr/>
            <p:nvPr/>
          </p:nvSpPr>
          <p:spPr>
            <a:xfrm>
              <a:off x="7482742" y="4517185"/>
              <a:ext cx="858856" cy="4113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Индекс 2016 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1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187" y="1152759"/>
            <a:ext cx="3960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25252"/>
                </a:solidFill>
                <a:latin typeface="+mn-lt"/>
              </a:rPr>
              <a:t>В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повысить отпускную цену на произведенную продукцию?</a:t>
            </a:r>
          </a:p>
          <a:p>
            <a:pPr algn="ctr"/>
            <a:r>
              <a:rPr lang="ru-RU" sz="10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9050" y="4992689"/>
            <a:ext cx="5753110" cy="93550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Чуть менее половины опрошенных </a:t>
            </a:r>
            <a:r>
              <a:rPr lang="ru-RU" sz="1000" dirty="0" smtClean="0">
                <a:solidFill>
                  <a:schemeClr val="tx1"/>
                </a:solidFill>
              </a:rPr>
              <a:t>компаний </a:t>
            </a:r>
            <a:r>
              <a:rPr lang="ru-RU" sz="1000" b="1" dirty="0" smtClean="0">
                <a:solidFill>
                  <a:schemeClr val="tx1"/>
                </a:solidFill>
              </a:rPr>
              <a:t>планируют </a:t>
            </a:r>
            <a:r>
              <a:rPr lang="ru-RU" sz="1000" b="1" dirty="0">
                <a:solidFill>
                  <a:schemeClr val="tx1"/>
                </a:solidFill>
              </a:rPr>
              <a:t>повысить отпускную цену </a:t>
            </a:r>
            <a:r>
              <a:rPr lang="ru-RU" sz="1000" dirty="0">
                <a:solidFill>
                  <a:schemeClr val="tx1"/>
                </a:solidFill>
              </a:rPr>
              <a:t>на произведенную продукцию в сезоне 2018 </a:t>
            </a:r>
            <a:r>
              <a:rPr lang="ru-RU" sz="1000" b="1" dirty="0">
                <a:solidFill>
                  <a:schemeClr val="tx1"/>
                </a:solidFill>
              </a:rPr>
              <a:t>(48</a:t>
            </a:r>
            <a:r>
              <a:rPr lang="ru-RU" sz="1000" b="1" dirty="0" smtClean="0">
                <a:solidFill>
                  <a:schemeClr val="tx1"/>
                </a:solidFill>
                <a:sym typeface="Wingdings" pitchFamily="2" charset="2"/>
              </a:rPr>
              <a:t>%), </a:t>
            </a:r>
            <a:r>
              <a:rPr lang="ru-RU" sz="1000" dirty="0" smtClean="0">
                <a:solidFill>
                  <a:schemeClr val="tx1"/>
                </a:solidFill>
                <a:sym typeface="Wingdings" pitchFamily="2" charset="2"/>
              </a:rPr>
              <a:t>в 2017 году этот показатель был равен 58%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Из </a:t>
            </a:r>
            <a:r>
              <a:rPr lang="ru-RU" sz="1000" dirty="0">
                <a:solidFill>
                  <a:schemeClr val="tx1"/>
                </a:solidFill>
              </a:rPr>
              <a:t>них 67% компаний планирует повысить отпускную цену до 10</a:t>
            </a:r>
            <a:r>
              <a:rPr lang="ru-RU" sz="1000" dirty="0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При этом стоит отметить, что </a:t>
            </a:r>
            <a:r>
              <a:rPr lang="ru-RU" sz="1000" b="1" dirty="0" smtClean="0">
                <a:solidFill>
                  <a:schemeClr val="tx1"/>
                </a:solidFill>
              </a:rPr>
              <a:t>31%</a:t>
            </a:r>
            <a:r>
              <a:rPr lang="ru-RU" sz="1000" dirty="0" smtClean="0">
                <a:solidFill>
                  <a:schemeClr val="tx1"/>
                </a:solidFill>
              </a:rPr>
              <a:t> респондентов в этом году </a:t>
            </a:r>
            <a:r>
              <a:rPr lang="ru-RU" sz="1000" b="1" dirty="0" smtClean="0">
                <a:solidFill>
                  <a:schemeClr val="tx1"/>
                </a:solidFill>
              </a:rPr>
              <a:t>не смогли определиться </a:t>
            </a:r>
            <a:r>
              <a:rPr lang="ru-RU" sz="1000" dirty="0" smtClean="0">
                <a:solidFill>
                  <a:schemeClr val="tx1"/>
                </a:solidFill>
              </a:rPr>
              <a:t>со своей ценовой политикой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Отпускная цена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1999" y="1137370"/>
            <a:ext cx="396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На сколько планируете повысить отпускную цену? </a:t>
            </a:r>
          </a:p>
          <a:p>
            <a:pPr algn="ctr"/>
            <a:r>
              <a:rPr lang="ru-RU" sz="1000" dirty="0">
                <a:solidFill>
                  <a:srgbClr val="525252"/>
                </a:solidFill>
                <a:latin typeface="+mn-lt"/>
              </a:rPr>
              <a:t>(в % от тех, кто планирует повысить отпускную цену на продукцию, закрытый вопрос, один ответ, 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n=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48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16D08B28-EDB3-804F-9E2C-59BC6601D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333124"/>
              </p:ext>
            </p:extLst>
          </p:nvPr>
        </p:nvGraphicFramePr>
        <p:xfrm>
          <a:off x="495281" y="1844824"/>
          <a:ext cx="3716356" cy="291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491880" y="2708920"/>
            <a:ext cx="2678529" cy="924697"/>
            <a:chOff x="4197727" y="2504303"/>
            <a:chExt cx="2101512" cy="1265447"/>
          </a:xfrm>
        </p:grpSpPr>
        <p:sp>
          <p:nvSpPr>
            <p:cNvPr id="26" name="Скругленная прямоугольная выноска 25">
              <a:extLst>
                <a:ext uri="{FF2B5EF4-FFF2-40B4-BE49-F238E27FC236}">
                  <a16:creationId xmlns="" xmlns:a16="http://schemas.microsoft.com/office/drawing/2014/main" id="{97BA7D29-CCE5-BF45-8316-FC8CE725F558}"/>
                </a:ext>
              </a:extLst>
            </p:cNvPr>
            <p:cNvSpPr/>
            <p:nvPr/>
          </p:nvSpPr>
          <p:spPr>
            <a:xfrm>
              <a:off x="4197727" y="2564904"/>
              <a:ext cx="1742425" cy="1204846"/>
            </a:xfrm>
            <a:prstGeom prst="wedgeRoundRectCallout">
              <a:avLst>
                <a:gd name="adj1" fmla="val -59203"/>
                <a:gd name="adj2" fmla="val -6388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1383897709"/>
                </p:ext>
              </p:extLst>
            </p:nvPr>
          </p:nvGraphicFramePr>
          <p:xfrm>
            <a:off x="4247011" y="2504303"/>
            <a:ext cx="2052228" cy="12654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6184062" y="5481506"/>
            <a:ext cx="2959937" cy="988484"/>
            <a:chOff x="3603912" y="4201541"/>
            <a:chExt cx="3824883" cy="14400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603912" y="4283867"/>
              <a:ext cx="1834109" cy="1332000"/>
              <a:chOff x="6624216" y="2531004"/>
              <a:chExt cx="1834109" cy="13320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624216" y="2531004"/>
                <a:ext cx="1332000" cy="13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8"/>
              <p:cNvSpPr txBox="1"/>
              <p:nvPr/>
            </p:nvSpPr>
            <p:spPr>
              <a:xfrm>
                <a:off x="6727092" y="2783957"/>
                <a:ext cx="1731233" cy="76221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>
                    <a:solidFill>
                      <a:srgbClr val="00A0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48%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27A6037B-E74A-4845-8762-6465859262AF}"/>
                </a:ext>
              </a:extLst>
            </p:cNvPr>
            <p:cNvGrpSpPr/>
            <p:nvPr/>
          </p:nvGrpSpPr>
          <p:grpSpPr>
            <a:xfrm>
              <a:off x="5480499" y="4201541"/>
              <a:ext cx="1383637" cy="1440000"/>
              <a:chOff x="6516216" y="2420888"/>
              <a:chExt cx="2247495" cy="1729922"/>
            </a:xfrm>
          </p:grpSpPr>
          <p:sp>
            <p:nvSpPr>
              <p:cNvPr id="29" name="Овал 28">
                <a:extLst>
                  <a:ext uri="{FF2B5EF4-FFF2-40B4-BE49-F238E27FC236}">
                    <a16:creationId xmlns="" xmlns:a16="http://schemas.microsoft.com/office/drawing/2014/main" id="{70AD2D65-4B9C-C540-B214-3CB808EB06A4}"/>
                  </a:ext>
                </a:extLst>
              </p:cNvPr>
              <p:cNvSpPr/>
              <p:nvPr/>
            </p:nvSpPr>
            <p:spPr>
              <a:xfrm>
                <a:off x="6516216" y="2420888"/>
                <a:ext cx="2247495" cy="17299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="" xmlns:a16="http://schemas.microsoft.com/office/drawing/2014/main" id="{80EF330E-CA00-D748-BFA8-C2F6E4994508}"/>
                  </a:ext>
                </a:extLst>
              </p:cNvPr>
              <p:cNvSpPr txBox="1"/>
              <p:nvPr/>
            </p:nvSpPr>
            <p:spPr>
              <a:xfrm>
                <a:off x="6798565" y="2897617"/>
                <a:ext cx="1965144" cy="9156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58%</a:t>
                </a: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84ABEBF-AB30-1E41-80B2-2082B845068E}"/>
                </a:ext>
              </a:extLst>
            </p:cNvPr>
            <p:cNvSpPr/>
            <p:nvPr/>
          </p:nvSpPr>
          <p:spPr>
            <a:xfrm>
              <a:off x="4439526" y="4201541"/>
              <a:ext cx="998495" cy="52449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2018 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2FA1A26E-EAE9-7141-A446-62E01F323ABC}"/>
                </a:ext>
              </a:extLst>
            </p:cNvPr>
            <p:cNvSpPr/>
            <p:nvPr/>
          </p:nvSpPr>
          <p:spPr>
            <a:xfrm>
              <a:off x="6429186" y="4201541"/>
              <a:ext cx="999609" cy="524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2017 </a:t>
              </a:r>
              <a:endPara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830713" y="4906445"/>
            <a:ext cx="2355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для подсчёта индекса используется показатель ответивших на вариант 1 «Да, планирую повысить» в %)</a:t>
            </a:r>
          </a:p>
        </p:txBody>
      </p:sp>
    </p:spTree>
    <p:extLst>
      <p:ext uri="{BB962C8B-B14F-4D97-AF65-F5344CB8AC3E}">
        <p14:creationId xmlns:p14="http://schemas.microsoft.com/office/powerpoint/2010/main" val="42803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Кредиты на закупку семян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2208" y="1125538"/>
            <a:ext cx="365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Пользуетесь ли вы кредитом на закупку семян? 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(в % от тех, кто пользуется кредитами,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n=</a:t>
            </a:r>
            <a:r>
              <a:rPr lang="ru-RU" sz="1200" dirty="0">
                <a:solidFill>
                  <a:srgbClr val="525252"/>
                </a:solidFill>
                <a:latin typeface="+mn-lt"/>
              </a:rPr>
              <a:t>76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2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5222" y="5085184"/>
            <a:ext cx="7892829" cy="115212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05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50" b="1" dirty="0" smtClean="0">
                <a:solidFill>
                  <a:schemeClr val="tx1"/>
                </a:solidFill>
              </a:rPr>
              <a:t>Кредитами </a:t>
            </a:r>
            <a:r>
              <a:rPr lang="ru-RU" sz="1050" b="1" dirty="0">
                <a:solidFill>
                  <a:schemeClr val="tx1"/>
                </a:solidFill>
              </a:rPr>
              <a:t>на закупку семян пользуются </a:t>
            </a:r>
            <a:r>
              <a:rPr lang="ru-RU" sz="1050" dirty="0">
                <a:solidFill>
                  <a:schemeClr val="tx1"/>
                </a:solidFill>
              </a:rPr>
              <a:t>чуть больше половины опрошенных агропромышленных компаний, представители которых сказали о том, что пользуются кредитами вообще </a:t>
            </a:r>
            <a:r>
              <a:rPr lang="ru-RU" sz="1050" b="1" dirty="0">
                <a:solidFill>
                  <a:schemeClr val="tx1"/>
                </a:solidFill>
              </a:rPr>
              <a:t>(57</a:t>
            </a:r>
            <a:r>
              <a:rPr lang="ru-RU" sz="1050" b="1" dirty="0" smtClean="0">
                <a:solidFill>
                  <a:schemeClr val="tx1"/>
                </a:solidFill>
              </a:rPr>
              <a:t>%), </a:t>
            </a:r>
            <a:r>
              <a:rPr lang="ru-RU" sz="1050" dirty="0" smtClean="0">
                <a:solidFill>
                  <a:schemeClr val="tx1"/>
                </a:solidFill>
              </a:rPr>
              <a:t>что на 6% больше, чем в прошлом году.</a:t>
            </a:r>
          </a:p>
          <a:p>
            <a:pPr algn="just">
              <a:lnSpc>
                <a:spcPct val="125000"/>
              </a:lnSpc>
            </a:pPr>
            <a:endParaRPr lang="ru-RU" sz="105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Среди </a:t>
            </a:r>
            <a:r>
              <a:rPr lang="ru-RU" sz="1050" dirty="0">
                <a:solidFill>
                  <a:schemeClr val="tx1"/>
                </a:solidFill>
              </a:rPr>
              <a:t>компаний, пользующихся кредитами на закупку семян, получение кредита в банке является более популярной схемой кредитования для закупки семян, чем получение семян от производителя в кредит. 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90240" y="1125538"/>
            <a:ext cx="4347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Какой схемой кредитования для закупки семян вы предпочитаете пользоваться?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j-lt"/>
              </a:rPr>
              <a:t>(в % от тех, кто пользуется кредитами для закупки семян,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j-lt"/>
              </a:rPr>
              <a:t>n=</a:t>
            </a:r>
            <a:r>
              <a:rPr lang="ru-RU" sz="1200" dirty="0">
                <a:solidFill>
                  <a:srgbClr val="525252"/>
                </a:solidFill>
                <a:latin typeface="+mj-lt"/>
              </a:rPr>
              <a:t>43)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2206B739-3889-B744-BC20-DD09E8D83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788084"/>
              </p:ext>
            </p:extLst>
          </p:nvPr>
        </p:nvGraphicFramePr>
        <p:xfrm>
          <a:off x="329945" y="1667225"/>
          <a:ext cx="4398293" cy="320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000921" y="2852936"/>
            <a:ext cx="3157369" cy="1944439"/>
            <a:chOff x="5303063" y="1988617"/>
            <a:chExt cx="3434341" cy="2520503"/>
          </a:xfrm>
        </p:grpSpPr>
        <p:sp>
          <p:nvSpPr>
            <p:cNvPr id="16" name="Скругленная прямоугольная выноска 15"/>
            <p:cNvSpPr/>
            <p:nvPr/>
          </p:nvSpPr>
          <p:spPr>
            <a:xfrm>
              <a:off x="5364087" y="1988617"/>
              <a:ext cx="2952328" cy="2016448"/>
            </a:xfrm>
            <a:prstGeom prst="wedgeRoundRectCallout">
              <a:avLst>
                <a:gd name="adj1" fmla="val -70482"/>
                <a:gd name="adj2" fmla="val -6015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>
              <a:extLst>
                <a:ext uri="{FF2B5EF4-FFF2-40B4-BE49-F238E27FC236}">
                  <a16:creationId xmlns="" xmlns:a16="http://schemas.microsoft.com/office/drawing/2014/main" id="{26439C36-E654-7541-86B7-B036CA1D3A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1574287"/>
                </p:ext>
              </p:extLst>
            </p:nvPr>
          </p:nvGraphicFramePr>
          <p:xfrm>
            <a:off x="5303063" y="2078155"/>
            <a:ext cx="3434341" cy="24309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97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88547"/>
              </p:ext>
            </p:extLst>
          </p:nvPr>
        </p:nvGraphicFramePr>
        <p:xfrm>
          <a:off x="891045" y="1340768"/>
          <a:ext cx="7209347" cy="48355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89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6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008083412"/>
                    </a:ext>
                  </a:extLst>
                </a:gridCol>
              </a:tblGrid>
              <a:tr h="404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Название индекса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Индекс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 Индекс 2017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Индекс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расширивших посевные площади в этом </a:t>
                      </a:r>
                      <a:r>
                        <a:rPr lang="ru-RU" sz="1200" u="none" strike="noStrike" dirty="0" smtClean="0">
                          <a:effectLst/>
                        </a:rPr>
                        <a:t>    сезоне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планирующих повысить урожайность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96%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468">
                <a:tc>
                  <a:txBody>
                    <a:bodyPr/>
                    <a:lstStyle/>
                    <a:p>
                      <a:pPr marL="177800" indent="0" algn="l" fontAlgn="ctr">
                        <a:tabLst/>
                      </a:pPr>
                      <a:r>
                        <a:rPr lang="ru-RU" sz="1200" u="none" strike="noStrike" dirty="0">
                          <a:effectLst/>
                        </a:rPr>
                        <a:t>Доля опрошенных, надеющихся на результат прошлого года или снижение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увеличивших инвестиции в основной капитал в этом сезоне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увеличивших инвестиции в оборотный капитал в этом сезоне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рассчитывающих увеличить доходы от сельхозпродукции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желающих повысить отпускную цену на продукцию в этом сезоне. 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планирующих снизить отпускную цену на продукцию в этом сезоне. 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04942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пользующихся кредитами для различных целей бизнеса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планирующих увеличить кредитную линию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Индексы</a:t>
            </a:r>
          </a:p>
        </p:txBody>
      </p:sp>
    </p:spTree>
    <p:extLst>
      <p:ext uri="{BB962C8B-B14F-4D97-AF65-F5344CB8AC3E}">
        <p14:creationId xmlns:p14="http://schemas.microsoft.com/office/powerpoint/2010/main" val="8310031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0</TotalTime>
  <Words>1051</Words>
  <Application>Microsoft Office PowerPoint</Application>
  <PresentationFormat>Экран (4:3)</PresentationFormat>
  <Paragraphs>157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Power_Rus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2011-12-08T19:38:29Z</dcterms:created>
  <dcterms:modified xsi:type="dcterms:W3CDTF">2018-04-16T10:21:48Z</dcterms:modified>
</cp:coreProperties>
</file>