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slideLayouts/slideLayout10.xml" ContentType="application/vnd.openxmlformats-officedocument.presentationml.slideLayou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10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diagrams/layout1.xml" ContentType="application/vnd.openxmlformats-officedocument.drawingml.diagram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iagrams/data1.xml" ContentType="application/vnd.openxmlformats-officedocument.drawingml.diagramData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sldIdLst>
    <p:sldId id="257" r:id="rId2"/>
    <p:sldId id="267" r:id="rId3"/>
    <p:sldId id="265" r:id="rId4"/>
    <p:sldId id="262" r:id="rId5"/>
    <p:sldId id="268" r:id="rId6"/>
    <p:sldId id="269" r:id="rId7"/>
    <p:sldId id="261" r:id="rId8"/>
    <p:sldId id="264" r:id="rId9"/>
    <p:sldId id="263" r:id="rId10"/>
    <p:sldId id="266" r:id="rId11"/>
    <p:sldId id="258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682D8"/>
    <a:srgbClr val="00FF99"/>
    <a:srgbClr val="CD19CD"/>
    <a:srgbClr val="FF0066"/>
    <a:srgbClr val="9147FF"/>
    <a:srgbClr val="00FFFF"/>
    <a:srgbClr val="9D139D"/>
    <a:srgbClr val="336699"/>
    <a:srgbClr val="FF9966"/>
    <a:srgbClr val="6600FF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 autoAdjust="0"/>
    <p:restoredTop sz="94605" autoAdjust="0"/>
  </p:normalViewPr>
  <p:slideViewPr>
    <p:cSldViewPr>
      <p:cViewPr varScale="1">
        <p:scale>
          <a:sx n="64" d="100"/>
          <a:sy n="64" d="100"/>
        </p:scale>
        <p:origin x="-1344" y="-14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1050;&#1080;&#1088;&#1080;&#1083;&#1083;\&#1056;&#1072;&#1073;&#1086;&#1095;&#1080;&#1081;%20&#1089;&#1090;&#1086;&#1083;\&#1080;&#1089;&#1093;&#1086;&#1076;&#1085;&#1099;&#1077;%20&#1076;&#1072;&#1085;&#1085;&#1099;&#1077;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1050;&#1080;&#1088;&#1080;&#1083;&#1083;\&#1056;&#1072;&#1073;&#1086;&#1095;&#1080;&#1081;%20&#1089;&#1090;&#1086;&#1083;\&#1082;&#1086;&#1085;&#1092;&#1077;&#1088;&#1077;&#1085;&#1094;&#1080;&#1103;\&#1080;&#1089;&#1093;&#1086;&#1076;&#1085;&#1099;&#1077;%20&#1076;&#1072;&#1085;&#1085;&#1099;&#1077;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1050;&#1080;&#1088;&#1080;&#1083;&#1083;\&#1056;&#1072;&#1073;&#1086;&#1095;&#1080;&#1081;%20&#1089;&#1090;&#1086;&#1083;\&#1082;&#1086;&#1085;&#1092;&#1077;&#1088;&#1077;&#1085;&#1094;&#1080;&#1103;\&#1080;&#1089;&#1093;&#1086;&#1076;&#1085;&#1099;&#1077;%20&#1076;&#1072;&#1085;&#1085;&#1099;&#1077;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1050;&#1080;&#1088;&#1080;&#1083;&#1083;\&#1056;&#1072;&#1073;&#1086;&#1095;&#1080;&#1081;%20&#1089;&#1090;&#1086;&#1083;\&#1080;&#1089;&#1093;&#1086;&#1076;&#1085;&#1099;&#1077;%20&#1076;&#1072;&#1085;&#1085;&#1099;&#1077;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1050;&#1080;&#1088;&#1080;&#1083;&#1083;\&#1056;&#1072;&#1073;&#1086;&#1095;&#1080;&#1081;%20&#1089;&#1090;&#1086;&#1083;\&#1080;&#1089;&#1093;&#1086;&#1076;&#1085;&#1099;&#1077;%20&#1076;&#1072;&#1085;&#1085;&#1099;&#1077;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1050;&#1080;&#1088;&#1080;&#1083;&#1083;\&#1056;&#1072;&#1073;&#1086;&#1095;&#1080;&#1081;%20&#1089;&#1090;&#1086;&#1083;\&#1082;&#1086;&#1085;&#1092;&#1077;&#1088;&#1077;&#1085;&#1094;&#1080;&#1103;\&#1080;&#1089;&#1093;&#1086;&#1076;&#1085;&#1099;&#1077;%20&#1076;&#1072;&#1085;&#1085;&#1099;&#1077;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1050;&#1080;&#1088;&#1080;&#1083;&#1083;\&#1056;&#1072;&#1073;&#1086;&#1095;&#1080;&#1081;%20&#1089;&#1090;&#1086;&#1083;\&#1080;&#1089;&#1093;&#1086;&#1076;&#1085;&#1099;&#1077;%20&#1076;&#1072;&#1085;&#1085;&#1099;&#1077;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1050;&#1080;&#1088;&#1080;&#1083;&#1083;\&#1056;&#1072;&#1073;&#1086;&#1095;&#1080;&#1081;%20&#1089;&#1090;&#1086;&#1083;\&#1080;&#1089;&#1093;&#1086;&#1076;&#1085;&#1099;&#1077;%20&#1076;&#1072;&#1085;&#1085;&#1099;&#1077;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1050;&#1080;&#1088;&#1080;&#1083;&#1083;\&#1056;&#1072;&#1073;&#1086;&#1095;&#1080;&#1081;%20&#1089;&#1090;&#1086;&#1083;\&#1080;&#1089;&#1093;&#1086;&#1076;&#1085;&#1099;&#1077;%20&#1076;&#1072;&#1085;&#1085;&#1099;&#1077;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1050;&#1080;&#1088;&#1080;&#1083;&#1083;\&#1056;&#1072;&#1073;&#1086;&#1095;&#1080;&#1081;%20&#1089;&#1090;&#1086;&#1083;\&#1080;&#1089;&#1093;&#1086;&#1076;&#1085;&#1099;&#1077;%20&#1076;&#1072;&#1085;&#1085;&#1099;&#1077;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1050;&#1080;&#1088;&#1080;&#1083;&#1083;\&#1056;&#1072;&#1073;&#1086;&#1095;&#1080;&#1081;%20&#1089;&#1090;&#1086;&#1083;\&#1080;&#1089;&#1093;&#1086;&#1076;&#1085;&#1099;&#1077;%20&#1076;&#1072;&#1085;&#1085;&#1099;&#1077;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1050;&#1080;&#1088;&#1080;&#1083;&#1083;\&#1056;&#1072;&#1073;&#1086;&#1095;&#1080;&#1081;%20&#1089;&#1090;&#1086;&#1083;\&#1080;&#1089;&#1093;&#1086;&#1076;&#1085;&#1099;&#1077;%20&#1076;&#1072;&#1085;&#1085;&#1099;&#1077;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1050;&#1080;&#1088;&#1080;&#1083;&#1083;\&#1056;&#1072;&#1073;&#1086;&#1095;&#1080;&#1081;%20&#1089;&#1090;&#1086;&#1083;\&#1080;&#1089;&#1093;&#1086;&#1076;&#1085;&#1099;&#1077;%20&#1076;&#1072;&#1085;&#1085;&#1099;&#1077;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Documents%20and%20Settings\&#1050;&#1080;&#1088;&#1080;&#1083;&#1083;\&#1056;&#1072;&#1073;&#1086;&#1095;&#1080;&#1081;%20&#1089;&#1090;&#1086;&#1083;\&#1080;&#1089;&#1093;&#1086;&#1076;&#1085;&#1099;&#1077;%20&#1076;&#1072;&#1085;&#1085;&#1099;&#1077;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600"/>
            </a:pPr>
            <a:r>
              <a:rPr lang="ru-RU" sz="1600" dirty="0" smtClean="0"/>
              <a:t>Примерная структура</a:t>
            </a:r>
          </a:p>
          <a:p>
            <a:pPr>
              <a:defRPr sz="1600"/>
            </a:pPr>
            <a:r>
              <a:rPr lang="ru-RU" sz="1600" dirty="0" smtClean="0"/>
              <a:t> производства комбикормов в России</a:t>
            </a:r>
            <a:endParaRPr lang="ru-RU" sz="1600" dirty="0"/>
          </a:p>
        </c:rich>
      </c:tx>
      <c:layout>
        <c:manualLayout>
          <c:xMode val="edge"/>
          <c:yMode val="edge"/>
          <c:x val="0.14474284305429264"/>
          <c:y val="0.10195297029165312"/>
        </c:manualLayout>
      </c:layout>
    </c:title>
    <c:view3D>
      <c:rotX val="30"/>
      <c:rotY val="170"/>
      <c:perspective val="30"/>
    </c:view3D>
    <c:plotArea>
      <c:layout>
        <c:manualLayout>
          <c:layoutTarget val="inner"/>
          <c:xMode val="edge"/>
          <c:yMode val="edge"/>
          <c:x val="3.3716499508130084E-2"/>
          <c:y val="0.16947418113222884"/>
          <c:w val="0.96628350049186951"/>
          <c:h val="0.83052581886777199"/>
        </c:manualLayout>
      </c:layout>
      <c:pie3DChart>
        <c:varyColors val="1"/>
        <c:ser>
          <c:idx val="0"/>
          <c:order val="0"/>
          <c:tx>
            <c:strRef>
              <c:f>Росстат!$F$49</c:f>
              <c:strCache>
                <c:ptCount val="1"/>
                <c:pt idx="0">
                  <c:v>2009</c:v>
                </c:pt>
              </c:strCache>
            </c:strRef>
          </c:tx>
          <c:explosion val="25"/>
          <c:dPt>
            <c:idx val="0"/>
            <c:spPr>
              <a:solidFill>
                <a:srgbClr val="00FFFF"/>
              </a:solidFill>
            </c:spPr>
          </c:dPt>
          <c:dPt>
            <c:idx val="1"/>
            <c:spPr>
              <a:solidFill>
                <a:srgbClr val="FF0066"/>
              </a:solidFill>
            </c:spPr>
          </c:dPt>
          <c:dPt>
            <c:idx val="2"/>
            <c:spPr>
              <a:solidFill>
                <a:srgbClr val="FFFF00"/>
              </a:solidFill>
            </c:spPr>
          </c:dPt>
          <c:dPt>
            <c:idx val="3"/>
            <c:spPr>
              <a:solidFill>
                <a:srgbClr val="6600FF"/>
              </a:solidFill>
            </c:spPr>
          </c:dPt>
          <c:dLbls>
            <c:dLbl>
              <c:idx val="0"/>
              <c:layout>
                <c:manualLayout>
                  <c:x val="0.13331016107487645"/>
                  <c:y val="-0.21287446170168758"/>
                </c:manualLayout>
              </c:layout>
              <c:showCatName val="1"/>
              <c:showPercent val="1"/>
              <c:separator>
</c:separator>
            </c:dLbl>
            <c:dLbl>
              <c:idx val="1"/>
              <c:layout>
                <c:manualLayout>
                  <c:x val="6.9303242613546132E-2"/>
                  <c:y val="-7.5979495972009384E-2"/>
                </c:manualLayout>
              </c:layout>
              <c:showCatName val="1"/>
              <c:showPercent val="1"/>
              <c:separator>
</c:separator>
            </c:dLbl>
            <c:dLbl>
              <c:idx val="2"/>
              <c:layout>
                <c:manualLayout>
                  <c:x val="-0.18895442499187404"/>
                  <c:y val="8.789705798235796E-2"/>
                </c:manualLayout>
              </c:layout>
              <c:showCatName val="1"/>
              <c:showPercent val="1"/>
              <c:separator>
</c:separator>
            </c:dLbl>
            <c:dLbl>
              <c:idx val="3"/>
              <c:layout>
                <c:manualLayout>
                  <c:x val="-3.5696070570845825E-2"/>
                  <c:y val="5.6603604549431571E-2"/>
                </c:manualLayout>
              </c:layout>
              <c:showCatName val="1"/>
              <c:showPercent val="1"/>
              <c:separator>
</c:separator>
            </c:dLbl>
            <c:numFmt formatCode="0%" sourceLinked="0"/>
            <c:txPr>
              <a:bodyPr/>
              <a:lstStyle/>
              <a:p>
                <a:pPr>
                  <a:defRPr sz="1400" b="1">
                    <a:latin typeface="Arial" pitchFamily="34" charset="0"/>
                    <a:cs typeface="Arial" pitchFamily="34" charset="0"/>
                  </a:defRPr>
                </a:pPr>
                <a:endParaRPr lang="ru-RU"/>
              </a:p>
            </c:txPr>
            <c:showCatName val="1"/>
            <c:showPercent val="1"/>
            <c:separator>
</c:separator>
            <c:showLeaderLines val="1"/>
          </c:dLbls>
          <c:cat>
            <c:strRef>
              <c:f>Росстат!$A$55:$A$58</c:f>
              <c:strCache>
                <c:ptCount val="4"/>
                <c:pt idx="0">
                  <c:v>для КРС</c:v>
                </c:pt>
                <c:pt idx="1">
                  <c:v>для свиней</c:v>
                </c:pt>
                <c:pt idx="2">
                  <c:v>для птицы</c:v>
                </c:pt>
                <c:pt idx="3">
                  <c:v>другие</c:v>
                </c:pt>
              </c:strCache>
            </c:strRef>
          </c:cat>
          <c:val>
            <c:numRef>
              <c:f>Росстат!$F$55:$F$58</c:f>
              <c:numCache>
                <c:formatCode>_-* #,##0_р_._-;\-* #,##0_р_._-;_-* "-"??_р_._-;_-@_-</c:formatCode>
                <c:ptCount val="4"/>
                <c:pt idx="0">
                  <c:v>1955874</c:v>
                </c:pt>
                <c:pt idx="1">
                  <c:v>3794246</c:v>
                </c:pt>
                <c:pt idx="2">
                  <c:v>8486457</c:v>
                </c:pt>
                <c:pt idx="3">
                  <c:v>475902</c:v>
                </c:pt>
              </c:numCache>
            </c:numRef>
          </c:val>
        </c:ser>
      </c:pie3DChart>
    </c:plotArea>
    <c:plotVisOnly val="1"/>
  </c:chart>
  <c:externalData r:id="rId1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600" b="1" dirty="0" smtClean="0"/>
              <a:t>Производство скота и птицы в России на убой в убойном весе, тыс. тонн</a:t>
            </a:r>
            <a:endParaRPr lang="ru-RU" sz="1600" b="1" dirty="0"/>
          </a:p>
        </c:rich>
      </c:tx>
      <c:layout>
        <c:manualLayout>
          <c:xMode val="edge"/>
          <c:yMode val="edge"/>
          <c:x val="0.15277108433734951"/>
          <c:y val="0"/>
        </c:manualLayout>
      </c:layout>
    </c:title>
    <c:view3D>
      <c:rAngAx val="1"/>
    </c:view3D>
    <c:plotArea>
      <c:layout>
        <c:manualLayout>
          <c:layoutTarget val="inner"/>
          <c:xMode val="edge"/>
          <c:yMode val="edge"/>
          <c:x val="0.13529646143629662"/>
          <c:y val="0.15711908976189537"/>
          <c:w val="0.85131665770694287"/>
          <c:h val="0.51966389708909255"/>
        </c:manualLayout>
      </c:layout>
      <c:bar3DChart>
        <c:barDir val="col"/>
        <c:grouping val="clustered"/>
        <c:ser>
          <c:idx val="0"/>
          <c:order val="0"/>
          <c:tx>
            <c:strRef>
              <c:f>Лист1!$AN$10</c:f>
              <c:strCache>
                <c:ptCount val="1"/>
                <c:pt idx="0">
                  <c:v>КРС </c:v>
                </c:pt>
              </c:strCache>
            </c:strRef>
          </c:tx>
          <c:spPr>
            <a:solidFill>
              <a:srgbClr val="00FFFF"/>
            </a:solidFill>
          </c:spPr>
          <c:cat>
            <c:strRef>
              <c:f>Лист1!$AO$8:$AR$9</c:f>
              <c:strCache>
                <c:ptCount val="4"/>
                <c:pt idx="0">
                  <c:v>1990</c:v>
                </c:pt>
                <c:pt idx="1">
                  <c:v>2000</c:v>
                </c:pt>
                <c:pt idx="2">
                  <c:v>2010</c:v>
                </c:pt>
                <c:pt idx="3">
                  <c:v>2020 прогноз МСХ</c:v>
                </c:pt>
              </c:strCache>
            </c:strRef>
          </c:cat>
          <c:val>
            <c:numRef>
              <c:f>Лист1!$AO$10:$AR$10</c:f>
              <c:numCache>
                <c:formatCode>#,##0</c:formatCode>
                <c:ptCount val="4"/>
                <c:pt idx="0">
                  <c:v>4329.3</c:v>
                </c:pt>
                <c:pt idx="1">
                  <c:v>1897.9</c:v>
                </c:pt>
                <c:pt idx="2">
                  <c:v>1727.3</c:v>
                </c:pt>
                <c:pt idx="3">
                  <c:v>1786</c:v>
                </c:pt>
              </c:numCache>
            </c:numRef>
          </c:val>
        </c:ser>
        <c:ser>
          <c:idx val="1"/>
          <c:order val="1"/>
          <c:tx>
            <c:strRef>
              <c:f>Лист1!$AN$11</c:f>
              <c:strCache>
                <c:ptCount val="1"/>
                <c:pt idx="0">
                  <c:v>Свиньи  </c:v>
                </c:pt>
              </c:strCache>
            </c:strRef>
          </c:tx>
          <c:spPr>
            <a:solidFill>
              <a:srgbClr val="FF0066"/>
            </a:solidFill>
          </c:spPr>
          <c:cat>
            <c:strRef>
              <c:f>Лист1!$AO$8:$AR$9</c:f>
              <c:strCache>
                <c:ptCount val="4"/>
                <c:pt idx="0">
                  <c:v>1990</c:v>
                </c:pt>
                <c:pt idx="1">
                  <c:v>2000</c:v>
                </c:pt>
                <c:pt idx="2">
                  <c:v>2010</c:v>
                </c:pt>
                <c:pt idx="3">
                  <c:v>2020 прогноз МСХ</c:v>
                </c:pt>
              </c:strCache>
            </c:strRef>
          </c:cat>
          <c:val>
            <c:numRef>
              <c:f>Лист1!$AO$11:$AR$11</c:f>
              <c:numCache>
                <c:formatCode>#,##0</c:formatCode>
                <c:ptCount val="4"/>
                <c:pt idx="0">
                  <c:v>3480</c:v>
                </c:pt>
                <c:pt idx="1">
                  <c:v>1578.2</c:v>
                </c:pt>
                <c:pt idx="2">
                  <c:v>2330.8000000000002</c:v>
                </c:pt>
                <c:pt idx="3">
                  <c:v>3389</c:v>
                </c:pt>
              </c:numCache>
            </c:numRef>
          </c:val>
        </c:ser>
        <c:ser>
          <c:idx val="2"/>
          <c:order val="2"/>
          <c:tx>
            <c:strRef>
              <c:f>Лист1!$AN$12</c:f>
              <c:strCache>
                <c:ptCount val="1"/>
                <c:pt idx="0">
                  <c:v>Овцы и козы </c:v>
                </c:pt>
              </c:strCache>
            </c:strRef>
          </c:tx>
          <c:spPr>
            <a:solidFill>
              <a:srgbClr val="CD19CD"/>
            </a:solidFill>
          </c:spPr>
          <c:cat>
            <c:strRef>
              <c:f>Лист1!$AO$8:$AR$9</c:f>
              <c:strCache>
                <c:ptCount val="4"/>
                <c:pt idx="0">
                  <c:v>1990</c:v>
                </c:pt>
                <c:pt idx="1">
                  <c:v>2000</c:v>
                </c:pt>
                <c:pt idx="2">
                  <c:v>2010</c:v>
                </c:pt>
                <c:pt idx="3">
                  <c:v>2020 прогноз МСХ</c:v>
                </c:pt>
              </c:strCache>
            </c:strRef>
          </c:cat>
          <c:val>
            <c:numRef>
              <c:f>Лист1!$AO$12:$AR$12</c:f>
              <c:numCache>
                <c:formatCode>#,##0</c:formatCode>
                <c:ptCount val="4"/>
                <c:pt idx="0">
                  <c:v>395</c:v>
                </c:pt>
                <c:pt idx="1">
                  <c:v>140.30000000000001</c:v>
                </c:pt>
                <c:pt idx="2">
                  <c:v>184.6</c:v>
                </c:pt>
                <c:pt idx="3">
                  <c:v>210</c:v>
                </c:pt>
              </c:numCache>
            </c:numRef>
          </c:val>
        </c:ser>
        <c:ser>
          <c:idx val="3"/>
          <c:order val="3"/>
          <c:tx>
            <c:strRef>
              <c:f>Лист1!$AN$13</c:f>
              <c:strCache>
                <c:ptCount val="1"/>
                <c:pt idx="0">
                  <c:v>Птица </c:v>
                </c:pt>
              </c:strCache>
            </c:strRef>
          </c:tx>
          <c:spPr>
            <a:solidFill>
              <a:srgbClr val="FFFF00"/>
            </a:solidFill>
          </c:spPr>
          <c:cat>
            <c:strRef>
              <c:f>Лист1!$AO$8:$AR$9</c:f>
              <c:strCache>
                <c:ptCount val="4"/>
                <c:pt idx="0">
                  <c:v>1990</c:v>
                </c:pt>
                <c:pt idx="1">
                  <c:v>2000</c:v>
                </c:pt>
                <c:pt idx="2">
                  <c:v>2010</c:v>
                </c:pt>
                <c:pt idx="3">
                  <c:v>2020 прогноз МСХ</c:v>
                </c:pt>
              </c:strCache>
            </c:strRef>
          </c:cat>
          <c:val>
            <c:numRef>
              <c:f>Лист1!$AO$13:$AR$13</c:f>
              <c:numCache>
                <c:formatCode>#,##0</c:formatCode>
                <c:ptCount val="4"/>
                <c:pt idx="0">
                  <c:v>1801</c:v>
                </c:pt>
                <c:pt idx="1">
                  <c:v>767.5</c:v>
                </c:pt>
                <c:pt idx="2">
                  <c:v>2846.8</c:v>
                </c:pt>
                <c:pt idx="3">
                  <c:v>4251</c:v>
                </c:pt>
              </c:numCache>
            </c:numRef>
          </c:val>
        </c:ser>
        <c:gapWidth val="75"/>
        <c:shape val="box"/>
        <c:axId val="73687424"/>
        <c:axId val="73688960"/>
        <c:axId val="0"/>
      </c:bar3DChart>
      <c:catAx>
        <c:axId val="73687424"/>
        <c:scaling>
          <c:orientation val="minMax"/>
        </c:scaling>
        <c:axPos val="b"/>
        <c:majorTickMark val="none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73688960"/>
        <c:crosses val="autoZero"/>
        <c:auto val="1"/>
        <c:lblAlgn val="ctr"/>
        <c:lblOffset val="100"/>
      </c:catAx>
      <c:valAx>
        <c:axId val="73688960"/>
        <c:scaling>
          <c:orientation val="minMax"/>
        </c:scaling>
        <c:axPos val="l"/>
        <c:majorGridlines/>
        <c:numFmt formatCode="#,##0" sourceLinked="1"/>
        <c:majorTickMark val="none"/>
        <c:tickLblPos val="nextTo"/>
        <c:spPr>
          <a:ln w="9525">
            <a:noFill/>
          </a:ln>
        </c:spPr>
        <c:txPr>
          <a:bodyPr/>
          <a:lstStyle/>
          <a:p>
            <a:pPr>
              <a:defRPr sz="1400" b="1"/>
            </a:pPr>
            <a:endParaRPr lang="ru-RU"/>
          </a:p>
        </c:txPr>
        <c:crossAx val="73687424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400" b="1"/>
          </a:pPr>
          <a:endParaRPr lang="ru-RU"/>
        </a:p>
      </c:txPr>
    </c:legend>
    <c:plotVisOnly val="1"/>
  </c:chart>
  <c:externalData r:id="rId1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600"/>
            </a:pPr>
            <a:r>
              <a:rPr lang="ru-RU" sz="1600"/>
              <a:t>Средняя цена комбикормов, руб./т.</a:t>
            </a:r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цены!$A$574</c:f>
              <c:strCache>
                <c:ptCount val="1"/>
                <c:pt idx="0">
                  <c:v>всего</c:v>
                </c:pt>
              </c:strCache>
            </c:strRef>
          </c:tx>
          <c:spPr>
            <a:solidFill>
              <a:srgbClr val="00B050"/>
            </a:solidFill>
          </c:spPr>
          <c:cat>
            <c:numRef>
              <c:f>цены!$B$573:$H$573</c:f>
              <c:numCache>
                <c:formatCode>General</c:formatCod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numCache>
            </c:numRef>
          </c:cat>
          <c:val>
            <c:numRef>
              <c:f>цены!$B$574:$H$574</c:f>
              <c:numCache>
                <c:formatCode>#,##0</c:formatCode>
                <c:ptCount val="7"/>
                <c:pt idx="0">
                  <c:v>4653.21</c:v>
                </c:pt>
                <c:pt idx="1">
                  <c:v>5413.25</c:v>
                </c:pt>
                <c:pt idx="2">
                  <c:v>7785.79</c:v>
                </c:pt>
                <c:pt idx="3">
                  <c:v>7933.92</c:v>
                </c:pt>
                <c:pt idx="4">
                  <c:v>7787.81</c:v>
                </c:pt>
                <c:pt idx="5">
                  <c:v>9953.25</c:v>
                </c:pt>
                <c:pt idx="6">
                  <c:v>9504.76</c:v>
                </c:pt>
              </c:numCache>
            </c:numRef>
          </c:val>
        </c:ser>
        <c:ser>
          <c:idx val="1"/>
          <c:order val="1"/>
          <c:tx>
            <c:strRef>
              <c:f>цены!$A$575</c:f>
              <c:strCache>
                <c:ptCount val="1"/>
                <c:pt idx="0">
                  <c:v>для КРС</c:v>
                </c:pt>
              </c:strCache>
            </c:strRef>
          </c:tx>
          <c:spPr>
            <a:solidFill>
              <a:srgbClr val="00B0F0"/>
            </a:solidFill>
          </c:spPr>
          <c:cat>
            <c:numRef>
              <c:f>цены!$B$573:$H$573</c:f>
              <c:numCache>
                <c:formatCode>General</c:formatCod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numCache>
            </c:numRef>
          </c:cat>
          <c:val>
            <c:numRef>
              <c:f>цены!$B$575:$H$575</c:f>
              <c:numCache>
                <c:formatCode>#,##0</c:formatCode>
                <c:ptCount val="7"/>
                <c:pt idx="0">
                  <c:v>3417.58</c:v>
                </c:pt>
                <c:pt idx="1">
                  <c:v>3949.4700000000012</c:v>
                </c:pt>
                <c:pt idx="2">
                  <c:v>5929.08</c:v>
                </c:pt>
                <c:pt idx="3">
                  <c:v>6230.93</c:v>
                </c:pt>
                <c:pt idx="4">
                  <c:v>5692.05</c:v>
                </c:pt>
                <c:pt idx="5">
                  <c:v>7828.31</c:v>
                </c:pt>
                <c:pt idx="6">
                  <c:v>7346.73</c:v>
                </c:pt>
              </c:numCache>
            </c:numRef>
          </c:val>
        </c:ser>
        <c:ser>
          <c:idx val="2"/>
          <c:order val="2"/>
          <c:tx>
            <c:strRef>
              <c:f>цены!$A$576</c:f>
              <c:strCache>
                <c:ptCount val="1"/>
                <c:pt idx="0">
                  <c:v>для свиней</c:v>
                </c:pt>
              </c:strCache>
            </c:strRef>
          </c:tx>
          <c:spPr>
            <a:solidFill>
              <a:srgbClr val="FF0000"/>
            </a:solidFill>
          </c:spPr>
          <c:cat>
            <c:numRef>
              <c:f>цены!$B$573:$H$573</c:f>
              <c:numCache>
                <c:formatCode>General</c:formatCod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numCache>
            </c:numRef>
          </c:cat>
          <c:val>
            <c:numRef>
              <c:f>цены!$B$576:$H$576</c:f>
              <c:numCache>
                <c:formatCode>#,##0</c:formatCode>
                <c:ptCount val="7"/>
                <c:pt idx="0">
                  <c:v>4401.3100000000004</c:v>
                </c:pt>
                <c:pt idx="1">
                  <c:v>5030.07</c:v>
                </c:pt>
                <c:pt idx="2">
                  <c:v>6862.24</c:v>
                </c:pt>
                <c:pt idx="3">
                  <c:v>7866.53</c:v>
                </c:pt>
                <c:pt idx="4">
                  <c:v>6422.33</c:v>
                </c:pt>
                <c:pt idx="5">
                  <c:v>8969.549999999992</c:v>
                </c:pt>
                <c:pt idx="6">
                  <c:v>8079</c:v>
                </c:pt>
              </c:numCache>
            </c:numRef>
          </c:val>
        </c:ser>
        <c:ser>
          <c:idx val="3"/>
          <c:order val="3"/>
          <c:tx>
            <c:strRef>
              <c:f>цены!$A$577</c:f>
              <c:strCache>
                <c:ptCount val="1"/>
                <c:pt idx="0">
                  <c:v>для птицы</c:v>
                </c:pt>
              </c:strCache>
            </c:strRef>
          </c:tx>
          <c:spPr>
            <a:solidFill>
              <a:srgbClr val="FFC000"/>
            </a:solidFill>
          </c:spPr>
          <c:cat>
            <c:numRef>
              <c:f>цены!$B$573:$H$573</c:f>
              <c:numCache>
                <c:formatCode>General</c:formatCod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numCache>
            </c:numRef>
          </c:cat>
          <c:val>
            <c:numRef>
              <c:f>цены!$B$577:$H$577</c:f>
              <c:numCache>
                <c:formatCode>#,##0</c:formatCode>
                <c:ptCount val="7"/>
                <c:pt idx="0">
                  <c:v>5018.7699999999995</c:v>
                </c:pt>
                <c:pt idx="1">
                  <c:v>5860.4699999999993</c:v>
                </c:pt>
                <c:pt idx="2">
                  <c:v>8109.3</c:v>
                </c:pt>
                <c:pt idx="3">
                  <c:v>8573.77</c:v>
                </c:pt>
                <c:pt idx="4">
                  <c:v>8794.81</c:v>
                </c:pt>
                <c:pt idx="5">
                  <c:v>10806.9</c:v>
                </c:pt>
                <c:pt idx="6">
                  <c:v>10419.859999999988</c:v>
                </c:pt>
              </c:numCache>
            </c:numRef>
          </c:val>
        </c:ser>
        <c:shape val="box"/>
        <c:axId val="74073216"/>
        <c:axId val="74074752"/>
        <c:axId val="0"/>
      </c:bar3DChart>
      <c:catAx>
        <c:axId val="74073216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74074752"/>
        <c:crosses val="autoZero"/>
        <c:auto val="1"/>
        <c:lblAlgn val="ctr"/>
        <c:lblOffset val="100"/>
      </c:catAx>
      <c:valAx>
        <c:axId val="74074752"/>
        <c:scaling>
          <c:orientation val="minMax"/>
        </c:scaling>
        <c:axPos val="l"/>
        <c:majorGridlines/>
        <c:numFmt formatCode="#,##0" sourceLinked="1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74073216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600" b="1"/>
          </a:pPr>
          <a:endParaRPr lang="ru-RU"/>
        </a:p>
      </c:txPr>
    </c:legend>
    <c:plotVisOnly val="1"/>
  </c:chart>
  <c:externalData r:id="rId1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600"/>
            </a:pPr>
            <a:r>
              <a:rPr lang="ru-RU" sz="1600" dirty="0"/>
              <a:t>Динамика производства комбикормов, жмыхов и шротов </a:t>
            </a:r>
            <a:endParaRPr lang="en-US" sz="1600" dirty="0" smtClean="0"/>
          </a:p>
          <a:p>
            <a:pPr>
              <a:defRPr sz="1600"/>
            </a:pPr>
            <a:r>
              <a:rPr lang="ru-RU" sz="1600" dirty="0" smtClean="0"/>
              <a:t>в </a:t>
            </a:r>
            <a:r>
              <a:rPr lang="ru-RU" sz="1600" dirty="0"/>
              <a:t>РФ, тонн</a:t>
            </a:r>
          </a:p>
        </c:rich>
      </c:tx>
      <c:layout>
        <c:manualLayout>
          <c:xMode val="edge"/>
          <c:yMode val="edge"/>
          <c:x val="0.20949315392122697"/>
          <c:y val="2.0806194758762431E-2"/>
        </c:manualLayout>
      </c:layout>
    </c:title>
    <c:plotArea>
      <c:layout/>
      <c:lineChart>
        <c:grouping val="standard"/>
        <c:ser>
          <c:idx val="0"/>
          <c:order val="0"/>
          <c:tx>
            <c:strRef>
              <c:f>'в презентацию'!$A$42</c:f>
              <c:strCache>
                <c:ptCount val="1"/>
                <c:pt idx="0">
                  <c:v>комбикорма</c:v>
                </c:pt>
              </c:strCache>
            </c:strRef>
          </c:tx>
          <c:spPr>
            <a:ln w="44450">
              <a:solidFill>
                <a:srgbClr val="FFFF00"/>
              </a:solidFill>
            </a:ln>
          </c:spPr>
          <c:marker>
            <c:symbol val="circle"/>
            <c:size val="9"/>
            <c:spPr>
              <a:solidFill>
                <a:srgbClr val="FFFF00"/>
              </a:solidFill>
              <a:ln>
                <a:solidFill>
                  <a:prstClr val="white"/>
                </a:solidFill>
              </a:ln>
            </c:spPr>
          </c:marker>
          <c:cat>
            <c:numRef>
              <c:f>'в презентацию'!$C$41:$I$41</c:f>
              <c:numCache>
                <c:formatCode>General</c:formatCod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numCache>
            </c:numRef>
          </c:cat>
          <c:val>
            <c:numRef>
              <c:f>'в презентацию'!$C$42:$I$42</c:f>
              <c:numCache>
                <c:formatCode>#,##0_ ;\-#,##0\ </c:formatCode>
                <c:ptCount val="7"/>
                <c:pt idx="0">
                  <c:v>9507642</c:v>
                </c:pt>
                <c:pt idx="1">
                  <c:v>10647808</c:v>
                </c:pt>
                <c:pt idx="2">
                  <c:v>11736484</c:v>
                </c:pt>
                <c:pt idx="3">
                  <c:v>13017339</c:v>
                </c:pt>
                <c:pt idx="4">
                  <c:v>14059609</c:v>
                </c:pt>
                <c:pt idx="5">
                  <c:v>15278100</c:v>
                </c:pt>
                <c:pt idx="6">
                  <c:v>16821148</c:v>
                </c:pt>
              </c:numCache>
            </c:numRef>
          </c:val>
        </c:ser>
        <c:ser>
          <c:idx val="1"/>
          <c:order val="1"/>
          <c:tx>
            <c:strRef>
              <c:f>'в презентацию'!$A$48</c:f>
              <c:strCache>
                <c:ptCount val="1"/>
                <c:pt idx="0">
                  <c:v>жмыхи и шроты</c:v>
                </c:pt>
              </c:strCache>
            </c:strRef>
          </c:tx>
          <c:spPr>
            <a:ln w="38100">
              <a:solidFill>
                <a:srgbClr val="FF0000"/>
              </a:solidFill>
            </a:ln>
          </c:spPr>
          <c:marker>
            <c:spPr>
              <a:solidFill>
                <a:srgbClr val="FF0066"/>
              </a:solidFill>
              <a:ln>
                <a:solidFill>
                  <a:srgbClr val="FF0000"/>
                </a:solidFill>
              </a:ln>
            </c:spPr>
          </c:marker>
          <c:cat>
            <c:numRef>
              <c:f>'в презентацию'!$C$41:$I$41</c:f>
              <c:numCache>
                <c:formatCode>General</c:formatCod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numCache>
            </c:numRef>
          </c:cat>
          <c:val>
            <c:numRef>
              <c:f>'в презентацию'!$C$48:$I$48</c:f>
              <c:numCache>
                <c:formatCode>#,##0_ ;\-#,##0\ </c:formatCode>
                <c:ptCount val="7"/>
                <c:pt idx="0">
                  <c:v>1698383</c:v>
                </c:pt>
                <c:pt idx="1">
                  <c:v>2380078</c:v>
                </c:pt>
                <c:pt idx="2">
                  <c:v>2795818</c:v>
                </c:pt>
                <c:pt idx="3">
                  <c:v>2843474</c:v>
                </c:pt>
                <c:pt idx="4">
                  <c:v>3653224</c:v>
                </c:pt>
                <c:pt idx="5">
                  <c:v>3807323</c:v>
                </c:pt>
                <c:pt idx="6">
                  <c:v>3933371</c:v>
                </c:pt>
              </c:numCache>
            </c:numRef>
          </c:val>
        </c:ser>
        <c:marker val="1"/>
        <c:axId val="74110848"/>
        <c:axId val="74129408"/>
      </c:lineChart>
      <c:catAx>
        <c:axId val="7411084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74129408"/>
        <c:crosses val="autoZero"/>
        <c:auto val="1"/>
        <c:lblAlgn val="ctr"/>
        <c:lblOffset val="100"/>
      </c:catAx>
      <c:valAx>
        <c:axId val="74129408"/>
        <c:scaling>
          <c:orientation val="minMax"/>
        </c:scaling>
        <c:axPos val="l"/>
        <c:majorGridlines/>
        <c:numFmt formatCode="#,##0_ ;\-#,##0\ " sourceLinked="1"/>
        <c:tickLblPos val="nextTo"/>
        <c:txPr>
          <a:bodyPr/>
          <a:lstStyle/>
          <a:p>
            <a:pPr>
              <a:defRPr sz="1300" b="1"/>
            </a:pPr>
            <a:endParaRPr lang="ru-RU"/>
          </a:p>
        </c:txPr>
        <c:crossAx val="74110848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400" b="1"/>
          </a:pPr>
          <a:endParaRPr lang="ru-RU"/>
        </a:p>
      </c:txPr>
    </c:legend>
    <c:plotVisOnly val="1"/>
  </c:chart>
  <c:externalData r:id="rId1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600"/>
            </a:pPr>
            <a:r>
              <a:rPr lang="ru-RU" sz="1600"/>
              <a:t>Динамика производства отдельных видов кормов в РФ, тонн</a:t>
            </a:r>
          </a:p>
        </c:rich>
      </c:tx>
      <c:layout>
        <c:manualLayout>
          <c:xMode val="edge"/>
          <c:yMode val="edge"/>
          <c:x val="0.20167733241640878"/>
          <c:y val="0"/>
        </c:manualLayout>
      </c:layout>
    </c:title>
    <c:plotArea>
      <c:layout>
        <c:manualLayout>
          <c:layoutTarget val="inner"/>
          <c:xMode val="edge"/>
          <c:yMode val="edge"/>
          <c:x val="0.12633308468333521"/>
          <c:y val="0.15371693918148363"/>
          <c:w val="0.77549471796452762"/>
          <c:h val="0.54072747467602778"/>
        </c:manualLayout>
      </c:layout>
      <c:lineChart>
        <c:grouping val="standard"/>
        <c:ser>
          <c:idx val="0"/>
          <c:order val="0"/>
          <c:tx>
            <c:strRef>
              <c:f>'в презентацию'!$A$43</c:f>
              <c:strCache>
                <c:ptCount val="1"/>
                <c:pt idx="0">
                  <c:v>белок кормовой</c:v>
                </c:pt>
              </c:strCache>
            </c:strRef>
          </c:tx>
          <c:spPr>
            <a:ln w="47625">
              <a:solidFill>
                <a:srgbClr val="00B050"/>
              </a:solidFill>
            </a:ln>
          </c:spPr>
          <c:marker>
            <c:symbol val="diamond"/>
            <c:size val="8"/>
            <c:spPr>
              <a:solidFill>
                <a:srgbClr val="00B050"/>
              </a:solidFill>
              <a:ln>
                <a:solidFill>
                  <a:srgbClr val="00B050"/>
                </a:solidFill>
              </a:ln>
            </c:spPr>
          </c:marker>
          <c:cat>
            <c:numRef>
              <c:f>'в презентацию'!$C$41:$I$41</c:f>
              <c:numCache>
                <c:formatCode>General</c:formatCod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numCache>
            </c:numRef>
          </c:cat>
          <c:val>
            <c:numRef>
              <c:f>'в презентацию'!$C$43:$I$43</c:f>
              <c:numCache>
                <c:formatCode>#,##0_ ;\-#,##0\ </c:formatCode>
                <c:ptCount val="7"/>
                <c:pt idx="0">
                  <c:v>71307</c:v>
                </c:pt>
                <c:pt idx="1">
                  <c:v>84510</c:v>
                </c:pt>
                <c:pt idx="2">
                  <c:v>72385</c:v>
                </c:pt>
                <c:pt idx="3">
                  <c:v>70938</c:v>
                </c:pt>
                <c:pt idx="4">
                  <c:v>63264</c:v>
                </c:pt>
                <c:pt idx="5">
                  <c:v>76117</c:v>
                </c:pt>
                <c:pt idx="6">
                  <c:v>45772</c:v>
                </c:pt>
              </c:numCache>
            </c:numRef>
          </c:val>
        </c:ser>
        <c:ser>
          <c:idx val="1"/>
          <c:order val="1"/>
          <c:tx>
            <c:strRef>
              <c:f>'в презентацию'!$A$44</c:f>
              <c:strCache>
                <c:ptCount val="1"/>
                <c:pt idx="0">
                  <c:v>мука рыбная</c:v>
                </c:pt>
              </c:strCache>
            </c:strRef>
          </c:tx>
          <c:spPr>
            <a:ln w="44450">
              <a:solidFill>
                <a:srgbClr val="0070C0"/>
              </a:solidFill>
            </a:ln>
          </c:spPr>
          <c:marker>
            <c:symbol val="square"/>
            <c:size val="7"/>
            <c:spPr>
              <a:solidFill>
                <a:srgbClr val="0070C0"/>
              </a:solidFill>
              <a:ln>
                <a:solidFill>
                  <a:srgbClr val="0070C0"/>
                </a:solidFill>
              </a:ln>
            </c:spPr>
          </c:marker>
          <c:cat>
            <c:numRef>
              <c:f>'в презентацию'!$C$41:$I$41</c:f>
              <c:numCache>
                <c:formatCode>General</c:formatCod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numCache>
            </c:numRef>
          </c:cat>
          <c:val>
            <c:numRef>
              <c:f>'в презентацию'!$C$44:$I$44</c:f>
              <c:numCache>
                <c:formatCode>#,##0_ ;\-#,##0\ </c:formatCode>
                <c:ptCount val="7"/>
                <c:pt idx="0">
                  <c:v>53674</c:v>
                </c:pt>
                <c:pt idx="1">
                  <c:v>55960</c:v>
                </c:pt>
                <c:pt idx="2">
                  <c:v>58709</c:v>
                </c:pt>
                <c:pt idx="3">
                  <c:v>62296</c:v>
                </c:pt>
                <c:pt idx="4">
                  <c:v>58730</c:v>
                </c:pt>
                <c:pt idx="5">
                  <c:v>60495</c:v>
                </c:pt>
                <c:pt idx="6">
                  <c:v>59849</c:v>
                </c:pt>
              </c:numCache>
            </c:numRef>
          </c:val>
        </c:ser>
        <c:ser>
          <c:idx val="2"/>
          <c:order val="2"/>
          <c:tx>
            <c:strRef>
              <c:f>'в презентацию'!$A$45</c:f>
              <c:strCache>
                <c:ptCount val="1"/>
                <c:pt idx="0">
                  <c:v>мука мясокостная</c:v>
                </c:pt>
              </c:strCache>
            </c:strRef>
          </c:tx>
          <c:spPr>
            <a:ln w="41275">
              <a:solidFill>
                <a:srgbClr val="FFFF00"/>
              </a:solidFill>
            </a:ln>
          </c:spPr>
          <c:marker>
            <c:spPr>
              <a:solidFill>
                <a:srgbClr val="FFFF00"/>
              </a:solidFill>
              <a:ln>
                <a:solidFill>
                  <a:srgbClr val="FFFF00"/>
                </a:solidFill>
              </a:ln>
            </c:spPr>
          </c:marker>
          <c:cat>
            <c:numRef>
              <c:f>'в презентацию'!$C$41:$I$41</c:f>
              <c:numCache>
                <c:formatCode>General</c:formatCod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numCache>
            </c:numRef>
          </c:cat>
          <c:val>
            <c:numRef>
              <c:f>'в презентацию'!$C$45:$I$45</c:f>
              <c:numCache>
                <c:formatCode>#,##0_ ;\-#,##0\ </c:formatCode>
                <c:ptCount val="7"/>
                <c:pt idx="0">
                  <c:v>158297</c:v>
                </c:pt>
                <c:pt idx="1">
                  <c:v>135657</c:v>
                </c:pt>
                <c:pt idx="2">
                  <c:v>138681</c:v>
                </c:pt>
                <c:pt idx="3">
                  <c:v>133699</c:v>
                </c:pt>
                <c:pt idx="4">
                  <c:v>146791</c:v>
                </c:pt>
                <c:pt idx="5">
                  <c:v>134413</c:v>
                </c:pt>
                <c:pt idx="6">
                  <c:v>166004</c:v>
                </c:pt>
              </c:numCache>
            </c:numRef>
          </c:val>
        </c:ser>
        <c:ser>
          <c:idx val="3"/>
          <c:order val="3"/>
          <c:tx>
            <c:strRef>
              <c:f>'в презентацию'!$A$46</c:f>
              <c:strCache>
                <c:ptCount val="1"/>
                <c:pt idx="0">
                  <c:v>БВД</c:v>
                </c:pt>
              </c:strCache>
            </c:strRef>
          </c:tx>
          <c:spPr>
            <a:ln w="50800">
              <a:solidFill>
                <a:srgbClr val="9147FF"/>
              </a:solidFill>
            </a:ln>
          </c:spPr>
          <c:marker>
            <c:symbol val="triangle"/>
            <c:size val="9"/>
            <c:spPr>
              <a:solidFill>
                <a:srgbClr val="9147FF"/>
              </a:solidFill>
            </c:spPr>
          </c:marker>
          <c:cat>
            <c:numRef>
              <c:f>'в презентацию'!$C$41:$I$41</c:f>
              <c:numCache>
                <c:formatCode>General</c:formatCod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numCache>
            </c:numRef>
          </c:cat>
          <c:val>
            <c:numRef>
              <c:f>'в презентацию'!$C$46:$I$46</c:f>
              <c:numCache>
                <c:formatCode>#,##0_ ;\-#,##0\ </c:formatCode>
                <c:ptCount val="7"/>
                <c:pt idx="0">
                  <c:v>42978</c:v>
                </c:pt>
                <c:pt idx="1">
                  <c:v>71885</c:v>
                </c:pt>
                <c:pt idx="2">
                  <c:v>61599</c:v>
                </c:pt>
                <c:pt idx="3">
                  <c:v>39602</c:v>
                </c:pt>
                <c:pt idx="4">
                  <c:v>94086</c:v>
                </c:pt>
                <c:pt idx="5">
                  <c:v>114661</c:v>
                </c:pt>
                <c:pt idx="6">
                  <c:v>136622</c:v>
                </c:pt>
              </c:numCache>
            </c:numRef>
          </c:val>
        </c:ser>
        <c:ser>
          <c:idx val="4"/>
          <c:order val="4"/>
          <c:tx>
            <c:strRef>
              <c:f>'в презентацию'!$A$47</c:f>
              <c:strCache>
                <c:ptCount val="1"/>
                <c:pt idx="0">
                  <c:v>премиксы</c:v>
                </c:pt>
              </c:strCache>
            </c:strRef>
          </c:tx>
          <c:spPr>
            <a:ln w="50800">
              <a:solidFill>
                <a:srgbClr val="FF0066"/>
              </a:solidFill>
            </a:ln>
          </c:spPr>
          <c:marker>
            <c:symbol val="diamond"/>
            <c:size val="9"/>
            <c:spPr>
              <a:solidFill>
                <a:srgbClr val="FF0066"/>
              </a:solidFill>
              <a:ln>
                <a:solidFill>
                  <a:srgbClr val="FF0066"/>
                </a:solidFill>
              </a:ln>
            </c:spPr>
          </c:marker>
          <c:cat>
            <c:numRef>
              <c:f>'в презентацию'!$C$41:$I$41</c:f>
              <c:numCache>
                <c:formatCode>General</c:formatCod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numCache>
            </c:numRef>
          </c:cat>
          <c:val>
            <c:numRef>
              <c:f>'в презентацию'!$C$47:$I$47</c:f>
              <c:numCache>
                <c:formatCode>#,##0_ ;\-#,##0\ </c:formatCode>
                <c:ptCount val="7"/>
                <c:pt idx="0">
                  <c:v>18802</c:v>
                </c:pt>
                <c:pt idx="1">
                  <c:v>28653</c:v>
                </c:pt>
                <c:pt idx="2">
                  <c:v>28188</c:v>
                </c:pt>
                <c:pt idx="3">
                  <c:v>25710</c:v>
                </c:pt>
                <c:pt idx="4">
                  <c:v>42338</c:v>
                </c:pt>
                <c:pt idx="5">
                  <c:v>72641</c:v>
                </c:pt>
                <c:pt idx="6">
                  <c:v>118304</c:v>
                </c:pt>
              </c:numCache>
            </c:numRef>
          </c:val>
        </c:ser>
        <c:marker val="1"/>
        <c:axId val="74152192"/>
        <c:axId val="74170752"/>
      </c:lineChart>
      <c:catAx>
        <c:axId val="74152192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74170752"/>
        <c:crosses val="autoZero"/>
        <c:auto val="1"/>
        <c:lblAlgn val="ctr"/>
        <c:lblOffset val="100"/>
      </c:catAx>
      <c:valAx>
        <c:axId val="74170752"/>
        <c:scaling>
          <c:orientation val="minMax"/>
        </c:scaling>
        <c:axPos val="l"/>
        <c:majorGridlines/>
        <c:numFmt formatCode="#,##0_ ;\-#,##0\ " sourceLinked="1"/>
        <c:tickLblPos val="nextTo"/>
        <c:txPr>
          <a:bodyPr/>
          <a:lstStyle/>
          <a:p>
            <a:pPr>
              <a:defRPr sz="1200" b="1"/>
            </a:pPr>
            <a:endParaRPr lang="ru-RU"/>
          </a:p>
        </c:txPr>
        <c:crossAx val="7415219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39384615384615"/>
          <c:y val="0.81618014659879889"/>
          <c:w val="0.77600000000000202"/>
          <c:h val="0.17264668021544741"/>
        </c:manualLayout>
      </c:layout>
      <c:txPr>
        <a:bodyPr/>
        <a:lstStyle/>
        <a:p>
          <a:pPr>
            <a:defRPr sz="1300" b="1"/>
          </a:pPr>
          <a:endParaRPr lang="ru-RU"/>
        </a:p>
      </c:txPr>
    </c:legend>
    <c:plotVisOnly val="1"/>
  </c:chart>
  <c:externalData r:id="rId1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 sz="1600"/>
            </a:pPr>
            <a:r>
              <a:rPr lang="ru-RU" sz="1600"/>
              <a:t>Средняя цена</a:t>
            </a:r>
            <a:r>
              <a:rPr lang="ru-RU" sz="1600" baseline="0"/>
              <a:t> в декабре, руб./т.</a:t>
            </a:r>
            <a:endParaRPr lang="ru-RU" sz="1600"/>
          </a:p>
        </c:rich>
      </c:tx>
      <c:layout/>
    </c:title>
    <c:view3D>
      <c:rAngAx val="1"/>
    </c:view3D>
    <c:plotArea>
      <c:layout/>
      <c:bar3DChart>
        <c:barDir val="col"/>
        <c:grouping val="clustered"/>
        <c:ser>
          <c:idx val="0"/>
          <c:order val="0"/>
          <c:tx>
            <c:strRef>
              <c:f>цены!$A$567</c:f>
              <c:strCache>
                <c:ptCount val="1"/>
                <c:pt idx="0">
                  <c:v>белок кормовой</c:v>
                </c:pt>
              </c:strCache>
            </c:strRef>
          </c:tx>
          <c:spPr>
            <a:solidFill>
              <a:srgbClr val="FFFF00"/>
            </a:solidFill>
          </c:spPr>
          <c:cat>
            <c:numRef>
              <c:f>цены!$B$566:$H$566</c:f>
              <c:numCache>
                <c:formatCode>General</c:formatCod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numCache>
            </c:numRef>
          </c:cat>
          <c:val>
            <c:numRef>
              <c:f>цены!$B$567:$H$567</c:f>
              <c:numCache>
                <c:formatCode>#,##0</c:formatCode>
                <c:ptCount val="7"/>
                <c:pt idx="0">
                  <c:v>5090</c:v>
                </c:pt>
                <c:pt idx="1">
                  <c:v>4900</c:v>
                </c:pt>
                <c:pt idx="2">
                  <c:v>6472.39</c:v>
                </c:pt>
                <c:pt idx="3">
                  <c:v>15254.240000000009</c:v>
                </c:pt>
                <c:pt idx="4">
                  <c:v>12180</c:v>
                </c:pt>
                <c:pt idx="5">
                  <c:v>8428.7199999999903</c:v>
                </c:pt>
                <c:pt idx="6">
                  <c:v>7690.1600000000044</c:v>
                </c:pt>
              </c:numCache>
            </c:numRef>
          </c:val>
        </c:ser>
        <c:ser>
          <c:idx val="1"/>
          <c:order val="1"/>
          <c:tx>
            <c:strRef>
              <c:f>цены!$A$568</c:f>
              <c:strCache>
                <c:ptCount val="1"/>
                <c:pt idx="0">
                  <c:v>мука рыбная</c:v>
                </c:pt>
              </c:strCache>
            </c:strRef>
          </c:tx>
          <c:spPr>
            <a:solidFill>
              <a:srgbClr val="FF0066"/>
            </a:solidFill>
          </c:spPr>
          <c:cat>
            <c:numRef>
              <c:f>цены!$B$566:$H$566</c:f>
              <c:numCache>
                <c:formatCode>General</c:formatCod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numCache>
            </c:numRef>
          </c:cat>
          <c:val>
            <c:numRef>
              <c:f>цены!$B$568:$H$568</c:f>
              <c:numCache>
                <c:formatCode>#,##0</c:formatCode>
                <c:ptCount val="7"/>
                <c:pt idx="0">
                  <c:v>20585.55</c:v>
                </c:pt>
                <c:pt idx="1">
                  <c:v>20608.25999999998</c:v>
                </c:pt>
                <c:pt idx="2">
                  <c:v>24097.07</c:v>
                </c:pt>
                <c:pt idx="3">
                  <c:v>28407.9</c:v>
                </c:pt>
                <c:pt idx="4">
                  <c:v>28871.52</c:v>
                </c:pt>
                <c:pt idx="5">
                  <c:v>27530.309999999983</c:v>
                </c:pt>
                <c:pt idx="6">
                  <c:v>34748.18</c:v>
                </c:pt>
              </c:numCache>
            </c:numRef>
          </c:val>
        </c:ser>
        <c:ser>
          <c:idx val="2"/>
          <c:order val="2"/>
          <c:tx>
            <c:strRef>
              <c:f>цены!$A$569</c:f>
              <c:strCache>
                <c:ptCount val="1"/>
                <c:pt idx="0">
                  <c:v>БВД</c:v>
                </c:pt>
              </c:strCache>
            </c:strRef>
          </c:tx>
          <c:spPr>
            <a:solidFill>
              <a:srgbClr val="00B050"/>
            </a:solidFill>
          </c:spPr>
          <c:cat>
            <c:numRef>
              <c:f>цены!$B$566:$H$566</c:f>
              <c:numCache>
                <c:formatCode>General</c:formatCod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numCache>
            </c:numRef>
          </c:cat>
          <c:val>
            <c:numRef>
              <c:f>цены!$B$569:$H$569</c:f>
              <c:numCache>
                <c:formatCode>#,##0</c:formatCode>
                <c:ptCount val="7"/>
                <c:pt idx="1">
                  <c:v>5000</c:v>
                </c:pt>
                <c:pt idx="2">
                  <c:v>6191.74</c:v>
                </c:pt>
                <c:pt idx="3">
                  <c:v>9385.32</c:v>
                </c:pt>
                <c:pt idx="4">
                  <c:v>10004.379999999983</c:v>
                </c:pt>
                <c:pt idx="5">
                  <c:v>11076.710000000006</c:v>
                </c:pt>
                <c:pt idx="6">
                  <c:v>20667.57</c:v>
                </c:pt>
              </c:numCache>
            </c:numRef>
          </c:val>
        </c:ser>
        <c:ser>
          <c:idx val="3"/>
          <c:order val="3"/>
          <c:tx>
            <c:strRef>
              <c:f>цены!$A$570</c:f>
              <c:strCache>
                <c:ptCount val="1"/>
                <c:pt idx="0">
                  <c:v>премиксы, усл.т</c:v>
                </c:pt>
              </c:strCache>
            </c:strRef>
          </c:tx>
          <c:spPr>
            <a:solidFill>
              <a:srgbClr val="9147FF"/>
            </a:solidFill>
          </c:spPr>
          <c:cat>
            <c:numRef>
              <c:f>цены!$B$566:$H$566</c:f>
              <c:numCache>
                <c:formatCode>General</c:formatCode>
                <c:ptCount val="7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</c:numCache>
            </c:numRef>
          </c:cat>
          <c:val>
            <c:numRef>
              <c:f>цены!$B$570:$H$570</c:f>
              <c:numCache>
                <c:formatCode>General</c:formatCode>
                <c:ptCount val="7"/>
                <c:pt idx="2" formatCode="#,##0">
                  <c:v>26417.9</c:v>
                </c:pt>
                <c:pt idx="3" formatCode="#,##0">
                  <c:v>28411.43</c:v>
                </c:pt>
                <c:pt idx="4" formatCode="#,##0">
                  <c:v>26197.45</c:v>
                </c:pt>
                <c:pt idx="5" formatCode="#,##0">
                  <c:v>29235.960000000017</c:v>
                </c:pt>
                <c:pt idx="6" formatCode="#,##0">
                  <c:v>24940.55</c:v>
                </c:pt>
              </c:numCache>
            </c:numRef>
          </c:val>
        </c:ser>
        <c:shape val="box"/>
        <c:axId val="73180288"/>
        <c:axId val="73181824"/>
        <c:axId val="0"/>
      </c:bar3DChart>
      <c:catAx>
        <c:axId val="73180288"/>
        <c:scaling>
          <c:orientation val="minMax"/>
        </c:scaling>
        <c:axPos val="b"/>
        <c:numFmt formatCode="General" sourceLinked="1"/>
        <c:tickLblPos val="nextTo"/>
        <c:txPr>
          <a:bodyPr/>
          <a:lstStyle/>
          <a:p>
            <a:pPr>
              <a:defRPr sz="1600" b="1"/>
            </a:pPr>
            <a:endParaRPr lang="ru-RU"/>
          </a:p>
        </c:txPr>
        <c:crossAx val="73181824"/>
        <c:crosses val="autoZero"/>
        <c:auto val="1"/>
        <c:lblAlgn val="ctr"/>
        <c:lblOffset val="100"/>
      </c:catAx>
      <c:valAx>
        <c:axId val="73181824"/>
        <c:scaling>
          <c:orientation val="minMax"/>
        </c:scaling>
        <c:axPos val="l"/>
        <c:majorGridlines/>
        <c:numFmt formatCode="#,##0" sourceLinked="1"/>
        <c:tickLblPos val="nextTo"/>
        <c:txPr>
          <a:bodyPr/>
          <a:lstStyle/>
          <a:p>
            <a:pPr>
              <a:defRPr sz="1400" b="1"/>
            </a:pPr>
            <a:endParaRPr lang="ru-RU"/>
          </a:p>
        </c:txPr>
        <c:crossAx val="73180288"/>
        <c:crosses val="autoZero"/>
        <c:crossBetween val="between"/>
      </c:valAx>
    </c:plotArea>
    <c:legend>
      <c:legendPos val="b"/>
      <c:layout/>
      <c:txPr>
        <a:bodyPr/>
        <a:lstStyle/>
        <a:p>
          <a:pPr>
            <a:defRPr sz="1400" b="1"/>
          </a:pPr>
          <a:endParaRPr lang="ru-RU"/>
        </a:p>
      </c:txPr>
    </c:legend>
    <c:plotVisOnly val="1"/>
  </c:chart>
  <c:externalData r:id="rId1"/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2005г.</a:t>
            </a:r>
            <a:endParaRPr lang="ru-RU" dirty="0"/>
          </a:p>
        </c:rich>
      </c:tx>
      <c:layout>
        <c:manualLayout>
          <c:xMode val="edge"/>
          <c:yMode val="edge"/>
          <c:x val="0.79960344038188957"/>
          <c:y val="1.8713319315534559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0"/>
          <c:y val="0.1873773012839498"/>
          <c:w val="0.907820886162365"/>
          <c:h val="0.80294408155667307"/>
        </c:manualLayout>
      </c:layout>
      <c:pie3DChart>
        <c:varyColors val="1"/>
        <c:ser>
          <c:idx val="0"/>
          <c:order val="0"/>
          <c:tx>
            <c:strRef>
              <c:f>'ООН - корма'!$B$63</c:f>
              <c:strCache>
                <c:ptCount val="1"/>
                <c:pt idx="0">
                  <c:v>импорт 2005, тонн</c:v>
                </c:pt>
              </c:strCache>
            </c:strRef>
          </c:tx>
          <c:explosion val="25"/>
          <c:dPt>
            <c:idx val="0"/>
            <c:spPr>
              <a:solidFill>
                <a:srgbClr val="00FF99"/>
              </a:solidFill>
            </c:spPr>
          </c:dPt>
          <c:dPt>
            <c:idx val="1"/>
            <c:spPr>
              <a:solidFill>
                <a:srgbClr val="F682D8"/>
              </a:solidFill>
            </c:spPr>
          </c:dPt>
          <c:dPt>
            <c:idx val="2"/>
            <c:spPr>
              <a:solidFill>
                <a:srgbClr val="FFFF00"/>
              </a:solidFill>
            </c:spPr>
          </c:dPt>
          <c:dPt>
            <c:idx val="5"/>
            <c:spPr>
              <a:solidFill>
                <a:srgbClr val="C32D2E">
                  <a:lumMod val="40000"/>
                  <a:lumOff val="60000"/>
                </a:srgbClr>
              </a:solidFill>
            </c:spPr>
          </c:dPt>
          <c:dPt>
            <c:idx val="6"/>
            <c:spPr>
              <a:solidFill>
                <a:srgbClr val="9147FF"/>
              </a:solidFill>
            </c:spPr>
          </c:dPt>
          <c:dLbls>
            <c:dLbl>
              <c:idx val="0"/>
              <c:layout>
                <c:manualLayout>
                  <c:x val="-0.12949521453715976"/>
                  <c:y val="7.9681657459811803E-2"/>
                </c:manualLayout>
              </c:layout>
              <c:showVal val="1"/>
              <c:showCatName val="1"/>
              <c:separator>
</c:separator>
            </c:dLbl>
            <c:dLbl>
              <c:idx val="2"/>
              <c:layout>
                <c:manualLayout>
                  <c:x val="-0.25564732424552672"/>
                  <c:y val="-0.23693125139060592"/>
                </c:manualLayout>
              </c:layout>
              <c:showVal val="1"/>
              <c:showCatName val="1"/>
              <c:separator>
</c:separator>
            </c:dLbl>
            <c:dLbl>
              <c:idx val="3"/>
              <c:layout>
                <c:manualLayout>
                  <c:x val="1.586109257838701E-3"/>
                  <c:y val="-8.1899750636424767E-2"/>
                </c:manualLayout>
              </c:layout>
              <c:showVal val="1"/>
              <c:showCatName val="1"/>
              <c:separator>
</c:separator>
            </c:dLbl>
            <c:dLbl>
              <c:idx val="4"/>
              <c:layout>
                <c:manualLayout>
                  <c:x val="1.176068249430702E-3"/>
                  <c:y val="-0.11282191452482658"/>
                </c:manualLayout>
              </c:layout>
              <c:showVal val="1"/>
              <c:showCatName val="1"/>
              <c:separator>
</c:separator>
            </c:dLbl>
            <c:dLbl>
              <c:idx val="5"/>
              <c:layout>
                <c:manualLayout>
                  <c:x val="2.3519211411889208E-2"/>
                  <c:y val="-0.1676580796598007"/>
                </c:manualLayout>
              </c:layout>
              <c:showVal val="1"/>
              <c:showCatName val="1"/>
              <c:separator>
</c:separator>
            </c:dLbl>
            <c:dLbl>
              <c:idx val="6"/>
              <c:layout>
                <c:manualLayout>
                  <c:x val="0.1696241017969875"/>
                  <c:y val="-1.614257093502254E-2"/>
                </c:manualLayout>
              </c:layout>
              <c:showVal val="1"/>
              <c:showCatName val="1"/>
              <c:separator>
</c:separator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  <c:showCatName val="1"/>
            <c:separator>
</c:separator>
            <c:showLeaderLines val="1"/>
          </c:dLbls>
          <c:cat>
            <c:strRef>
              <c:f>'ООН - корма'!$A$64:$A$70</c:f>
              <c:strCache>
                <c:ptCount val="7"/>
                <c:pt idx="0">
                  <c:v>кукуруза</c:v>
                </c:pt>
                <c:pt idx="1">
                  <c:v>соевые бобы</c:v>
                </c:pt>
                <c:pt idx="2">
                  <c:v>соевый шрот</c:v>
                </c:pt>
                <c:pt idx="3">
                  <c:v>корма для скота</c:v>
                </c:pt>
                <c:pt idx="4">
                  <c:v>жмыхи</c:v>
                </c:pt>
                <c:pt idx="5">
                  <c:v>рыбная мука</c:v>
                </c:pt>
                <c:pt idx="6">
                  <c:v>мясокостная мука </c:v>
                </c:pt>
              </c:strCache>
            </c:strRef>
          </c:cat>
          <c:val>
            <c:numRef>
              <c:f>'ООН - корма'!$B$64:$B$70</c:f>
              <c:numCache>
                <c:formatCode>_-* #,##0_р_._-;\-* #,##0_р_._-;_-* "-"??_р_._-;_-@_-</c:formatCode>
                <c:ptCount val="7"/>
                <c:pt idx="0">
                  <c:v>200625</c:v>
                </c:pt>
                <c:pt idx="1">
                  <c:v>39904</c:v>
                </c:pt>
                <c:pt idx="2">
                  <c:v>535189</c:v>
                </c:pt>
                <c:pt idx="3">
                  <c:v>209113</c:v>
                </c:pt>
                <c:pt idx="4">
                  <c:v>37708</c:v>
                </c:pt>
                <c:pt idx="5">
                  <c:v>102065</c:v>
                </c:pt>
                <c:pt idx="6">
                  <c:v>69324</c:v>
                </c:pt>
              </c:numCache>
            </c:numRef>
          </c:val>
        </c:ser>
      </c:pie3DChart>
    </c:plotArea>
    <c:plotVisOnly val="1"/>
  </c:chart>
  <c:externalData r:id="rId1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2010г.</a:t>
            </a:r>
            <a:endParaRPr lang="ru-RU" dirty="0"/>
          </a:p>
        </c:rich>
      </c:tx>
      <c:layout>
        <c:manualLayout>
          <c:xMode val="edge"/>
          <c:yMode val="edge"/>
          <c:x val="0.81984738151320624"/>
          <c:y val="1.9753071058173571E-2"/>
        </c:manualLayout>
      </c:layout>
    </c:title>
    <c:view3D>
      <c:rotX val="30"/>
      <c:perspective val="30"/>
    </c:view3D>
    <c:plotArea>
      <c:layout>
        <c:manualLayout>
          <c:layoutTarget val="inner"/>
          <c:xMode val="edge"/>
          <c:yMode val="edge"/>
          <c:x val="2.004548803108196E-2"/>
          <c:y val="0.12847221142111162"/>
          <c:w val="0.97995451196891803"/>
          <c:h val="0.87136836418648977"/>
        </c:manualLayout>
      </c:layout>
      <c:pie3DChart>
        <c:varyColors val="1"/>
        <c:ser>
          <c:idx val="0"/>
          <c:order val="0"/>
          <c:tx>
            <c:strRef>
              <c:f>'ООН - корма'!$C$63</c:f>
              <c:strCache>
                <c:ptCount val="1"/>
                <c:pt idx="0">
                  <c:v>импорт 2010, тонн</c:v>
                </c:pt>
              </c:strCache>
            </c:strRef>
          </c:tx>
          <c:explosion val="25"/>
          <c:dPt>
            <c:idx val="0"/>
            <c:spPr>
              <a:solidFill>
                <a:srgbClr val="00FF99"/>
              </a:solidFill>
            </c:spPr>
          </c:dPt>
          <c:dPt>
            <c:idx val="1"/>
            <c:spPr>
              <a:solidFill>
                <a:srgbClr val="F682D8"/>
              </a:solidFill>
            </c:spPr>
          </c:dPt>
          <c:dPt>
            <c:idx val="2"/>
            <c:spPr>
              <a:solidFill>
                <a:srgbClr val="FFFF00"/>
              </a:solidFill>
            </c:spPr>
          </c:dPt>
          <c:dPt>
            <c:idx val="5"/>
            <c:spPr>
              <a:solidFill>
                <a:schemeClr val="accent3">
                  <a:lumMod val="40000"/>
                  <a:lumOff val="60000"/>
                </a:schemeClr>
              </a:solidFill>
            </c:spPr>
          </c:dPt>
          <c:dPt>
            <c:idx val="6"/>
            <c:spPr>
              <a:solidFill>
                <a:srgbClr val="9147FF"/>
              </a:solidFill>
            </c:spPr>
          </c:dPt>
          <c:dLbls>
            <c:dLbl>
              <c:idx val="1"/>
              <c:layout>
                <c:manualLayout>
                  <c:x val="-0.19298698376988591"/>
                  <c:y val="-8.0083479148439773E-2"/>
                </c:manualLayout>
              </c:layout>
              <c:showVal val="1"/>
              <c:showCatName val="1"/>
              <c:separator>
</c:separator>
            </c:dLbl>
            <c:dLbl>
              <c:idx val="3"/>
              <c:layout>
                <c:manualLayout>
                  <c:x val="0.16619574060540115"/>
                  <c:y val="6.5184356812009861E-2"/>
                </c:manualLayout>
              </c:layout>
              <c:showVal val="1"/>
              <c:showCatName val="1"/>
              <c:separator>
</c:separator>
            </c:dLbl>
            <c:dLbl>
              <c:idx val="6"/>
              <c:layout>
                <c:manualLayout>
                  <c:x val="5.0070994088561679E-2"/>
                  <c:y val="-3.2011640313684989E-2"/>
                </c:manualLayout>
              </c:layout>
              <c:showVal val="1"/>
              <c:showCatName val="1"/>
              <c:separator>
</c:separator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  <c:showCatName val="1"/>
            <c:separator>
</c:separator>
            <c:showLeaderLines val="1"/>
          </c:dLbls>
          <c:cat>
            <c:strRef>
              <c:f>'ООН - корма'!$A$64:$A$70</c:f>
              <c:strCache>
                <c:ptCount val="7"/>
                <c:pt idx="0">
                  <c:v>кукуруза</c:v>
                </c:pt>
                <c:pt idx="1">
                  <c:v>соевые бобы</c:v>
                </c:pt>
                <c:pt idx="2">
                  <c:v>соевый шрот</c:v>
                </c:pt>
                <c:pt idx="3">
                  <c:v>корма для скота</c:v>
                </c:pt>
                <c:pt idx="4">
                  <c:v>жмыхи</c:v>
                </c:pt>
                <c:pt idx="5">
                  <c:v>рыбная мука</c:v>
                </c:pt>
                <c:pt idx="6">
                  <c:v>мясокостная мука </c:v>
                </c:pt>
              </c:strCache>
            </c:strRef>
          </c:cat>
          <c:val>
            <c:numRef>
              <c:f>'ООН - корма'!$C$64:$C$70</c:f>
              <c:numCache>
                <c:formatCode>_-* #,##0_р_._-;\-* #,##0_р_._-;_-* "-"??_р_._-;_-@_-</c:formatCode>
                <c:ptCount val="7"/>
                <c:pt idx="0">
                  <c:v>36500</c:v>
                </c:pt>
                <c:pt idx="1">
                  <c:v>1066347</c:v>
                </c:pt>
                <c:pt idx="2">
                  <c:v>436800</c:v>
                </c:pt>
                <c:pt idx="3">
                  <c:v>334247</c:v>
                </c:pt>
                <c:pt idx="4">
                  <c:v>3091</c:v>
                </c:pt>
                <c:pt idx="5">
                  <c:v>57820</c:v>
                </c:pt>
                <c:pt idx="6">
                  <c:v>70970</c:v>
                </c:pt>
              </c:numCache>
            </c:numRef>
          </c:val>
        </c:ser>
      </c:pie3DChart>
    </c:plotArea>
    <c:plotVisOnly val="1"/>
  </c:chart>
  <c:externalData r:id="rId1"/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2005г.</a:t>
            </a:r>
            <a:endParaRPr lang="ru-RU" dirty="0"/>
          </a:p>
        </c:rich>
      </c:tx>
      <c:layout>
        <c:manualLayout>
          <c:xMode val="edge"/>
          <c:yMode val="edge"/>
          <c:x val="0.85746890501362916"/>
          <c:y val="1.6161601764897816E-2"/>
        </c:manualLayout>
      </c:layout>
    </c:title>
    <c:view3D>
      <c:rotX val="30"/>
      <c:rotY val="140"/>
      <c:perspective val="0"/>
    </c:view3D>
    <c:plotArea>
      <c:layout>
        <c:manualLayout>
          <c:layoutTarget val="inner"/>
          <c:xMode val="edge"/>
          <c:yMode val="edge"/>
          <c:x val="0"/>
          <c:y val="0.10787881903739972"/>
          <c:w val="1"/>
          <c:h val="0.89082825282140843"/>
        </c:manualLayout>
      </c:layout>
      <c:pie3DChart>
        <c:varyColors val="1"/>
        <c:ser>
          <c:idx val="0"/>
          <c:order val="0"/>
          <c:tx>
            <c:strRef>
              <c:f>'[исходные данные.xlsx]ООН - корма'!$D$63</c:f>
              <c:strCache>
                <c:ptCount val="1"/>
                <c:pt idx="0">
                  <c:v>экспорт 2005, тонн</c:v>
                </c:pt>
              </c:strCache>
            </c:strRef>
          </c:tx>
          <c:explosion val="25"/>
          <c:dPt>
            <c:idx val="0"/>
            <c:spPr>
              <a:solidFill>
                <a:srgbClr val="FFFF00"/>
              </a:solidFill>
            </c:spPr>
          </c:dPt>
          <c:dPt>
            <c:idx val="4"/>
            <c:explosion val="29"/>
            <c:spPr>
              <a:solidFill>
                <a:srgbClr val="9147FF"/>
              </a:solidFill>
            </c:spPr>
          </c:dPt>
          <c:dLbls>
            <c:dLbl>
              <c:idx val="0"/>
              <c:layout>
                <c:manualLayout>
                  <c:x val="-0.11957367179698997"/>
                  <c:y val="-0.20684992311149775"/>
                </c:manualLayout>
              </c:layout>
              <c:showVal val="1"/>
              <c:showCatName val="1"/>
              <c:separator>
</c:separator>
            </c:dLbl>
            <c:dLbl>
              <c:idx val="1"/>
              <c:layout>
                <c:manualLayout>
                  <c:x val="0.19834198034834472"/>
                  <c:y val="-3.0821574389435045E-4"/>
                </c:manualLayout>
              </c:layout>
              <c:showVal val="1"/>
              <c:showCatName val="1"/>
              <c:separator>
</c:separator>
            </c:dLbl>
            <c:dLbl>
              <c:idx val="2"/>
              <c:layout>
                <c:manualLayout>
                  <c:x val="-4.1760274475610308E-2"/>
                  <c:y val="-1.8594749999109204E-3"/>
                </c:manualLayout>
              </c:layout>
              <c:showVal val="1"/>
              <c:showCatName val="1"/>
              <c:separator>
</c:separator>
            </c:dLbl>
            <c:dLbl>
              <c:idx val="3"/>
              <c:layout>
                <c:manualLayout>
                  <c:x val="-0.12010255507222797"/>
                  <c:y val="-6.4404873830065462E-2"/>
                </c:manualLayout>
              </c:layout>
              <c:showVal val="1"/>
              <c:showCatName val="1"/>
              <c:separator>
</c:separator>
            </c:dLbl>
            <c:dLbl>
              <c:idx val="4"/>
              <c:layout>
                <c:manualLayout>
                  <c:x val="8.3271322597699371E-2"/>
                  <c:y val="0.17884275804987751"/>
                </c:manualLayout>
              </c:layout>
              <c:showVal val="1"/>
              <c:showCatName val="1"/>
              <c:separator>
</c:separator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  <c:showCatName val="1"/>
            <c:separator>
</c:separator>
            <c:showLeaderLines val="1"/>
          </c:dLbls>
          <c:cat>
            <c:strRef>
              <c:f>'[исходные данные.xlsx]ООН - корма'!$A$64:$A$68</c:f>
              <c:strCache>
                <c:ptCount val="5"/>
                <c:pt idx="0">
                  <c:v>кукуруза</c:v>
                </c:pt>
                <c:pt idx="1">
                  <c:v>соевые бобы</c:v>
                </c:pt>
                <c:pt idx="2">
                  <c:v>соевый шрот</c:v>
                </c:pt>
                <c:pt idx="3">
                  <c:v>корма для скота</c:v>
                </c:pt>
                <c:pt idx="4">
                  <c:v>жмыхи</c:v>
                </c:pt>
              </c:strCache>
            </c:strRef>
          </c:cat>
          <c:val>
            <c:numRef>
              <c:f>'[исходные данные.xlsx]ООН - корма'!$D$64:$D$68</c:f>
              <c:numCache>
                <c:formatCode>_-* #,##0_р_._-;\-* #,##0_р_._-;_-* "-"??_р_._-;_-@_-</c:formatCode>
                <c:ptCount val="5"/>
                <c:pt idx="0">
                  <c:v>69472</c:v>
                </c:pt>
                <c:pt idx="1">
                  <c:v>5567</c:v>
                </c:pt>
                <c:pt idx="2">
                  <c:v>61</c:v>
                </c:pt>
                <c:pt idx="3">
                  <c:v>16045</c:v>
                </c:pt>
                <c:pt idx="4">
                  <c:v>692706</c:v>
                </c:pt>
              </c:numCache>
            </c:numRef>
          </c:val>
        </c:ser>
      </c:pie3DChart>
    </c:plotArea>
    <c:plotVisOnly val="1"/>
  </c:chart>
  <c:externalData r:id="rId1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dirty="0" smtClean="0"/>
              <a:t>2010г.</a:t>
            </a:r>
            <a:endParaRPr lang="ru-RU" dirty="0"/>
          </a:p>
        </c:rich>
      </c:tx>
      <c:layout>
        <c:manualLayout>
          <c:xMode val="edge"/>
          <c:yMode val="edge"/>
          <c:x val="0.80401264939993489"/>
          <c:y val="1.6161601764897816E-2"/>
        </c:manualLayout>
      </c:layout>
    </c:title>
    <c:view3D>
      <c:rotX val="30"/>
      <c:rotY val="120"/>
      <c:perspective val="30"/>
    </c:view3D>
    <c:plotArea>
      <c:layout>
        <c:manualLayout>
          <c:layoutTarget val="inner"/>
          <c:xMode val="edge"/>
          <c:yMode val="edge"/>
          <c:x val="1.7392089194315296E-2"/>
          <c:y val="0.12727274115527712"/>
          <c:w val="0.98260791080568466"/>
          <c:h val="0.87143433070353105"/>
        </c:manualLayout>
      </c:layout>
      <c:pie3DChart>
        <c:varyColors val="1"/>
        <c:ser>
          <c:idx val="0"/>
          <c:order val="0"/>
          <c:tx>
            <c:strRef>
              <c:f>'ООН - корма'!$E$63</c:f>
              <c:strCache>
                <c:ptCount val="1"/>
                <c:pt idx="0">
                  <c:v>экспорт 2010, тонн</c:v>
                </c:pt>
              </c:strCache>
            </c:strRef>
          </c:tx>
          <c:explosion val="25"/>
          <c:dPt>
            <c:idx val="0"/>
            <c:spPr>
              <a:solidFill>
                <a:srgbClr val="FFFF00"/>
              </a:solidFill>
            </c:spPr>
          </c:dPt>
          <c:dPt>
            <c:idx val="4"/>
            <c:spPr>
              <a:solidFill>
                <a:srgbClr val="9147FF"/>
              </a:solidFill>
            </c:spPr>
          </c:dPt>
          <c:dLbls>
            <c:dLbl>
              <c:idx val="4"/>
              <c:layout>
                <c:manualLayout>
                  <c:x val="6.0267775996309475E-2"/>
                  <c:y val="0.14144862926710827"/>
                </c:manualLayout>
              </c:layout>
              <c:showVal val="1"/>
              <c:showCatName val="1"/>
              <c:separator>
</c:separator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Val val="1"/>
            <c:showCatName val="1"/>
            <c:separator>
</c:separator>
            <c:showLeaderLines val="1"/>
          </c:dLbls>
          <c:cat>
            <c:strRef>
              <c:f>'ООН - корма'!$A$64:$A$68</c:f>
              <c:strCache>
                <c:ptCount val="5"/>
                <c:pt idx="0">
                  <c:v>кукуруза</c:v>
                </c:pt>
                <c:pt idx="1">
                  <c:v>соевые бобы</c:v>
                </c:pt>
                <c:pt idx="2">
                  <c:v>соевый шрот</c:v>
                </c:pt>
                <c:pt idx="3">
                  <c:v>корма для скота</c:v>
                </c:pt>
                <c:pt idx="4">
                  <c:v>жмыхи</c:v>
                </c:pt>
              </c:strCache>
            </c:strRef>
          </c:cat>
          <c:val>
            <c:numRef>
              <c:f>'ООН - корма'!$E$64:$E$68</c:f>
              <c:numCache>
                <c:formatCode>_-* #,##0_р_._-;\-* #,##0_р_._-;_-* "-"??_р_._-;_-@_-</c:formatCode>
                <c:ptCount val="5"/>
                <c:pt idx="0">
                  <c:v>230041</c:v>
                </c:pt>
                <c:pt idx="1">
                  <c:v>780</c:v>
                </c:pt>
                <c:pt idx="2">
                  <c:v>5210</c:v>
                </c:pt>
                <c:pt idx="3">
                  <c:v>21338</c:v>
                </c:pt>
                <c:pt idx="4">
                  <c:v>787758</c:v>
                </c:pt>
              </c:numCache>
            </c:numRef>
          </c:val>
        </c:ser>
      </c:pie3DChart>
    </c:plotArea>
    <c:plotVisOnly val="1"/>
  </c:chart>
  <c:externalData r:id="rId1"/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title>
      <c:tx>
        <c:rich>
          <a:bodyPr/>
          <a:lstStyle/>
          <a:p>
            <a:pPr>
              <a:defRPr/>
            </a:pPr>
            <a:r>
              <a:rPr lang="ru-RU" sz="1400" dirty="0" smtClean="0"/>
              <a:t>2005г</a:t>
            </a:r>
            <a:r>
              <a:rPr lang="ru-RU" sz="1400" dirty="0"/>
              <a:t>.</a:t>
            </a:r>
          </a:p>
        </c:rich>
      </c:tx>
      <c:layout>
        <c:manualLayout>
          <c:xMode val="edge"/>
          <c:yMode val="edge"/>
          <c:x val="0.88275191823086518"/>
          <c:y val="2.259881643888919E-2"/>
        </c:manualLayout>
      </c:layout>
    </c:title>
    <c:view3D>
      <c:rotX val="30"/>
      <c:rotY val="359"/>
      <c:perspective val="30"/>
    </c:view3D>
    <c:plotArea>
      <c:layout>
        <c:manualLayout>
          <c:layoutTarget val="inner"/>
          <c:xMode val="edge"/>
          <c:yMode val="edge"/>
          <c:x val="1.1191911152933604E-2"/>
          <c:y val="8.3224441835925492E-2"/>
          <c:w val="0.95285197669182375"/>
          <c:h val="0.82797911313717576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FFFF00"/>
              </a:solidFill>
            </c:spPr>
          </c:dPt>
          <c:dPt>
            <c:idx val="1"/>
            <c:spPr>
              <a:solidFill>
                <a:srgbClr val="FF0066"/>
              </a:solidFill>
            </c:spPr>
          </c:dPt>
          <c:dPt>
            <c:idx val="2"/>
            <c:spPr>
              <a:solidFill>
                <a:srgbClr val="00B0F0"/>
              </a:solidFill>
            </c:spPr>
          </c:dPt>
          <c:dPt>
            <c:idx val="3"/>
            <c:spPr>
              <a:solidFill>
                <a:schemeClr val="accent5">
                  <a:lumMod val="60000"/>
                  <a:lumOff val="40000"/>
                </a:schemeClr>
              </a:solidFill>
            </c:spPr>
          </c:dPt>
          <c:dPt>
            <c:idx val="4"/>
            <c:spPr>
              <a:solidFill>
                <a:schemeClr val="bg1"/>
              </a:solidFill>
            </c:spPr>
          </c:dPt>
          <c:dPt>
            <c:idx val="5"/>
            <c:spPr>
              <a:solidFill>
                <a:srgbClr val="00FF99"/>
              </a:solidFill>
            </c:spPr>
          </c:dPt>
          <c:dPt>
            <c:idx val="10"/>
            <c:spPr>
              <a:solidFill>
                <a:srgbClr val="CD19CD"/>
              </a:solidFill>
            </c:spPr>
          </c:dPt>
          <c:dPt>
            <c:idx val="11"/>
            <c:spPr>
              <a:solidFill>
                <a:srgbClr val="C00000"/>
              </a:solidFill>
            </c:spPr>
          </c:dPt>
          <c:dLbls>
            <c:dLbl>
              <c:idx val="2"/>
              <c:layout>
                <c:manualLayout>
                  <c:x val="-8.459079417706955E-2"/>
                  <c:y val="-0.21848132394661934"/>
                </c:manualLayout>
              </c:layout>
              <c:showCatName val="1"/>
              <c:showPercent val="1"/>
            </c:dLbl>
            <c:dLbl>
              <c:idx val="3"/>
              <c:layout>
                <c:manualLayout>
                  <c:x val="-5.7000723829932883E-2"/>
                  <c:y val="-0.24260214991260015"/>
                </c:manualLayout>
              </c:layout>
              <c:showCatName val="1"/>
              <c:showPercent val="1"/>
            </c:dLbl>
            <c:dLbl>
              <c:idx val="4"/>
              <c:layout>
                <c:manualLayout>
                  <c:x val="1.1443199464208199E-2"/>
                  <c:y val="-0.22020233355022661"/>
                </c:manualLayout>
              </c:layout>
              <c:showCatName val="1"/>
              <c:showPercent val="1"/>
            </c:dLbl>
            <c:dLbl>
              <c:idx val="5"/>
              <c:layout>
                <c:manualLayout>
                  <c:x val="-4.7901069871197095E-3"/>
                  <c:y val="-1.2124176047745783E-2"/>
                </c:manualLayout>
              </c:layout>
              <c:showCatName val="1"/>
              <c:showPercent val="1"/>
            </c:dLbl>
            <c:dLbl>
              <c:idx val="6"/>
              <c:layout>
                <c:manualLayout>
                  <c:x val="-9.4185414079375557E-2"/>
                  <c:y val="5.6684474850364396E-2"/>
                </c:manualLayout>
              </c:layout>
              <c:showCatName val="1"/>
              <c:showPercent val="1"/>
            </c:dLbl>
            <c:dLbl>
              <c:idx val="7"/>
              <c:layout>
                <c:manualLayout>
                  <c:x val="-5.7754996478701921E-2"/>
                  <c:y val="2.8154507099646547E-2"/>
                </c:manualLayout>
              </c:layout>
              <c:showCatName val="1"/>
              <c:showPercent val="1"/>
            </c:dLbl>
            <c:dLbl>
              <c:idx val="8"/>
              <c:layout>
                <c:manualLayout>
                  <c:x val="-3.5397811549259701E-2"/>
                  <c:y val="-6.1138399066627359E-2"/>
                </c:manualLayout>
              </c:layout>
              <c:showCatName val="1"/>
              <c:showPercent val="1"/>
            </c:dLbl>
            <c:dLbl>
              <c:idx val="9"/>
              <c:layout>
                <c:manualLayout>
                  <c:x val="-2.333101207624487E-2"/>
                  <c:y val="-0.11665111638746353"/>
                </c:manualLayout>
              </c:layout>
              <c:showCatName val="1"/>
              <c:showPercent val="1"/>
            </c:dLbl>
            <c:dLbl>
              <c:idx val="10"/>
              <c:layout>
                <c:manualLayout>
                  <c:x val="-2.7308475224929539E-2"/>
                  <c:y val="-0.26615088773014761"/>
                </c:manualLayout>
              </c:layout>
              <c:showCatName val="1"/>
              <c:showPercent val="1"/>
            </c:dLbl>
            <c:dLbl>
              <c:idx val="11"/>
              <c:layout>
                <c:manualLayout>
                  <c:x val="3.8718921588533531E-2"/>
                  <c:y val="-0.18343921956381318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Лист1!$I$7:$I$19</c:f>
              <c:strCache>
                <c:ptCount val="13"/>
                <c:pt idx="0">
                  <c:v>Нидерланды</c:v>
                </c:pt>
                <c:pt idx="1">
                  <c:v>Аргентина</c:v>
                </c:pt>
                <c:pt idx="2">
                  <c:v>Германия</c:v>
                </c:pt>
                <c:pt idx="3">
                  <c:v>Бельгия</c:v>
                </c:pt>
                <c:pt idx="4">
                  <c:v>Украина</c:v>
                </c:pt>
                <c:pt idx="5">
                  <c:v>Бразилия</c:v>
                </c:pt>
                <c:pt idx="6">
                  <c:v>Финляндия</c:v>
                </c:pt>
                <c:pt idx="7">
                  <c:v>Перу</c:v>
                </c:pt>
                <c:pt idx="8">
                  <c:v>Дания</c:v>
                </c:pt>
                <c:pt idx="9">
                  <c:v>Франция</c:v>
                </c:pt>
                <c:pt idx="10">
                  <c:v>Венгрия</c:v>
                </c:pt>
                <c:pt idx="11">
                  <c:v>США</c:v>
                </c:pt>
                <c:pt idx="12">
                  <c:v>остальные</c:v>
                </c:pt>
              </c:strCache>
            </c:strRef>
          </c:cat>
          <c:val>
            <c:numRef>
              <c:f>Лист1!$J$7:$J$19</c:f>
              <c:numCache>
                <c:formatCode>#,##0</c:formatCode>
                <c:ptCount val="13"/>
                <c:pt idx="0">
                  <c:v>88207</c:v>
                </c:pt>
                <c:pt idx="1">
                  <c:v>69505</c:v>
                </c:pt>
                <c:pt idx="2">
                  <c:v>25668</c:v>
                </c:pt>
                <c:pt idx="3">
                  <c:v>21676</c:v>
                </c:pt>
                <c:pt idx="4">
                  <c:v>21206</c:v>
                </c:pt>
                <c:pt idx="5">
                  <c:v>17807</c:v>
                </c:pt>
                <c:pt idx="6">
                  <c:v>17293</c:v>
                </c:pt>
                <c:pt idx="7">
                  <c:v>16684</c:v>
                </c:pt>
                <c:pt idx="8">
                  <c:v>16342</c:v>
                </c:pt>
                <c:pt idx="9">
                  <c:v>14398</c:v>
                </c:pt>
                <c:pt idx="10">
                  <c:v>14288</c:v>
                </c:pt>
                <c:pt idx="11">
                  <c:v>13563</c:v>
                </c:pt>
                <c:pt idx="12">
                  <c:v>87803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400" dirty="0" smtClean="0"/>
              <a:t>2010г</a:t>
            </a:r>
            <a:r>
              <a:rPr lang="ru-RU" sz="1400" dirty="0"/>
              <a:t>.</a:t>
            </a:r>
          </a:p>
        </c:rich>
      </c:tx>
      <c:layout>
        <c:manualLayout>
          <c:xMode val="edge"/>
          <c:yMode val="edge"/>
          <c:x val="0.86168143236285477"/>
          <c:y val="2.2695038840682615E-2"/>
        </c:manualLayout>
      </c:layout>
    </c:title>
    <c:view3D>
      <c:rotX val="30"/>
      <c:rotY val="340"/>
      <c:perspective val="30"/>
    </c:view3D>
    <c:plotArea>
      <c:layout>
        <c:manualLayout>
          <c:layoutTarget val="inner"/>
          <c:xMode val="edge"/>
          <c:yMode val="edge"/>
          <c:x val="0"/>
          <c:y val="8.6133443845835096E-4"/>
          <c:w val="1"/>
          <c:h val="0.91497670035579393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00FF99"/>
              </a:solidFill>
            </c:spPr>
          </c:dPt>
          <c:dPt>
            <c:idx val="1"/>
            <c:spPr>
              <a:solidFill>
                <a:schemeClr val="tx2">
                  <a:lumMod val="20000"/>
                  <a:lumOff val="80000"/>
                </a:schemeClr>
              </a:solidFill>
            </c:spPr>
          </c:dPt>
          <c:dPt>
            <c:idx val="2"/>
            <c:spPr>
              <a:solidFill>
                <a:srgbClr val="FFFF00"/>
              </a:solidFill>
            </c:spPr>
          </c:dPt>
          <c:dPt>
            <c:idx val="3"/>
            <c:spPr>
              <a:solidFill>
                <a:srgbClr val="FF0066"/>
              </a:solidFill>
            </c:spPr>
          </c:dPt>
          <c:dPt>
            <c:idx val="4"/>
            <c:spPr>
              <a:solidFill>
                <a:srgbClr val="00B0F0"/>
              </a:solidFill>
            </c:spPr>
          </c:dPt>
          <c:dPt>
            <c:idx val="6"/>
            <c:spPr>
              <a:solidFill>
                <a:srgbClr val="964305">
                  <a:lumMod val="60000"/>
                  <a:lumOff val="40000"/>
                </a:srgbClr>
              </a:solidFill>
            </c:spPr>
          </c:dPt>
          <c:dPt>
            <c:idx val="7"/>
            <c:spPr>
              <a:solidFill>
                <a:srgbClr val="CD19CD"/>
              </a:solidFill>
            </c:spPr>
          </c:dPt>
          <c:dLbls>
            <c:dLbl>
              <c:idx val="3"/>
              <c:layout>
                <c:manualLayout>
                  <c:x val="-8.574908479053242E-2"/>
                  <c:y val="-0.30638302434921527"/>
                </c:manualLayout>
              </c:layout>
              <c:showCatName val="1"/>
              <c:showPercent val="1"/>
            </c:dLbl>
            <c:dLbl>
              <c:idx val="4"/>
              <c:layout>
                <c:manualLayout>
                  <c:x val="6.1066618105492642E-3"/>
                  <c:y val="-0.23953183887594628"/>
                </c:manualLayout>
              </c:layout>
              <c:showCatName val="1"/>
              <c:showPercent val="1"/>
            </c:dLbl>
            <c:dLbl>
              <c:idx val="5"/>
              <c:layout>
                <c:manualLayout>
                  <c:x val="7.0306425973789805E-2"/>
                  <c:y val="-0.27904175708445583"/>
                </c:manualLayout>
              </c:layout>
              <c:showCatName val="1"/>
              <c:showPercent val="1"/>
            </c:dLbl>
            <c:dLbl>
              <c:idx val="6"/>
              <c:layout>
                <c:manualLayout>
                  <c:x val="7.1509624949690126E-2"/>
                  <c:y val="7.0856472642947477E-2"/>
                </c:manualLayout>
              </c:layout>
              <c:showCatName val="1"/>
              <c:showPercent val="1"/>
            </c:dLbl>
            <c:dLbl>
              <c:idx val="7"/>
              <c:layout>
                <c:manualLayout>
                  <c:x val="-3.2419720596881203E-2"/>
                  <c:y val="0.10527340969429604"/>
                </c:manualLayout>
              </c:layout>
              <c:showCatName val="1"/>
              <c:showPercent val="1"/>
            </c:dLbl>
            <c:dLbl>
              <c:idx val="8"/>
              <c:layout>
                <c:manualLayout>
                  <c:x val="-6.5151381668995839E-2"/>
                  <c:y val="7.443794038650664E-2"/>
                </c:manualLayout>
              </c:layout>
              <c:showCatName val="1"/>
              <c:showPercent val="1"/>
            </c:dLbl>
            <c:dLbl>
              <c:idx val="9"/>
              <c:layout>
                <c:manualLayout>
                  <c:x val="-3.9268284476357378E-2"/>
                  <c:y val="1.6281456604524354E-2"/>
                </c:manualLayout>
              </c:layout>
              <c:showCatName val="1"/>
              <c:showPercent val="1"/>
            </c:dLbl>
            <c:dLbl>
              <c:idx val="10"/>
              <c:layout>
                <c:manualLayout>
                  <c:x val="-3.1111728114274238E-2"/>
                  <c:y val="-9.4409276731151945E-2"/>
                </c:manualLayout>
              </c:layout>
              <c:showCatName val="1"/>
              <c:showPercent val="1"/>
            </c:dLbl>
            <c:dLbl>
              <c:idx val="11"/>
              <c:layout>
                <c:manualLayout>
                  <c:x val="1.1443168400853656E-2"/>
                  <c:y val="-0.26068290027108953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Лист1!$L$7:$L$19</c:f>
              <c:strCache>
                <c:ptCount val="13"/>
                <c:pt idx="0">
                  <c:v>Бразилия</c:v>
                </c:pt>
                <c:pt idx="1">
                  <c:v>Парагвай</c:v>
                </c:pt>
                <c:pt idx="2">
                  <c:v>Нидерланды</c:v>
                </c:pt>
                <c:pt idx="3">
                  <c:v>Аргентина</c:v>
                </c:pt>
                <c:pt idx="4">
                  <c:v>Германия</c:v>
                </c:pt>
                <c:pt idx="5">
                  <c:v>Франция</c:v>
                </c:pt>
                <c:pt idx="6">
                  <c:v>Бельгия</c:v>
                </c:pt>
                <c:pt idx="7">
                  <c:v>Венгрия</c:v>
                </c:pt>
                <c:pt idx="8">
                  <c:v>США</c:v>
                </c:pt>
                <c:pt idx="9">
                  <c:v>Дания</c:v>
                </c:pt>
                <c:pt idx="10">
                  <c:v>Литва</c:v>
                </c:pt>
                <c:pt idx="11">
                  <c:v>Мавритания</c:v>
                </c:pt>
                <c:pt idx="12">
                  <c:v>остальные</c:v>
                </c:pt>
              </c:strCache>
            </c:strRef>
          </c:cat>
          <c:val>
            <c:numRef>
              <c:f>Лист1!$M$7:$M$19</c:f>
              <c:numCache>
                <c:formatCode>#,##0</c:formatCode>
                <c:ptCount val="13"/>
                <c:pt idx="0">
                  <c:v>220021</c:v>
                </c:pt>
                <c:pt idx="1">
                  <c:v>218715</c:v>
                </c:pt>
                <c:pt idx="2">
                  <c:v>154423</c:v>
                </c:pt>
                <c:pt idx="3">
                  <c:v>105634</c:v>
                </c:pt>
                <c:pt idx="4">
                  <c:v>80516</c:v>
                </c:pt>
                <c:pt idx="5">
                  <c:v>58549</c:v>
                </c:pt>
                <c:pt idx="6">
                  <c:v>46146</c:v>
                </c:pt>
                <c:pt idx="7">
                  <c:v>45684</c:v>
                </c:pt>
                <c:pt idx="8">
                  <c:v>44672</c:v>
                </c:pt>
                <c:pt idx="9">
                  <c:v>37463</c:v>
                </c:pt>
                <c:pt idx="10">
                  <c:v>35294</c:v>
                </c:pt>
                <c:pt idx="11">
                  <c:v>34264</c:v>
                </c:pt>
                <c:pt idx="12">
                  <c:v>248239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400" dirty="0" smtClean="0"/>
              <a:t>2005г</a:t>
            </a:r>
            <a:r>
              <a:rPr lang="ru-RU" sz="1400" dirty="0"/>
              <a:t>.</a:t>
            </a:r>
          </a:p>
        </c:rich>
      </c:tx>
      <c:layout>
        <c:manualLayout>
          <c:xMode val="edge"/>
          <c:yMode val="edge"/>
          <c:x val="0.85165267113199061"/>
          <c:y val="1.8190083797562418E-2"/>
        </c:manualLayout>
      </c:layout>
    </c:title>
    <c:view3D>
      <c:rotX val="30"/>
      <c:rotY val="250"/>
      <c:perspective val="30"/>
    </c:view3D>
    <c:plotArea>
      <c:layout>
        <c:manualLayout>
          <c:layoutTarget val="inner"/>
          <c:xMode val="edge"/>
          <c:yMode val="edge"/>
          <c:x val="4.7147994703286893E-2"/>
          <c:y val="7.9457723523903373E-2"/>
          <c:w val="0.95285197669182409"/>
          <c:h val="0.8279791131371762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00FF99"/>
              </a:solidFill>
            </c:spPr>
          </c:dPt>
          <c:dPt>
            <c:idx val="1"/>
            <c:spPr>
              <a:solidFill>
                <a:srgbClr val="FFFF00"/>
              </a:solidFill>
            </c:spPr>
          </c:dPt>
          <c:dPt>
            <c:idx val="2"/>
            <c:spPr>
              <a:solidFill>
                <a:srgbClr val="F682D8"/>
              </a:solidFill>
            </c:spPr>
          </c:dPt>
          <c:dPt>
            <c:idx val="4"/>
            <c:spPr>
              <a:solidFill>
                <a:srgbClr val="00B0F0"/>
              </a:solidFill>
            </c:spPr>
          </c:dPt>
          <c:dLbls>
            <c:dLbl>
              <c:idx val="3"/>
              <c:layout>
                <c:manualLayout>
                  <c:x val="-9.5397842550370648E-2"/>
                  <c:y val="4.1391464066850125E-2"/>
                </c:manualLayout>
              </c:layout>
              <c:showCatName val="1"/>
              <c:showPercent val="1"/>
            </c:dLbl>
            <c:dLbl>
              <c:idx val="4"/>
              <c:layout>
                <c:manualLayout>
                  <c:x val="-0.13681275337328852"/>
                  <c:y val="8.4914748663172095E-3"/>
                </c:manualLayout>
              </c:layout>
              <c:showCatName val="1"/>
              <c:showPercent val="1"/>
            </c:dLbl>
            <c:dLbl>
              <c:idx val="5"/>
              <c:layout>
                <c:manualLayout>
                  <c:x val="-8.7817885582092831E-2"/>
                  <c:y val="-0.14299095967158154"/>
                </c:manualLayout>
              </c:layout>
              <c:showCatName val="1"/>
              <c:showPercent val="1"/>
            </c:dLbl>
            <c:dLbl>
              <c:idx val="6"/>
              <c:layout>
                <c:manualLayout>
                  <c:x val="-7.9294879138192872E-2"/>
                  <c:y val="-0.20269167406921904"/>
                </c:manualLayout>
              </c:layout>
              <c:showCatName val="1"/>
              <c:showPercent val="1"/>
            </c:dLbl>
            <c:dLbl>
              <c:idx val="7"/>
              <c:layout>
                <c:manualLayout>
                  <c:x val="-5.4506169454643788E-2"/>
                  <c:y val="-0.24350134191255984"/>
                </c:manualLayout>
              </c:layout>
              <c:showCatName val="1"/>
              <c:showPercent val="1"/>
            </c:dLbl>
            <c:dLbl>
              <c:idx val="8"/>
              <c:layout>
                <c:manualLayout>
                  <c:x val="5.2755392945425311E-3"/>
                  <c:y val="-0.22648774117258152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Лист1!$O$7:$O$19</c:f>
              <c:strCache>
                <c:ptCount val="13"/>
                <c:pt idx="0">
                  <c:v>Италия</c:v>
                </c:pt>
                <c:pt idx="1">
                  <c:v>Турция</c:v>
                </c:pt>
                <c:pt idx="2">
                  <c:v>Испания</c:v>
                </c:pt>
                <c:pt idx="3">
                  <c:v>Украина</c:v>
                </c:pt>
                <c:pt idx="4">
                  <c:v>Азербайджан</c:v>
                </c:pt>
                <c:pt idx="5">
                  <c:v>Египет</c:v>
                </c:pt>
                <c:pt idx="6">
                  <c:v>Эстония</c:v>
                </c:pt>
                <c:pt idx="7">
                  <c:v>Кипр</c:v>
                </c:pt>
                <c:pt idx="8">
                  <c:v>Израиль</c:v>
                </c:pt>
                <c:pt idx="9">
                  <c:v>Казахстан</c:v>
                </c:pt>
                <c:pt idx="10">
                  <c:v>Марокко</c:v>
                </c:pt>
                <c:pt idx="11">
                  <c:v>Ливан</c:v>
                </c:pt>
                <c:pt idx="12">
                  <c:v>остальные</c:v>
                </c:pt>
              </c:strCache>
            </c:strRef>
          </c:cat>
          <c:val>
            <c:numRef>
              <c:f>Лист1!$P$7:$P$19</c:f>
              <c:numCache>
                <c:formatCode>#,##0</c:formatCode>
                <c:ptCount val="13"/>
                <c:pt idx="0">
                  <c:v>12251</c:v>
                </c:pt>
                <c:pt idx="1">
                  <c:v>9122</c:v>
                </c:pt>
                <c:pt idx="2">
                  <c:v>8114</c:v>
                </c:pt>
                <c:pt idx="3">
                  <c:v>6887</c:v>
                </c:pt>
                <c:pt idx="4">
                  <c:v>5930</c:v>
                </c:pt>
                <c:pt idx="5">
                  <c:v>5450</c:v>
                </c:pt>
                <c:pt idx="6">
                  <c:v>3975</c:v>
                </c:pt>
                <c:pt idx="7">
                  <c:v>3672</c:v>
                </c:pt>
                <c:pt idx="8">
                  <c:v>3483</c:v>
                </c:pt>
                <c:pt idx="9">
                  <c:v>2569</c:v>
                </c:pt>
                <c:pt idx="10">
                  <c:v>1926</c:v>
                </c:pt>
                <c:pt idx="11">
                  <c:v>1192</c:v>
                </c:pt>
                <c:pt idx="12">
                  <c:v>6501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1"/>
  <c:lang val="ru-RU"/>
  <c:chart>
    <c:title>
      <c:tx>
        <c:rich>
          <a:bodyPr/>
          <a:lstStyle/>
          <a:p>
            <a:pPr>
              <a:defRPr/>
            </a:pPr>
            <a:r>
              <a:rPr lang="ru-RU" sz="1400" dirty="0" smtClean="0"/>
              <a:t>2010г</a:t>
            </a:r>
            <a:r>
              <a:rPr lang="ru-RU" sz="1400" dirty="0"/>
              <a:t>.</a:t>
            </a:r>
          </a:p>
        </c:rich>
      </c:tx>
      <c:layout>
        <c:manualLayout>
          <c:xMode val="edge"/>
          <c:yMode val="edge"/>
          <c:x val="0.85359058091203921"/>
          <c:y val="1.8966337588264409E-2"/>
        </c:manualLayout>
      </c:layout>
    </c:title>
    <c:view3D>
      <c:rotX val="30"/>
      <c:rotY val="320"/>
      <c:perspective val="30"/>
    </c:view3D>
    <c:plotArea>
      <c:layout>
        <c:manualLayout>
          <c:layoutTarget val="inner"/>
          <c:xMode val="edge"/>
          <c:yMode val="edge"/>
          <c:x val="0"/>
          <c:y val="7.9457825666528509E-2"/>
          <c:w val="1"/>
          <c:h val="0.92054209675699517"/>
        </c:manualLayout>
      </c:layout>
      <c:pie3DChart>
        <c:varyColors val="1"/>
        <c:ser>
          <c:idx val="0"/>
          <c:order val="0"/>
          <c:explosion val="25"/>
          <c:dPt>
            <c:idx val="0"/>
            <c:spPr>
              <a:solidFill>
                <a:srgbClr val="FFFF00"/>
              </a:solidFill>
            </c:spPr>
          </c:dPt>
          <c:dPt>
            <c:idx val="2"/>
            <c:spPr>
              <a:solidFill>
                <a:srgbClr val="00FF99"/>
              </a:solidFill>
            </c:spPr>
          </c:dPt>
          <c:dPt>
            <c:idx val="3"/>
            <c:spPr>
              <a:solidFill>
                <a:srgbClr val="F682D8"/>
              </a:solidFill>
            </c:spPr>
          </c:dPt>
          <c:dPt>
            <c:idx val="6"/>
            <c:spPr>
              <a:solidFill>
                <a:srgbClr val="00B0F0"/>
              </a:solidFill>
            </c:spPr>
          </c:dPt>
          <c:dLbls>
            <c:dLbl>
              <c:idx val="0"/>
              <c:layout>
                <c:manualLayout>
                  <c:x val="1.6322854283740969E-2"/>
                  <c:y val="0.10336653985604102"/>
                </c:manualLayout>
              </c:layout>
              <c:showCatName val="1"/>
              <c:showPercent val="1"/>
            </c:dLbl>
            <c:dLbl>
              <c:idx val="1"/>
              <c:layout>
                <c:manualLayout>
                  <c:x val="-0.12019904159315319"/>
                  <c:y val="2.4845603558144677E-2"/>
                </c:manualLayout>
              </c:layout>
              <c:showCatName val="1"/>
              <c:showPercent val="1"/>
            </c:dLbl>
            <c:dLbl>
              <c:idx val="2"/>
              <c:layout>
                <c:manualLayout>
                  <c:x val="-0.1267528357175173"/>
                  <c:y val="-0.26364194899877147"/>
                </c:manualLayout>
              </c:layout>
              <c:showCatName val="1"/>
              <c:showPercent val="1"/>
            </c:dLbl>
            <c:dLbl>
              <c:idx val="3"/>
              <c:layout>
                <c:manualLayout>
                  <c:x val="-5.7582378167456802E-2"/>
                  <c:y val="-0.17572087763665692"/>
                </c:manualLayout>
              </c:layout>
              <c:showCatName val="1"/>
              <c:showPercent val="1"/>
            </c:dLbl>
            <c:dLbl>
              <c:idx val="4"/>
              <c:layout>
                <c:manualLayout>
                  <c:x val="4.995156951710332E-2"/>
                  <c:y val="-0.21794024379061527"/>
                </c:manualLayout>
              </c:layout>
              <c:showCatName val="1"/>
              <c:showPercent val="1"/>
            </c:dLbl>
            <c:dLbl>
              <c:idx val="5"/>
              <c:layout>
                <c:manualLayout>
                  <c:x val="-4.1522154234160037E-2"/>
                  <c:y val="5.3105745247140339E-2"/>
                </c:manualLayout>
              </c:layout>
              <c:showCatName val="1"/>
              <c:showPercent val="1"/>
            </c:dLbl>
            <c:dLbl>
              <c:idx val="6"/>
              <c:layout>
                <c:manualLayout>
                  <c:x val="-1.1462910875157953E-2"/>
                  <c:y val="3.6201212830085219E-2"/>
                </c:manualLayout>
              </c:layout>
              <c:showCatName val="1"/>
              <c:showPercent val="1"/>
            </c:dLbl>
            <c:dLbl>
              <c:idx val="7"/>
              <c:layout>
                <c:manualLayout>
                  <c:x val="-1.3647311697325724E-2"/>
                  <c:y val="-1.1379802552958644E-2"/>
                </c:manualLayout>
              </c:layout>
              <c:showCatName val="1"/>
              <c:showPercent val="1"/>
            </c:dLbl>
            <c:dLbl>
              <c:idx val="8"/>
              <c:layout>
                <c:manualLayout>
                  <c:x val="-1.0680870662671271E-2"/>
                  <c:y val="-5.3105745247140339E-2"/>
                </c:manualLayout>
              </c:layout>
              <c:showCatName val="1"/>
              <c:showPercent val="1"/>
            </c:dLbl>
            <c:dLbl>
              <c:idx val="12"/>
              <c:layout>
                <c:manualLayout>
                  <c:x val="0.10149206908933468"/>
                  <c:y val="5.6605407885277258E-2"/>
                </c:manualLayout>
              </c:layout>
              <c:showCatName val="1"/>
              <c:showPercent val="1"/>
            </c:dLbl>
            <c:txPr>
              <a:bodyPr/>
              <a:lstStyle/>
              <a:p>
                <a:pPr>
                  <a:defRPr sz="1200" b="1"/>
                </a:pPr>
                <a:endParaRPr lang="ru-RU"/>
              </a:p>
            </c:txPr>
            <c:showCatName val="1"/>
            <c:showPercent val="1"/>
            <c:showLeaderLines val="1"/>
          </c:dLbls>
          <c:cat>
            <c:strRef>
              <c:f>Лист1!$R$7:$R$19</c:f>
              <c:strCache>
                <c:ptCount val="13"/>
                <c:pt idx="0">
                  <c:v>Турция</c:v>
                </c:pt>
                <c:pt idx="1">
                  <c:v>Китай</c:v>
                </c:pt>
                <c:pt idx="2">
                  <c:v>Италия</c:v>
                </c:pt>
                <c:pt idx="3">
                  <c:v>Испания</c:v>
                </c:pt>
                <c:pt idx="4">
                  <c:v>Иран</c:v>
                </c:pt>
                <c:pt idx="5">
                  <c:v>Южная Корея</c:v>
                </c:pt>
                <c:pt idx="6">
                  <c:v>Азербайджан</c:v>
                </c:pt>
                <c:pt idx="7">
                  <c:v>Латвия</c:v>
                </c:pt>
                <c:pt idx="8">
                  <c:v>Кипр</c:v>
                </c:pt>
                <c:pt idx="9">
                  <c:v>Армения</c:v>
                </c:pt>
                <c:pt idx="10">
                  <c:v>Израиль</c:v>
                </c:pt>
                <c:pt idx="11">
                  <c:v>Греция</c:v>
                </c:pt>
                <c:pt idx="12">
                  <c:v>остальные</c:v>
                </c:pt>
              </c:strCache>
            </c:strRef>
          </c:cat>
          <c:val>
            <c:numRef>
              <c:f>Лист1!$S$7:$S$19</c:f>
              <c:numCache>
                <c:formatCode>#,##0</c:formatCode>
                <c:ptCount val="13"/>
                <c:pt idx="0">
                  <c:v>52591</c:v>
                </c:pt>
                <c:pt idx="1">
                  <c:v>44789</c:v>
                </c:pt>
                <c:pt idx="2">
                  <c:v>39489</c:v>
                </c:pt>
                <c:pt idx="3">
                  <c:v>21495</c:v>
                </c:pt>
                <c:pt idx="4">
                  <c:v>19672</c:v>
                </c:pt>
                <c:pt idx="5">
                  <c:v>11260</c:v>
                </c:pt>
                <c:pt idx="6">
                  <c:v>9787</c:v>
                </c:pt>
                <c:pt idx="7">
                  <c:v>8182</c:v>
                </c:pt>
                <c:pt idx="8">
                  <c:v>6510</c:v>
                </c:pt>
                <c:pt idx="9">
                  <c:v>5505</c:v>
                </c:pt>
                <c:pt idx="10">
                  <c:v>4187</c:v>
                </c:pt>
                <c:pt idx="11">
                  <c:v>3087</c:v>
                </c:pt>
                <c:pt idx="12">
                  <c:v>24750</c:v>
                </c:pt>
              </c:numCache>
            </c:numRef>
          </c:val>
        </c:ser>
        <c:dLbls>
          <c:showCatName val="1"/>
          <c:showPercent val="1"/>
        </c:dLbls>
      </c:pie3DChart>
    </c:plotArea>
    <c:plotVisOnly val="1"/>
  </c:chart>
  <c:externalData r:id="rId1"/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7D49708-BD0E-429F-80D9-3BD0874E969A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0"/>
      <dgm:spPr/>
      <dgm:t>
        <a:bodyPr/>
        <a:lstStyle/>
        <a:p>
          <a:endParaRPr lang="ru-RU"/>
        </a:p>
      </dgm:t>
    </dgm:pt>
    <dgm:pt modelId="{E00071E8-6BED-48B7-9BC2-E7276BA028B5}" type="pres">
      <dgm:prSet presAssocID="{67D49708-BD0E-429F-80D9-3BD0874E969A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</dgm:ptLst>
  <dgm:cxnLst>
    <dgm:cxn modelId="{427BDC5D-14FC-4503-99C7-DB6DF670F662}" type="presOf" srcId="{67D49708-BD0E-429F-80D9-3BD0874E969A}" destId="{E00071E8-6BED-48B7-9BC2-E7276BA028B5}" srcOrd="0" destOrd="0" presId="urn:microsoft.com/office/officeart/2005/8/layout/vList2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3/7/2012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3/7/2012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3/7/2012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3/7/2012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3/7/2012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3/7/2012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3/7/2012</a:t>
            </a:fld>
            <a:endParaRPr lang="en-US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3/7/2012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3/7/2012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3/7/2012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1ABA4E-CD72-497B-97AA-7213B3980F60}" type="datetimeFigureOut">
              <a:rPr lang="en-US" smtClean="0"/>
              <a:pPr/>
              <a:t>3/7/2012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1ABA4E-CD72-497B-97AA-7213B3980F60}" type="datetimeFigureOut">
              <a:rPr lang="en-US" smtClean="0"/>
              <a:pPr/>
              <a:t>3/7/2012</a:t>
            </a:fld>
            <a:endParaRPr lang="en-US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2E57653-3E58-4892-A7ED-712530ACC680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2.xml"/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4.xml"/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1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png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Rectangle 2"/>
          <p:cNvSpPr>
            <a:spLocks noGrp="1" noChangeArrowheads="1"/>
          </p:cNvSpPr>
          <p:nvPr>
            <p:ph idx="1"/>
          </p:nvPr>
        </p:nvSpPr>
        <p:spPr>
          <a:xfrm>
            <a:off x="928662" y="1928802"/>
            <a:ext cx="7572428" cy="1714512"/>
          </a:xfrm>
        </p:spPr>
        <p:txBody>
          <a:bodyPr>
            <a:noAutofit/>
          </a:bodyPr>
          <a:lstStyle/>
          <a:p>
            <a:pPr algn="ctr">
              <a:buFontTx/>
              <a:buNone/>
            </a:pPr>
            <a:r>
              <a:rPr lang="ru-RU" b="1" dirty="0" smtClean="0">
                <a:latin typeface="Arial" charset="0"/>
                <a:cs typeface="Arial" charset="0"/>
              </a:rPr>
              <a:t>ОСНОВНЫЕ  ТЕНДЕНЦИИ </a:t>
            </a:r>
          </a:p>
          <a:p>
            <a:pPr algn="ctr">
              <a:buFontTx/>
              <a:buNone/>
            </a:pPr>
            <a:r>
              <a:rPr lang="ru-RU" b="1" dirty="0" smtClean="0">
                <a:latin typeface="Arial" charset="0"/>
                <a:cs typeface="Arial" charset="0"/>
              </a:rPr>
              <a:t>развития   российского   рынка комбикормов и кормовых добавок</a:t>
            </a:r>
          </a:p>
          <a:p>
            <a:pPr algn="ctr">
              <a:buFontTx/>
              <a:buNone/>
            </a:pPr>
            <a:endParaRPr lang="ru-RU" b="1" dirty="0" smtClean="0">
              <a:solidFill>
                <a:schemeClr val="accent6"/>
              </a:solidFill>
              <a:latin typeface="Arial" charset="0"/>
              <a:cs typeface="Arial" charset="0"/>
            </a:endParaRPr>
          </a:p>
          <a:p>
            <a:pPr algn="ctr">
              <a:buFontTx/>
              <a:buNone/>
            </a:pPr>
            <a:r>
              <a:rPr lang="ru-RU" b="1" dirty="0" smtClean="0">
                <a:latin typeface="Arial" charset="0"/>
                <a:cs typeface="Arial" charset="0"/>
              </a:rPr>
              <a:t>Лилия Александрова,</a:t>
            </a:r>
          </a:p>
          <a:p>
            <a:pPr algn="ctr">
              <a:buFontTx/>
              <a:buNone/>
            </a:pPr>
            <a:r>
              <a:rPr lang="ru-RU" b="1" dirty="0" smtClean="0">
                <a:latin typeface="Arial" charset="0"/>
                <a:cs typeface="Arial" charset="0"/>
              </a:rPr>
              <a:t>главный редактор ИА </a:t>
            </a:r>
            <a:r>
              <a:rPr lang="en-US" b="1" dirty="0" smtClean="0">
                <a:latin typeface="Arial" charset="0"/>
                <a:cs typeface="Arial" charset="0"/>
              </a:rPr>
              <a:t>SoyaNews</a:t>
            </a:r>
            <a:endParaRPr lang="ru-RU" b="1" dirty="0" smtClean="0">
              <a:latin typeface="Arial" charset="0"/>
              <a:cs typeface="Arial" charset="0"/>
            </a:endParaRPr>
          </a:p>
        </p:txBody>
      </p:sp>
      <p:pic>
        <p:nvPicPr>
          <p:cNvPr id="26628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07832" y="115888"/>
            <a:ext cx="2892669" cy="965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26629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31532" y="160341"/>
            <a:ext cx="688731" cy="871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71472" y="5715016"/>
            <a:ext cx="285752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u="sng" dirty="0" smtClean="0"/>
              <a:t>www.soyanews.ru</a:t>
            </a:r>
          </a:p>
          <a:p>
            <a:r>
              <a:rPr lang="en-US" b="1" dirty="0" smtClean="0"/>
              <a:t>(495) 772-95-15</a:t>
            </a:r>
          </a:p>
          <a:p>
            <a:r>
              <a:rPr lang="en-US" b="1" dirty="0" smtClean="0"/>
              <a:t>la@soyanews.ru</a:t>
            </a:r>
            <a:endParaRPr lang="ru-RU" b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-71470" y="0"/>
            <a:ext cx="928694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0" y="714356"/>
            <a:ext cx="3000396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100" b="1" dirty="0" smtClean="0"/>
              <a:t>По данным </a:t>
            </a:r>
            <a:r>
              <a:rPr lang="en-US" sz="1100" b="1" dirty="0" smtClean="0"/>
              <a:t>DISCOVERY Research Group</a:t>
            </a:r>
            <a:endParaRPr lang="ru-RU" sz="11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928660" y="428604"/>
          <a:ext cx="7072364" cy="2397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446089"/>
                <a:gridCol w="747978"/>
                <a:gridCol w="797842"/>
                <a:gridCol w="794307"/>
                <a:gridCol w="1000132"/>
                <a:gridCol w="1143008"/>
                <a:gridCol w="1143008"/>
              </a:tblGrid>
              <a:tr h="370840"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1990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2000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2010 </a:t>
                      </a:r>
                    </a:p>
                    <a:p>
                      <a:pPr algn="ctr"/>
                      <a:r>
                        <a:rPr lang="ru-RU" dirty="0" smtClean="0"/>
                        <a:t>к 1990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2020 </a:t>
                      </a:r>
                    </a:p>
                    <a:p>
                      <a:pPr algn="ctr"/>
                      <a:r>
                        <a:rPr lang="ru-RU" dirty="0" smtClean="0"/>
                        <a:t>прогноз МСХ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2020 </a:t>
                      </a:r>
                    </a:p>
                    <a:p>
                      <a:pPr algn="ctr"/>
                      <a:r>
                        <a:rPr lang="ru-RU" dirty="0" smtClean="0"/>
                        <a:t>к 2010</a:t>
                      </a:r>
                      <a:endParaRPr lang="ru-RU" dirty="0"/>
                    </a:p>
                  </a:txBody>
                  <a:tcPr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КРС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 4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329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 1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897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 1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727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- 60,1%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1 786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+3,4%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Свиньи 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 3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480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 1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578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 2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331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-33,0%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3 389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+45,4%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Овцы и козы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395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140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185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-53,3%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210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+13,5%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ru-RU" dirty="0" smtClean="0"/>
                        <a:t>Птица</a:t>
                      </a:r>
                      <a:endParaRPr lang="ru-RU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 1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801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768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     2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847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+ 58,1%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4 251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+49,3%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14348" y="0"/>
            <a:ext cx="7442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Производство скота и птицы в России на убой в убойном весе, тыс. тонн</a:t>
            </a:r>
            <a:endParaRPr lang="ru-RU" b="1" dirty="0"/>
          </a:p>
        </p:txBody>
      </p:sp>
      <p:sp>
        <p:nvSpPr>
          <p:cNvPr id="6" name="TextBox 5"/>
          <p:cNvSpPr txBox="1"/>
          <p:nvPr/>
        </p:nvSpPr>
        <p:spPr>
          <a:xfrm>
            <a:off x="214282" y="2357430"/>
            <a:ext cx="6668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Росстат</a:t>
            </a:r>
            <a:endParaRPr lang="ru-RU" sz="1200" dirty="0"/>
          </a:p>
        </p:txBody>
      </p:sp>
      <p:graphicFrame>
        <p:nvGraphicFramePr>
          <p:cNvPr id="8" name="Диаграмма 7"/>
          <p:cNvGraphicFramePr/>
          <p:nvPr/>
        </p:nvGraphicFramePr>
        <p:xfrm>
          <a:off x="5000628" y="2500306"/>
          <a:ext cx="4143372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-214346" y="3000372"/>
          <a:ext cx="5500726" cy="3857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7158" y="500042"/>
          <a:ext cx="8643998" cy="1487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950"/>
                <a:gridCol w="857256"/>
                <a:gridCol w="1000132"/>
                <a:gridCol w="1000132"/>
                <a:gridCol w="1000132"/>
                <a:gridCol w="1000132"/>
                <a:gridCol w="1000132"/>
                <a:gridCol w="1000132"/>
              </a:tblGrid>
              <a:tr h="252000">
                <a:tc>
                  <a:txBody>
                    <a:bodyPr/>
                    <a:lstStyle/>
                    <a:p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2005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2006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2007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2008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2009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2010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2011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Всего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4 653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5 413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7 786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7 934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7 788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9 953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9 505</a:t>
                      </a:r>
                    </a:p>
                  </a:txBody>
                  <a:tcPr marL="0" marR="0" marT="0" marB="0" anchor="b"/>
                </a:tc>
              </a:tr>
              <a:tr h="25200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Для</a:t>
                      </a:r>
                      <a:r>
                        <a:rPr lang="ru-RU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 КРС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3 418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3 949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5 929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6 231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5 692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7 828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7 347</a:t>
                      </a:r>
                    </a:p>
                  </a:txBody>
                  <a:tcPr marL="0" marR="0" marT="0" marB="0" anchor="b"/>
                </a:tc>
              </a:tr>
              <a:tr h="25200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Для</a:t>
                      </a:r>
                      <a:r>
                        <a:rPr lang="ru-RU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 свиней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4 401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5 030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6 862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7 867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6 422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8 970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8 079</a:t>
                      </a:r>
                    </a:p>
                  </a:txBody>
                  <a:tcPr marL="0" marR="0" marT="0" marB="0" anchor="b"/>
                </a:tc>
              </a:tr>
              <a:tr h="25200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Для</a:t>
                      </a:r>
                      <a:r>
                        <a:rPr lang="ru-RU" sz="1400" b="1" baseline="0" dirty="0" smtClean="0">
                          <a:latin typeface="Arial" pitchFamily="34" charset="0"/>
                          <a:cs typeface="Arial" pitchFamily="34" charset="0"/>
                        </a:rPr>
                        <a:t> птицы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5 019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5 860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8 109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8 574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8 795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10 807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10 420</a:t>
                      </a: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2285992"/>
            <a:ext cx="6668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Росстат</a:t>
            </a:r>
            <a:endParaRPr lang="ru-RU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1714480" y="0"/>
            <a:ext cx="57148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Средняя цена комбикормов в России в декабре, руб./т.</a:t>
            </a:r>
            <a:endParaRPr lang="ru-RU" b="1" dirty="0"/>
          </a:p>
        </p:txBody>
      </p:sp>
      <p:graphicFrame>
        <p:nvGraphicFramePr>
          <p:cNvPr id="11" name="Диаграмма 10"/>
          <p:cNvGraphicFramePr/>
          <p:nvPr/>
        </p:nvGraphicFramePr>
        <p:xfrm>
          <a:off x="214282" y="2500306"/>
          <a:ext cx="8715436" cy="41434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Диаграмма 7"/>
          <p:cNvGraphicFramePr/>
          <p:nvPr/>
        </p:nvGraphicFramePr>
        <p:xfrm>
          <a:off x="0" y="3000372"/>
          <a:ext cx="4286248" cy="3857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4500562" y="3000372"/>
          <a:ext cx="4643438" cy="3857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7158" y="500042"/>
          <a:ext cx="8643998" cy="23795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950"/>
                <a:gridCol w="857256"/>
                <a:gridCol w="1000132"/>
                <a:gridCol w="1000132"/>
                <a:gridCol w="1000132"/>
                <a:gridCol w="1000132"/>
                <a:gridCol w="1000132"/>
                <a:gridCol w="1000132"/>
              </a:tblGrid>
              <a:tr h="252000">
                <a:tc>
                  <a:txBody>
                    <a:bodyPr/>
                    <a:lstStyle/>
                    <a:p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2005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2006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2007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2008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2009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2010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2011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Комбикорма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9 507 642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10 647 808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11 736 484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13 017 339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14 059 609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15 278 100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16 821 148 </a:t>
                      </a:r>
                    </a:p>
                  </a:txBody>
                  <a:tcPr marL="0" marR="0" marT="0" marB="0" anchor="b"/>
                </a:tc>
              </a:tr>
              <a:tr h="25200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Белок кормовой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71 307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84 510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72 385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70 938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63 264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76 117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45 772 </a:t>
                      </a:r>
                    </a:p>
                  </a:txBody>
                  <a:tcPr marL="0" marR="0" marT="0" marB="0" anchor="b"/>
                </a:tc>
              </a:tr>
              <a:tr h="25200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Мука рыбная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53 674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55 960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58 709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62 296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58 730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60 495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59 849 </a:t>
                      </a:r>
                    </a:p>
                  </a:txBody>
                  <a:tcPr marL="0" marR="0" marT="0" marB="0" anchor="b"/>
                </a:tc>
              </a:tr>
              <a:tr h="25200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Мука мясокостная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158 297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135 657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138 681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133 699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146 791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134 413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166 004 </a:t>
                      </a:r>
                    </a:p>
                  </a:txBody>
                  <a:tcPr marL="0" marR="0" marT="0" marB="0" anchor="b"/>
                </a:tc>
              </a:tr>
              <a:tr h="25200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БВД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42 978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71 885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61 599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39 602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94 086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114 661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136 622 </a:t>
                      </a:r>
                    </a:p>
                  </a:txBody>
                  <a:tcPr marL="0" marR="0" marT="0" marB="0" anchor="b"/>
                </a:tc>
              </a:tr>
              <a:tr h="25200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Премиксы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18 802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28 653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28 188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25 710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42 338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72 641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118 304 </a:t>
                      </a:r>
                    </a:p>
                  </a:txBody>
                  <a:tcPr marL="0" marR="0" marT="0" marB="0" anchor="b"/>
                </a:tc>
              </a:tr>
              <a:tr h="25200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Жмыхи и шроты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1 698 383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2 380 078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2 795 818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2 843 474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3 653 224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3 807 323 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Arial" pitchFamily="34" charset="0"/>
                          <a:cs typeface="Arial" pitchFamily="34" charset="0"/>
                        </a:rPr>
                        <a:t>3 933 371 </a:t>
                      </a: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2928934"/>
            <a:ext cx="6668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Росстат</a:t>
            </a:r>
            <a:endParaRPr lang="ru-RU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0" y="0"/>
            <a:ext cx="89122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Динамика производства отдельных видов кормов и кормовых добавок в России, тонн</a:t>
            </a:r>
            <a:endParaRPr lang="ru-RU" b="1" dirty="0"/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357158" y="500042"/>
          <a:ext cx="8643998" cy="14872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85950"/>
                <a:gridCol w="857256"/>
                <a:gridCol w="1000132"/>
                <a:gridCol w="1000132"/>
                <a:gridCol w="1000132"/>
                <a:gridCol w="1000132"/>
                <a:gridCol w="1000132"/>
                <a:gridCol w="1000132"/>
              </a:tblGrid>
              <a:tr h="252000">
                <a:tc>
                  <a:txBody>
                    <a:bodyPr/>
                    <a:lstStyle/>
                    <a:p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2005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2006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2007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2008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2009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2010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Arial" pitchFamily="34" charset="0"/>
                          <a:cs typeface="Arial" pitchFamily="34" charset="0"/>
                        </a:rPr>
                        <a:t>2011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5200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Белок кормовой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5 090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4 900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6 472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15 254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12 180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8 429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7 690</a:t>
                      </a:r>
                    </a:p>
                  </a:txBody>
                  <a:tcPr marL="0" marR="0" marT="0" marB="0" anchor="b"/>
                </a:tc>
              </a:tr>
              <a:tr h="25200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Мука рыбная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20 586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20 608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24 097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28 408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28 872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27 530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34 748</a:t>
                      </a:r>
                    </a:p>
                  </a:txBody>
                  <a:tcPr marL="0" marR="0" marT="0" marB="0" anchor="b"/>
                </a:tc>
              </a:tr>
              <a:tr h="25200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БВД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5 000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6 192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9 385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10 004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11 077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20 668</a:t>
                      </a:r>
                    </a:p>
                  </a:txBody>
                  <a:tcPr marL="0" marR="0" marT="0" marB="0" anchor="b"/>
                </a:tc>
              </a:tr>
              <a:tr h="252000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Премиксы, </a:t>
                      </a:r>
                      <a:r>
                        <a:rPr lang="ru-RU" sz="1400" b="1" dirty="0" err="1" smtClean="0">
                          <a:latin typeface="Arial" pitchFamily="34" charset="0"/>
                          <a:cs typeface="Arial" pitchFamily="34" charset="0"/>
                        </a:rPr>
                        <a:t>усл.т</a:t>
                      </a:r>
                      <a:r>
                        <a:rPr lang="ru-RU" sz="1400" b="1" dirty="0" smtClean="0">
                          <a:latin typeface="Arial" pitchFamily="34" charset="0"/>
                          <a:cs typeface="Arial" pitchFamily="34" charset="0"/>
                        </a:rPr>
                        <a:t>.</a:t>
                      </a:r>
                      <a:endParaRPr lang="ru-RU" sz="1400" b="1" dirty="0">
                        <a:latin typeface="Arial" pitchFamily="34" charset="0"/>
                        <a:cs typeface="Arial" pitchFamily="34" charset="0"/>
                      </a:endParaRPr>
                    </a:p>
                  </a:txBody>
                  <a:tcPr marL="84081" marR="84081" marT="42042" marB="42042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26 418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28 411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26 197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29 236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24 941</a:t>
                      </a: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0" y="2285992"/>
            <a:ext cx="666849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200" dirty="0" smtClean="0"/>
              <a:t>Росстат</a:t>
            </a:r>
            <a:endParaRPr lang="ru-RU" sz="1200" dirty="0"/>
          </a:p>
        </p:txBody>
      </p:sp>
      <p:sp>
        <p:nvSpPr>
          <p:cNvPr id="7" name="TextBox 6"/>
          <p:cNvSpPr txBox="1"/>
          <p:nvPr/>
        </p:nvSpPr>
        <p:spPr>
          <a:xfrm>
            <a:off x="714348" y="0"/>
            <a:ext cx="74180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Средняя цена отдельных кормовых добавок в России в декабре, руб./т.</a:t>
            </a:r>
            <a:endParaRPr lang="ru-RU" b="1" dirty="0"/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0" y="2643182"/>
          <a:ext cx="9144000" cy="38576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142976" y="424494"/>
          <a:ext cx="5072098" cy="24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759414"/>
                <a:gridCol w="1085908"/>
                <a:gridCol w="1113388"/>
                <a:gridCol w="1113388"/>
              </a:tblGrid>
              <a:tr h="218424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2005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+/-</a:t>
                      </a:r>
                      <a:endParaRPr lang="ru-RU" sz="1400" dirty="0"/>
                    </a:p>
                  </a:txBody>
                  <a:tcPr anchor="ctr"/>
                </a:tc>
              </a:tr>
              <a:tr h="27081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Кукуруза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200 625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36 500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-81,8%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18032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Соевые бобы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39 904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1 066 347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в 27 раз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3400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Соевый шрот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535 189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436 800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-18,4%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1367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Корма для скота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209 113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334 247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+59,8%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19591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Жмыхи 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37 708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3 091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-91,8%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175574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Рыбная</a:t>
                      </a:r>
                      <a:r>
                        <a:rPr lang="ru-RU" sz="1400" baseline="0" dirty="0" smtClean="0"/>
                        <a:t> мука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102 065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57 820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-43,3%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2925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Мясокостная мука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69 324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70 970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+2,4%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142976" y="0"/>
            <a:ext cx="496129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Импорт кормов в Россию в 2005г. и 2010г., тонн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642910" y="2714620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ООН</a:t>
            </a:r>
            <a:endParaRPr lang="ru-RU" sz="1400" dirty="0"/>
          </a:p>
        </p:txBody>
      </p:sp>
      <p:graphicFrame>
        <p:nvGraphicFramePr>
          <p:cNvPr id="9" name="Диаграмма 8"/>
          <p:cNvGraphicFramePr/>
          <p:nvPr/>
        </p:nvGraphicFramePr>
        <p:xfrm>
          <a:off x="0" y="3071810"/>
          <a:ext cx="4643438" cy="40719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0" name="Диаграмма 9"/>
          <p:cNvGraphicFramePr/>
          <p:nvPr/>
        </p:nvGraphicFramePr>
        <p:xfrm>
          <a:off x="4357686" y="3000372"/>
          <a:ext cx="4786314" cy="3857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/>
        </p:nvGraphicFramePr>
        <p:xfrm>
          <a:off x="1285852" y="385755"/>
          <a:ext cx="4572032" cy="2438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85951"/>
                <a:gridCol w="978847"/>
                <a:gridCol w="1003617"/>
                <a:gridCol w="1003617"/>
              </a:tblGrid>
              <a:tr h="214314">
                <a:tc>
                  <a:txBody>
                    <a:bodyPr/>
                    <a:lstStyle/>
                    <a:p>
                      <a:pPr algn="ctr"/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2005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2010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+/-</a:t>
                      </a:r>
                      <a:endParaRPr lang="ru-RU" sz="1400" dirty="0"/>
                    </a:p>
                  </a:txBody>
                  <a:tcPr anchor="ctr"/>
                </a:tc>
              </a:tr>
              <a:tr h="195266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Кукуруза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69 472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     230 041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+231,1%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176218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Соевые бобы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5 567                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  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780   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- 86%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157170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Соевый шрот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     61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  5 210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в</a:t>
                      </a:r>
                      <a:r>
                        <a:rPr lang="ru-RU" sz="1600" b="1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85 раз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252409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Корма для скота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16 045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  21 338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+33,0%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19051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Жмыхи 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692 706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     787 758   </a:t>
                      </a: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+13,7%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19051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Мясокостная мука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397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-79,8%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  <a:tr h="190512">
                <a:tc>
                  <a:txBody>
                    <a:bodyPr/>
                    <a:lstStyle/>
                    <a:p>
                      <a:r>
                        <a:rPr lang="ru-RU" sz="1400" dirty="0" smtClean="0"/>
                        <a:t>Рыбная мука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1 053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46 537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ru-RU" sz="16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в 44 раза</a:t>
                      </a:r>
                      <a:endParaRPr lang="ru-RU" sz="16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ctr"/>
                </a:tc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071538" y="0"/>
            <a:ext cx="50893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 smtClean="0"/>
              <a:t>Экспорт кормов из России в 2005г. и 2010г., тонн</a:t>
            </a:r>
            <a:endParaRPr lang="ru-RU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00034" y="2571744"/>
            <a:ext cx="5341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dirty="0" smtClean="0"/>
              <a:t>ООН</a:t>
            </a:r>
            <a:endParaRPr lang="ru-RU" sz="1400" dirty="0"/>
          </a:p>
        </p:txBody>
      </p:sp>
      <p:graphicFrame>
        <p:nvGraphicFramePr>
          <p:cNvPr id="10" name="Диаграмма 9"/>
          <p:cNvGraphicFramePr/>
          <p:nvPr/>
        </p:nvGraphicFramePr>
        <p:xfrm>
          <a:off x="0" y="2928934"/>
          <a:ext cx="4929254" cy="3929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4357686" y="2928934"/>
          <a:ext cx="4786314" cy="3929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928794" cy="34523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4034"/>
                <a:gridCol w="754760"/>
              </a:tblGrid>
              <a:tr h="31633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2005г.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Тыс. </a:t>
                      </a:r>
                      <a:r>
                        <a:rPr lang="en-US" sz="1400" dirty="0" smtClean="0"/>
                        <a:t>$</a:t>
                      </a:r>
                      <a:endParaRPr lang="ru-RU" sz="1400" dirty="0"/>
                    </a:p>
                  </a:txBody>
                  <a:tcPr anchor="ctr"/>
                </a:tc>
              </a:tr>
              <a:tr h="22143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ВСЕГО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424 440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2143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Нидерланды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88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22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Аргентина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69 505</a:t>
                      </a:r>
                    </a:p>
                  </a:txBody>
                  <a:tcPr marL="0" marR="0" marT="0" marB="0" anchor="b"/>
                </a:tc>
              </a:tr>
              <a:tr h="222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Германия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25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668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22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Бельгия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21 676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22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Украина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206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22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Бразилия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17 807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22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Финляндия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293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22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Перу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16 684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22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Дания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16 342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4747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Франция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398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22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Венгрия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14 288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22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США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13 563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2143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остальные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87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803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0" y="3566160"/>
          <a:ext cx="2000264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85852"/>
                <a:gridCol w="714412"/>
              </a:tblGrid>
              <a:tr h="30480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2010г.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Тыс. </a:t>
                      </a:r>
                      <a:r>
                        <a:rPr lang="en-US" sz="1400" dirty="0" smtClean="0"/>
                        <a:t>$</a:t>
                      </a:r>
                      <a:endParaRPr lang="ru-RU" sz="1400" dirty="0"/>
                    </a:p>
                  </a:txBody>
                  <a:tcPr anchor="ctr"/>
                </a:tc>
              </a:tr>
              <a:tr h="19526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ВСЕГО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1 329 620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622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Бразилия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220 021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622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Парагвай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218 715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622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Нидерланды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154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423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717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Аргентина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105 </a:t>
                      </a:r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634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81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Германия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80516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003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Франция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58 549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099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Бельгия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46 146</a:t>
                      </a:r>
                    </a:p>
                  </a:txBody>
                  <a:tcPr marL="0" marR="0" marT="0" marB="0" anchor="b"/>
                </a:tc>
              </a:tr>
              <a:tr h="20194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Венгрия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45 684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194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США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44 672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194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Дания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37 463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194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Литва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35 294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194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Мавритания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34 264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6479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остальные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248 239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071670" y="0"/>
            <a:ext cx="6643734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 smtClean="0"/>
              <a:t>Структура импорта кормов в Россию в 2005г. и 2010г. в разрезе контрагентов</a:t>
            </a:r>
            <a:endParaRPr lang="ru-RU" sz="1500" b="1" dirty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1785918" y="214290"/>
          <a:ext cx="7358082" cy="33718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1714480" y="3500438"/>
          <a:ext cx="7786742" cy="33575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" name="Таблица 9"/>
          <p:cNvGraphicFramePr>
            <a:graphicFrameLocks noGrp="1"/>
          </p:cNvGraphicFramePr>
          <p:nvPr/>
        </p:nvGraphicFramePr>
        <p:xfrm>
          <a:off x="0" y="0"/>
          <a:ext cx="1928794" cy="341624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74034"/>
                <a:gridCol w="754760"/>
              </a:tblGrid>
              <a:tr h="316333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2005г.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Тыс. </a:t>
                      </a:r>
                      <a:r>
                        <a:rPr lang="en-US" sz="1400" dirty="0" smtClean="0"/>
                        <a:t>$</a:t>
                      </a:r>
                      <a:endParaRPr lang="ru-RU" sz="1400" dirty="0"/>
                    </a:p>
                  </a:txBody>
                  <a:tcPr anchor="ctr"/>
                </a:tc>
              </a:tr>
              <a:tr h="22143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ВСЕГО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71 072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2143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Италия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12 251</a:t>
                      </a:r>
                    </a:p>
                  </a:txBody>
                  <a:tcPr marL="0" marR="0" marT="0" marB="0" anchor="b"/>
                </a:tc>
              </a:tr>
              <a:tr h="222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Турция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9 122</a:t>
                      </a:r>
                    </a:p>
                  </a:txBody>
                  <a:tcPr marL="0" marR="0" marT="0" marB="0" anchor="b"/>
                </a:tc>
              </a:tr>
              <a:tr h="222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Испания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8 114</a:t>
                      </a:r>
                    </a:p>
                  </a:txBody>
                  <a:tcPr marL="0" marR="0" marT="0" marB="0" anchor="b"/>
                </a:tc>
              </a:tr>
              <a:tr h="222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Украина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6 887</a:t>
                      </a:r>
                    </a:p>
                  </a:txBody>
                  <a:tcPr marL="0" marR="0" marT="0" marB="0" anchor="b"/>
                </a:tc>
              </a:tr>
              <a:tr h="222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Азербайджан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5 930</a:t>
                      </a:r>
                    </a:p>
                  </a:txBody>
                  <a:tcPr marL="0" marR="0" marT="0" marB="0" anchor="b"/>
                </a:tc>
              </a:tr>
              <a:tr h="22143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Египет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5 450</a:t>
                      </a:r>
                    </a:p>
                  </a:txBody>
                  <a:tcPr marL="0" marR="0" marT="0" marB="0" anchor="b"/>
                </a:tc>
              </a:tr>
              <a:tr h="222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Эстония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3 975</a:t>
                      </a:r>
                    </a:p>
                  </a:txBody>
                  <a:tcPr marL="0" marR="0" marT="0" marB="0" anchor="b"/>
                </a:tc>
              </a:tr>
              <a:tr h="193245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Кипр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3 672</a:t>
                      </a:r>
                    </a:p>
                  </a:txBody>
                  <a:tcPr marL="0" marR="0" marT="0" marB="0" anchor="b"/>
                </a:tc>
              </a:tr>
              <a:tr h="22242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Израиль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3 483</a:t>
                      </a:r>
                    </a:p>
                  </a:txBody>
                  <a:tcPr marL="0" marR="0" marT="0" marB="0" anchor="b"/>
                </a:tc>
              </a:tr>
              <a:tr h="22143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Казахстан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</a:t>
                      </a:r>
                      <a:r>
                        <a:rPr lang="ru-RU" sz="1400" b="0" i="0" u="none" strike="noStrike" baseline="0" dirty="0" smtClean="0">
                          <a:solidFill>
                            <a:srgbClr val="000000"/>
                          </a:solidFill>
                          <a:latin typeface="Calibri"/>
                        </a:rPr>
                        <a:t> 569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2143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Марокко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1 926</a:t>
                      </a:r>
                    </a:p>
                  </a:txBody>
                  <a:tcPr marL="0" marR="0" marT="0" marB="0" anchor="b"/>
                </a:tc>
              </a:tr>
              <a:tr h="22341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Ливан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1 192</a:t>
                      </a:r>
                    </a:p>
                  </a:txBody>
                  <a:tcPr marL="0" marR="0" marT="0" marB="0" anchor="b"/>
                </a:tc>
              </a:tr>
              <a:tr h="221433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остальные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6 501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graphicFrame>
        <p:nvGraphicFramePr>
          <p:cNvPr id="12" name="Таблица 11"/>
          <p:cNvGraphicFramePr>
            <a:graphicFrameLocks noGrp="1"/>
          </p:cNvGraphicFramePr>
          <p:nvPr/>
        </p:nvGraphicFramePr>
        <p:xfrm>
          <a:off x="0" y="3566160"/>
          <a:ext cx="2000264" cy="32918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57322"/>
                <a:gridCol w="642942"/>
              </a:tblGrid>
              <a:tr h="291468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2010г.</a:t>
                      </a:r>
                      <a:endParaRPr lang="ru-RU" sz="14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/>
                        <a:t>Тыс. </a:t>
                      </a:r>
                      <a:r>
                        <a:rPr lang="en-US" sz="1400" dirty="0" smtClean="0"/>
                        <a:t>$</a:t>
                      </a:r>
                      <a:endParaRPr lang="ru-RU" sz="1400" dirty="0"/>
                    </a:p>
                  </a:txBody>
                  <a:tcPr anchor="ctr"/>
                </a:tc>
              </a:tr>
              <a:tr h="19526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ВСЕГО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1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251 304</a:t>
                      </a:r>
                      <a:endParaRPr lang="ru-RU" sz="1400" b="1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622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Турция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52 591</a:t>
                      </a:r>
                    </a:p>
                  </a:txBody>
                  <a:tcPr marL="0" marR="0" marT="0" marB="0" anchor="b"/>
                </a:tc>
              </a:tr>
              <a:tr h="19622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Китай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44 789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19717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Италия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39 489</a:t>
                      </a:r>
                    </a:p>
                  </a:txBody>
                  <a:tcPr marL="0" marR="0" marT="0" marB="0" anchor="b"/>
                </a:tc>
              </a:tr>
              <a:tr h="19812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Испания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21 495</a:t>
                      </a:r>
                    </a:p>
                  </a:txBody>
                  <a:tcPr marL="0" marR="0" marT="0" marB="0" anchor="b"/>
                </a:tc>
              </a:tr>
              <a:tr h="19908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Иран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19 672</a:t>
                      </a:r>
                    </a:p>
                  </a:txBody>
                  <a:tcPr marL="0" marR="0" marT="0" marB="0" anchor="b"/>
                </a:tc>
              </a:tr>
              <a:tr h="19908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Южная Корея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11 260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0036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Азербайджан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9 787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  <a:tr h="20099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Латвия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8 182</a:t>
                      </a:r>
                    </a:p>
                  </a:txBody>
                  <a:tcPr marL="0" marR="0" marT="0" marB="0" anchor="b"/>
                </a:tc>
              </a:tr>
              <a:tr h="201944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Кипр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6 510</a:t>
                      </a:r>
                    </a:p>
                  </a:txBody>
                  <a:tcPr marL="0" marR="0" marT="0" marB="0" anchor="b"/>
                </a:tc>
              </a:tr>
              <a:tr h="131460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Армения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5 505</a:t>
                      </a:r>
                    </a:p>
                  </a:txBody>
                  <a:tcPr marL="0" marR="0" marT="0" marB="0" anchor="b"/>
                </a:tc>
              </a:tr>
              <a:tr h="20956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Израиль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4 187</a:t>
                      </a:r>
                    </a:p>
                  </a:txBody>
                  <a:tcPr marL="0" marR="0" marT="0" marB="0" anchor="b"/>
                </a:tc>
              </a:tr>
              <a:tr h="133368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Греция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3 087</a:t>
                      </a:r>
                    </a:p>
                  </a:txBody>
                  <a:tcPr marL="0" marR="0" marT="0" marB="0" anchor="b"/>
                </a:tc>
              </a:tr>
              <a:tr h="64792">
                <a:tc>
                  <a:txBody>
                    <a:bodyPr/>
                    <a:lstStyle/>
                    <a:p>
                      <a:pPr algn="l" fontAlgn="b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остальные</a:t>
                      </a:r>
                    </a:p>
                  </a:txBody>
                  <a:tcPr marL="0" marR="0" marT="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ru-RU" sz="1400" b="0" i="0" u="none" strike="noStrike" dirty="0" smtClean="0">
                          <a:solidFill>
                            <a:srgbClr val="000000"/>
                          </a:solidFill>
                          <a:latin typeface="Calibri"/>
                        </a:rPr>
                        <a:t>24 750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 anchor="b"/>
                </a:tc>
              </a:tr>
            </a:tbl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2071670" y="0"/>
            <a:ext cx="6786610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500" b="1" dirty="0" smtClean="0"/>
              <a:t>Структура экспорта кормов из России в 2005г. и 2010г. в разрезе контрагентов</a:t>
            </a:r>
            <a:endParaRPr lang="ru-RU" sz="1500" b="1" dirty="0"/>
          </a:p>
        </p:txBody>
      </p:sp>
      <p:graphicFrame>
        <p:nvGraphicFramePr>
          <p:cNvPr id="7" name="Диаграмма 6"/>
          <p:cNvGraphicFramePr/>
          <p:nvPr/>
        </p:nvGraphicFramePr>
        <p:xfrm>
          <a:off x="2000232" y="285728"/>
          <a:ext cx="7367588" cy="34909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8" name="Диаграмма 7"/>
          <p:cNvGraphicFramePr/>
          <p:nvPr/>
        </p:nvGraphicFramePr>
        <p:xfrm>
          <a:off x="1857356" y="3509963"/>
          <a:ext cx="7605747" cy="33480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43124"/>
            <a:ext cx="8229600" cy="1143000"/>
          </a:xfrm>
        </p:spPr>
        <p:txBody>
          <a:bodyPr/>
          <a:lstStyle/>
          <a:p>
            <a:r>
              <a:rPr lang="ru-RU" dirty="0" smtClean="0">
                <a:solidFill>
                  <a:schemeClr val="tx1"/>
                </a:solidFill>
              </a:rPr>
              <a:t>СПАСИБО ЗА ВНИМАНИЕ!</a:t>
            </a:r>
            <a:endParaRPr lang="ru-RU" dirty="0">
              <a:solidFill>
                <a:schemeClr val="tx1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</p:nvPr>
        </p:nvGraphicFramePr>
        <p:xfrm>
          <a:off x="8001024" y="5643578"/>
          <a:ext cx="685776" cy="48258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571472" y="3716728"/>
            <a:ext cx="6858048" cy="16312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smtClean="0"/>
              <a:t>ИА </a:t>
            </a:r>
            <a:r>
              <a:rPr lang="en-US" sz="2400" dirty="0" smtClean="0"/>
              <a:t>SoyaNews</a:t>
            </a:r>
            <a:endParaRPr lang="ru-RU" sz="2400" dirty="0" smtClean="0"/>
          </a:p>
          <a:p>
            <a:r>
              <a:rPr lang="en-US" sz="2800" b="1" u="sng" dirty="0" smtClean="0"/>
              <a:t>www.soyanews.ru</a:t>
            </a:r>
            <a:endParaRPr lang="ru-RU" sz="2800" b="1" u="sng" dirty="0" smtClean="0"/>
          </a:p>
          <a:p>
            <a:r>
              <a:rPr lang="ru-RU" sz="2400" dirty="0" smtClean="0"/>
              <a:t>Тел. (495) 772-95-15</a:t>
            </a:r>
          </a:p>
          <a:p>
            <a:r>
              <a:rPr lang="en-US" sz="2400" u="sng" dirty="0" smtClean="0"/>
              <a:t>la@soyanews.ru</a:t>
            </a:r>
            <a:endParaRPr lang="ru-RU" sz="2400" u="sng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31532" y="160341"/>
            <a:ext cx="688731" cy="8715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1107832" y="115888"/>
            <a:ext cx="2892669" cy="96520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1">
  <a:themeElements>
    <a:clrScheme name="Солнцестояние">
      <a:dk1>
        <a:sysClr val="windowText" lastClr="000000"/>
      </a:dk1>
      <a:lt1>
        <a:sysClr val="window" lastClr="FFFFFF"/>
      </a:lt1>
      <a:dk2>
        <a:srgbClr val="4F271C"/>
      </a:dk2>
      <a:lt2>
        <a:srgbClr val="E7DEC9"/>
      </a:lt2>
      <a:accent1>
        <a:srgbClr val="3891A7"/>
      </a:accent1>
      <a:accent2>
        <a:srgbClr val="FEB80A"/>
      </a:accent2>
      <a:accent3>
        <a:srgbClr val="C32D2E"/>
      </a:accent3>
      <a:accent4>
        <a:srgbClr val="84AA33"/>
      </a:accent4>
      <a:accent5>
        <a:srgbClr val="964305"/>
      </a:accent5>
      <a:accent6>
        <a:srgbClr val="475A8D"/>
      </a:accent6>
      <a:hlink>
        <a:srgbClr val="8DC765"/>
      </a:hlink>
      <a:folHlink>
        <a:srgbClr val="AA8A14"/>
      </a:folHlink>
    </a:clrScheme>
    <a:fontScheme name="Стандартная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Oriel</Template>
  <TotalTime>1398</TotalTime>
  <Words>979</Words>
  <PresentationFormat>Экран (4:3)</PresentationFormat>
  <Paragraphs>458</Paragraphs>
  <Slides>11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Тема1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СПАСИБО ЗА ВНИМАНИЕ!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Dmitry</dc:creator>
  <cp:lastModifiedBy>...</cp:lastModifiedBy>
  <cp:revision>109</cp:revision>
  <dcterms:modified xsi:type="dcterms:W3CDTF">2012-03-07T07:29:49Z</dcterms:modified>
</cp:coreProperties>
</file>