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6"/>
  </p:notesMasterIdLst>
  <p:sldIdLst>
    <p:sldId id="256" r:id="rId2"/>
    <p:sldId id="261" r:id="rId3"/>
    <p:sldId id="266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8" autoAdjust="0"/>
    <p:restoredTop sz="86455" autoAdjust="0"/>
  </p:normalViewPr>
  <p:slideViewPr>
    <p:cSldViewPr>
      <p:cViewPr varScale="1">
        <p:scale>
          <a:sx n="98" d="100"/>
          <a:sy n="98" d="100"/>
        </p:scale>
        <p:origin x="-13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hape val="box"/>
        <c:axId val="75685888"/>
        <c:axId val="75688192"/>
        <c:axId val="0"/>
      </c:bar3DChart>
      <c:catAx>
        <c:axId val="75685888"/>
        <c:scaling>
          <c:orientation val="minMax"/>
        </c:scaling>
        <c:axPos val="b"/>
        <c:numFmt formatCode="General" sourceLinked="1"/>
        <c:tickLblPos val="nextTo"/>
        <c:crossAx val="75688192"/>
        <c:crosses val="autoZero"/>
        <c:auto val="1"/>
        <c:lblAlgn val="ctr"/>
        <c:lblOffset val="100"/>
      </c:catAx>
      <c:valAx>
        <c:axId val="75688192"/>
        <c:scaling>
          <c:orientation val="minMax"/>
        </c:scaling>
        <c:axPos val="l"/>
        <c:majorGridlines/>
        <c:numFmt formatCode="General" sourceLinked="1"/>
        <c:tickLblPos val="nextTo"/>
        <c:crossAx val="7568588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9999911" cy="560651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BCA45-7851-4B1E-9FDE-78045DBE8BBF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44FA5-E82F-4D79-8499-551B819AC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74B1AD9-0250-41C2-95DB-25E716769B38}" type="datetimeFigureOut">
              <a:rPr lang="ru-RU" smtClean="0"/>
              <a:pPr/>
              <a:t>24.06.2012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C0493FF-1C57-401F-91E9-44A7E4C7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728" y="357166"/>
            <a:ext cx="7029472" cy="43577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>Международная конференция</a:t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>«Россия в ВТО: воздействие на АПК»</a:t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dirty="0" smtClean="0">
                <a:solidFill>
                  <a:srgbClr val="0070C0"/>
                </a:solidFill>
                <a:latin typeface="+mn-lt"/>
              </a:rPr>
              <a:t>Москва, 27 июня 2012 г.</a:t>
            </a:r>
            <a:br>
              <a:rPr lang="ru-RU" sz="2400" dirty="0" smtClean="0">
                <a:solidFill>
                  <a:srgbClr val="0070C0"/>
                </a:solidFill>
                <a:latin typeface="+mn-lt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rgbClr val="00B0F0"/>
                </a:solidFill>
              </a:rPr>
              <a:t>Повышение конкурентоспособности российского продовольствия на внешних рынках</a:t>
            </a:r>
            <a:br>
              <a:rPr lang="ru-RU" sz="4000" dirty="0" smtClean="0">
                <a:solidFill>
                  <a:srgbClr val="00B0F0"/>
                </a:solidFill>
              </a:rPr>
            </a:br>
            <a:endParaRPr lang="ru-RU" sz="4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928794" y="4143380"/>
            <a:ext cx="5829296" cy="1214446"/>
          </a:xfrm>
        </p:spPr>
        <p:txBody>
          <a:bodyPr>
            <a:normAutofit fontScale="77500" lnSpcReduction="20000"/>
          </a:bodyPr>
          <a:lstStyle/>
          <a:p>
            <a:pPr algn="ctr"/>
            <a:endParaRPr lang="ru-RU" sz="2400" dirty="0" smtClean="0"/>
          </a:p>
          <a:p>
            <a:pPr algn="ctr"/>
            <a:endParaRPr lang="en-US" sz="2400" dirty="0" smtClean="0"/>
          </a:p>
          <a:p>
            <a:pPr algn="ctr"/>
            <a:r>
              <a:rPr lang="ru-RU" sz="2400" dirty="0" smtClean="0"/>
              <a:t>Д.С.Булатов,</a:t>
            </a:r>
          </a:p>
          <a:p>
            <a:pPr algn="ctr"/>
            <a:r>
              <a:rPr lang="ru-RU" sz="2400" dirty="0" smtClean="0"/>
              <a:t>Национальный союз экспортеров продовольствия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7160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285852" y="500042"/>
          <a:ext cx="7500990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05455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928670"/>
            <a:ext cx="710091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Arial" charset="0"/>
              </a:rPr>
              <a:t/>
            </a:r>
            <a:br>
              <a:rPr lang="ru-RU" sz="2700" b="1" dirty="0" smtClean="0">
                <a:latin typeface="Arial" charset="0"/>
              </a:rPr>
            </a:br>
            <a:r>
              <a:rPr lang="ru-RU" sz="2700" b="1" dirty="0">
                <a:latin typeface="Arial" charset="0"/>
              </a:rPr>
              <a:t/>
            </a:r>
            <a:br>
              <a:rPr lang="ru-RU" sz="2700" b="1" dirty="0">
                <a:latin typeface="Arial" charset="0"/>
              </a:rPr>
            </a:br>
            <a:r>
              <a:rPr lang="ru-RU" sz="2700" b="1" dirty="0" smtClean="0">
                <a:latin typeface="Arial" charset="0"/>
              </a:rPr>
              <a:t/>
            </a:r>
            <a:br>
              <a:rPr lang="ru-RU" sz="2700" b="1" dirty="0" smtClean="0">
                <a:latin typeface="Arial" charset="0"/>
              </a:rPr>
            </a:br>
            <a:r>
              <a:rPr lang="en-US" sz="4000" b="1" dirty="0" smtClean="0">
                <a:latin typeface="Arial" charset="0"/>
              </a:rPr>
              <a:t/>
            </a:r>
            <a:br>
              <a:rPr lang="en-US" sz="4000" b="1" dirty="0" smtClean="0">
                <a:latin typeface="Arial" charset="0"/>
              </a:rPr>
            </a:br>
            <a:r>
              <a:rPr lang="en-US" sz="4000" dirty="0" smtClean="0">
                <a:latin typeface="Arial" charset="0"/>
              </a:rPr>
              <a:t/>
            </a:r>
            <a:br>
              <a:rPr lang="en-US" sz="4000" dirty="0" smtClean="0">
                <a:latin typeface="Arial" charset="0"/>
              </a:rPr>
            </a:br>
            <a:r>
              <a:rPr lang="en-US" sz="4000" dirty="0" smtClean="0">
                <a:latin typeface="Arial" charset="0"/>
              </a:rPr>
              <a:t/>
            </a:r>
            <a:br>
              <a:rPr lang="en-US" sz="4000" dirty="0" smtClean="0">
                <a:latin typeface="Arial" charset="0"/>
              </a:rPr>
            </a:br>
            <a:r>
              <a:rPr lang="ru-RU" sz="2700" dirty="0" smtClean="0">
                <a:latin typeface="Arial" charset="0"/>
              </a:rPr>
              <a:t/>
            </a:r>
            <a:br>
              <a:rPr lang="ru-RU" sz="2700" dirty="0" smtClean="0">
                <a:latin typeface="Arial" charset="0"/>
              </a:rPr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2786058"/>
            <a:ext cx="7858180" cy="3214710"/>
          </a:xfrm>
        </p:spPr>
        <p:txBody>
          <a:bodyPr>
            <a:normAutofit fontScale="62500" lnSpcReduction="20000"/>
          </a:bodyPr>
          <a:lstStyle/>
          <a:p>
            <a:endParaRPr lang="ru-RU" b="1" dirty="0" smtClean="0">
              <a:latin typeface="Arial" charset="0"/>
            </a:endParaRPr>
          </a:p>
          <a:p>
            <a:pPr algn="ctr"/>
            <a:endParaRPr lang="ru-RU" sz="3800" b="1" dirty="0" smtClean="0">
              <a:latin typeface="Arial" charset="0"/>
            </a:endParaRPr>
          </a:p>
          <a:p>
            <a:pPr algn="ctr"/>
            <a:r>
              <a:rPr lang="ru-RU" sz="3800" b="1" dirty="0" smtClean="0">
                <a:latin typeface="Arial" charset="0"/>
              </a:rPr>
              <a:t>Льготное </a:t>
            </a:r>
            <a:r>
              <a:rPr lang="ru-RU" sz="3800" b="1" dirty="0" smtClean="0">
                <a:latin typeface="Arial" charset="0"/>
              </a:rPr>
              <a:t>налогообложение производства конкурентоспособной продукции</a:t>
            </a:r>
            <a:endParaRPr lang="ru-RU" sz="3800" b="1" dirty="0" smtClean="0">
              <a:latin typeface="Arial" charset="0"/>
            </a:endParaRPr>
          </a:p>
          <a:p>
            <a:pPr algn="ctr"/>
            <a:endParaRPr lang="ru-RU" sz="3800" b="1" dirty="0" smtClean="0">
              <a:latin typeface="Arial" charset="0"/>
            </a:endParaRPr>
          </a:p>
          <a:p>
            <a:pPr algn="ctr"/>
            <a:r>
              <a:rPr lang="ru-RU" sz="3800" b="1" dirty="0" smtClean="0">
                <a:latin typeface="Arial" charset="0"/>
              </a:rPr>
              <a:t>Льготные </a:t>
            </a:r>
            <a:r>
              <a:rPr lang="ru-RU" sz="3800" b="1" dirty="0" smtClean="0">
                <a:latin typeface="Arial" charset="0"/>
              </a:rPr>
              <a:t>кредиты на развитие производства конкурентоспособной продукции</a:t>
            </a:r>
            <a:endParaRPr lang="ru-RU" sz="3800" b="1" dirty="0" smtClean="0">
              <a:latin typeface="Arial" charset="0"/>
            </a:endParaRPr>
          </a:p>
          <a:p>
            <a:pPr algn="ctr"/>
            <a:endParaRPr lang="ru-RU" sz="3800" b="1" dirty="0" smtClean="0">
              <a:latin typeface="Arial" charset="0"/>
            </a:endParaRPr>
          </a:p>
          <a:p>
            <a:pPr algn="ctr"/>
            <a:r>
              <a:rPr lang="ru-RU" sz="3800" b="1" dirty="0" smtClean="0">
                <a:latin typeface="Arial" charset="0"/>
              </a:rPr>
              <a:t>Льготное страхование</a:t>
            </a:r>
          </a:p>
          <a:p>
            <a:pPr algn="ctr"/>
            <a:endParaRPr lang="ru-RU" sz="8000" b="1" i="1" dirty="0" smtClean="0">
              <a:latin typeface="Arial" charset="0"/>
            </a:endParaRPr>
          </a:p>
          <a:p>
            <a:pPr algn="ctr"/>
            <a:endParaRPr lang="ru-RU" sz="7500" b="1" i="1" dirty="0" smtClean="0">
              <a:latin typeface="Arial" charset="0"/>
            </a:endParaRPr>
          </a:p>
          <a:p>
            <a:endParaRPr lang="ru-RU" sz="7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642919"/>
            <a:ext cx="735811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rial" charset="0"/>
              </a:rPr>
              <a:t>Финансовые механизмы стимулирования повышения конкурентоспособности российского продовольствия на внешних рынках</a:t>
            </a:r>
          </a:p>
          <a:p>
            <a:pPr algn="ctr"/>
            <a:r>
              <a:rPr lang="ru-RU" sz="3600" b="1" dirty="0" smtClean="0">
                <a:latin typeface="Arial" charset="0"/>
              </a:rPr>
              <a:t> </a:t>
            </a:r>
            <a:endParaRPr lang="ru-RU" sz="36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928670"/>
            <a:ext cx="710091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Arial" charset="0"/>
              </a:rPr>
              <a:t/>
            </a:r>
            <a:br>
              <a:rPr lang="ru-RU" sz="2700" b="1" dirty="0" smtClean="0">
                <a:latin typeface="Arial" charset="0"/>
              </a:rPr>
            </a:br>
            <a:r>
              <a:rPr lang="ru-RU" sz="2700" b="1" dirty="0">
                <a:latin typeface="Arial" charset="0"/>
              </a:rPr>
              <a:t/>
            </a:r>
            <a:br>
              <a:rPr lang="ru-RU" sz="2700" b="1" dirty="0">
                <a:latin typeface="Arial" charset="0"/>
              </a:rPr>
            </a:br>
            <a:r>
              <a:rPr lang="ru-RU" sz="2700" b="1" dirty="0" smtClean="0">
                <a:latin typeface="Arial" charset="0"/>
              </a:rPr>
              <a:t/>
            </a:r>
            <a:br>
              <a:rPr lang="ru-RU" sz="2700" b="1" dirty="0" smtClean="0">
                <a:latin typeface="Arial" charset="0"/>
              </a:rPr>
            </a:br>
            <a:r>
              <a:rPr lang="en-US" sz="4000" b="1" dirty="0" smtClean="0">
                <a:latin typeface="Arial" charset="0"/>
              </a:rPr>
              <a:t/>
            </a:r>
            <a:br>
              <a:rPr lang="en-US" sz="4000" b="1" dirty="0" smtClean="0">
                <a:latin typeface="Arial" charset="0"/>
              </a:rPr>
            </a:br>
            <a:r>
              <a:rPr lang="en-US" sz="4000" dirty="0" smtClean="0">
                <a:latin typeface="Arial" charset="0"/>
              </a:rPr>
              <a:t/>
            </a:r>
            <a:br>
              <a:rPr lang="en-US" sz="4000" dirty="0" smtClean="0">
                <a:latin typeface="Arial" charset="0"/>
              </a:rPr>
            </a:br>
            <a:r>
              <a:rPr lang="en-US" sz="4000" dirty="0" smtClean="0">
                <a:latin typeface="Arial" charset="0"/>
              </a:rPr>
              <a:t/>
            </a:r>
            <a:br>
              <a:rPr lang="en-US" sz="4000" dirty="0" smtClean="0">
                <a:latin typeface="Arial" charset="0"/>
              </a:rPr>
            </a:br>
            <a:r>
              <a:rPr lang="ru-RU" sz="2700" dirty="0" smtClean="0">
                <a:latin typeface="Arial" charset="0"/>
              </a:rPr>
              <a:t/>
            </a:r>
            <a:br>
              <a:rPr lang="ru-RU" sz="2700" dirty="0" smtClean="0">
                <a:latin typeface="Arial" charset="0"/>
              </a:rPr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1928802"/>
            <a:ext cx="7858180" cy="4143404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Arial" pitchFamily="34" charset="0"/>
              <a:buChar char="•"/>
            </a:pPr>
            <a:endParaRPr lang="ru-RU" b="1" dirty="0" smtClean="0">
              <a:latin typeface="Arial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latin typeface="Arial" charset="0"/>
              </a:rPr>
              <a:t> Финансирование исследований потенциальных рынков сбыта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latin typeface="Arial" charset="0"/>
              </a:rPr>
              <a:t> Развитие информационной системы, в т.ч. поддержка изданий, ориентированных на продвижение за рубеж российского продовольствия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latin typeface="Arial" charset="0"/>
              </a:rPr>
              <a:t> Поддержка специализированных выставок экспортеров национальной продукции и деловых миссий экспортеров в различные страны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latin typeface="Arial" charset="0"/>
              </a:rPr>
              <a:t> Стимулирование лучших экспортеров продовольствия путем проведения соответствующих конкурсов</a:t>
            </a:r>
          </a:p>
          <a:p>
            <a:pPr algn="just"/>
            <a:endParaRPr lang="ru-RU" b="1" dirty="0" smtClean="0">
              <a:latin typeface="Arial" charset="0"/>
            </a:endParaRPr>
          </a:p>
          <a:p>
            <a:pPr algn="ctr"/>
            <a:endParaRPr lang="ru-RU" sz="8000" b="1" i="1" dirty="0" smtClean="0">
              <a:latin typeface="Arial" charset="0"/>
            </a:endParaRPr>
          </a:p>
          <a:p>
            <a:pPr algn="ctr"/>
            <a:endParaRPr lang="ru-RU" sz="7500" b="1" i="1" dirty="0" smtClean="0">
              <a:latin typeface="Arial" charset="0"/>
            </a:endParaRPr>
          </a:p>
          <a:p>
            <a:endParaRPr lang="ru-RU" sz="7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285728"/>
            <a:ext cx="7358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charset="0"/>
              </a:rPr>
              <a:t>Основные направления работы по повышению конкурентоспособности российской продукции</a:t>
            </a:r>
          </a:p>
          <a:p>
            <a:pPr algn="ctr"/>
            <a:endParaRPr lang="ru-RU" sz="36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507</TotalTime>
  <Words>86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Солнцестояние</vt:lpstr>
      <vt:lpstr>                     Международная конференция «Россия в ВТО: воздействие на АПК» Москва, 27 июня 2012 г.  Повышение конкурентоспособности российского продовольствия на внешних рынках </vt:lpstr>
      <vt:lpstr> </vt:lpstr>
      <vt:lpstr>       </vt:lpstr>
      <vt:lpstr>   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VIII Форум Института Адама Смита,  17-19 ноября 2009 г. Экспорт продовольствия в условиях кризиса</dc:title>
  <dc:creator>Admin</dc:creator>
  <cp:lastModifiedBy>Admin</cp:lastModifiedBy>
  <cp:revision>86</cp:revision>
  <dcterms:created xsi:type="dcterms:W3CDTF">2009-10-31T07:52:24Z</dcterms:created>
  <dcterms:modified xsi:type="dcterms:W3CDTF">2012-06-24T10:31:49Z</dcterms:modified>
</cp:coreProperties>
</file>