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29"/>
  </p:notesMasterIdLst>
  <p:sldIdLst>
    <p:sldId id="386" r:id="rId2"/>
    <p:sldId id="326" r:id="rId3"/>
    <p:sldId id="327" r:id="rId4"/>
    <p:sldId id="379" r:id="rId5"/>
    <p:sldId id="328" r:id="rId6"/>
    <p:sldId id="351" r:id="rId7"/>
    <p:sldId id="388" r:id="rId8"/>
    <p:sldId id="354" r:id="rId9"/>
    <p:sldId id="355" r:id="rId10"/>
    <p:sldId id="390" r:id="rId11"/>
    <p:sldId id="384" r:id="rId12"/>
    <p:sldId id="385" r:id="rId13"/>
    <p:sldId id="353" r:id="rId14"/>
    <p:sldId id="376" r:id="rId15"/>
    <p:sldId id="377" r:id="rId16"/>
    <p:sldId id="366" r:id="rId17"/>
    <p:sldId id="367" r:id="rId18"/>
    <p:sldId id="368" r:id="rId19"/>
    <p:sldId id="369" r:id="rId20"/>
    <p:sldId id="370" r:id="rId21"/>
    <p:sldId id="371" r:id="rId22"/>
    <p:sldId id="362" r:id="rId23"/>
    <p:sldId id="358" r:id="rId24"/>
    <p:sldId id="359" r:id="rId25"/>
    <p:sldId id="361" r:id="rId26"/>
    <p:sldId id="391" r:id="rId27"/>
    <p:sldId id="347" r:id="rId28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72;&#1090;&#1103;\&#1056;&#1072;&#1073;&#1086;&#1095;&#1080;&#1081;%20&#1089;&#1090;&#1086;&#1083;\&#1050;&#1086;&#1087;&#1080;&#1103;%20&#1055;&#1088;&#1086;&#1076;.%20&#1085;&#1077;&#1079;&#1072;&#1074;&#1080;&#1089;.%20&#1076;&#1086;%202013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&#1050;&#1072;&#1090;&#1103;\&#1056;&#1072;&#1073;&#1086;&#1095;&#1080;&#1081;%20&#1089;&#1090;&#1086;&#1083;\&#1056;&#1072;&#1073;&#1086;&#1095;&#1080;&#1081;%20&#1089;&#1090;&#1086;&#1083;\&#1056;&#1072;&#1073;&#1086;&#1095;&#1080;&#1081;%20&#1089;&#1090;&#1086;&#1083;\&#1056;&#1072;&#1073;&#1086;&#1095;&#1080;&#1081;%20&#1089;&#1090;&#1086;&#1083;\&#1058;&#1072;&#1088;&#1072;&#1089;&#1086;&#1074;\&#1058;&#1072;&#1088;&#1072;&#1089;&#1086;&#1074;%202012\&#1047;&#1057;&#1058;%20&#1080;%20&#1042;&#1058;&#105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72;&#1090;&#1103;\&#1056;&#1072;&#1073;&#1086;&#1095;&#1080;&#1081;%20&#1089;&#1090;&#1086;&#1083;\&#1054;&#1073;&#1084;&#1077;&#1085;\&#1088;&#1072;&#1079;&#1085;&#1080;&#1094;&#1072;%20&#1094;&#1077;&#1085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Лист1!$A$147</c:f>
              <c:strCache>
                <c:ptCount val="1"/>
                <c:pt idx="0">
                  <c:v>США</c:v>
                </c:pt>
              </c:strCache>
            </c:strRef>
          </c:tx>
          <c:cat>
            <c:numRef>
              <c:f>Лист1!$B$146:$O$146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Лист1!$B$147:$O$147</c:f>
              <c:numCache>
                <c:formatCode>0.00</c:formatCode>
                <c:ptCount val="14"/>
                <c:pt idx="0">
                  <c:v>1.194277537119059</c:v>
                </c:pt>
                <c:pt idx="1">
                  <c:v>1.2140979077445266</c:v>
                </c:pt>
                <c:pt idx="2">
                  <c:v>1.1791391574104453</c:v>
                </c:pt>
                <c:pt idx="3">
                  <c:v>1.1719457743939785</c:v>
                </c:pt>
                <c:pt idx="4">
                  <c:v>1.1686021137093281</c:v>
                </c:pt>
                <c:pt idx="5">
                  <c:v>1.1816800081061909</c:v>
                </c:pt>
                <c:pt idx="6">
                  <c:v>1.1633774093809621</c:v>
                </c:pt>
                <c:pt idx="7">
                  <c:v>1.1949246046340563</c:v>
                </c:pt>
                <c:pt idx="8">
                  <c:v>1.2266845908250716</c:v>
                </c:pt>
                <c:pt idx="9">
                  <c:v>1.2314999824727448</c:v>
                </c:pt>
                <c:pt idx="10">
                  <c:v>1.212263203695026</c:v>
                </c:pt>
                <c:pt idx="11">
                  <c:v>1.2204301644865072</c:v>
                </c:pt>
                <c:pt idx="12">
                  <c:v>1.2341312310516199</c:v>
                </c:pt>
                <c:pt idx="13">
                  <c:v>1.2489280758272874</c:v>
                </c:pt>
              </c:numCache>
            </c:numRef>
          </c:val>
        </c:ser>
        <c:ser>
          <c:idx val="1"/>
          <c:order val="1"/>
          <c:tx>
            <c:strRef>
              <c:f>Лист1!$A$148</c:f>
              <c:strCache>
                <c:ptCount val="1"/>
                <c:pt idx="0">
                  <c:v>ЕС</c:v>
                </c:pt>
              </c:strCache>
            </c:strRef>
          </c:tx>
          <c:cat>
            <c:numRef>
              <c:f>Лист1!$B$146:$O$146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Лист1!$B$148:$O$148</c:f>
              <c:numCache>
                <c:formatCode>0.00</c:formatCode>
                <c:ptCount val="14"/>
                <c:pt idx="0">
                  <c:v>1.07470334412082</c:v>
                </c:pt>
                <c:pt idx="1">
                  <c:v>1.0570881226053641</c:v>
                </c:pt>
                <c:pt idx="2">
                  <c:v>1.041808765946697</c:v>
                </c:pt>
                <c:pt idx="3">
                  <c:v>1.022871171986045</c:v>
                </c:pt>
                <c:pt idx="4">
                  <c:v>1.0313936687245497</c:v>
                </c:pt>
                <c:pt idx="5">
                  <c:v>1.0107646622123232</c:v>
                </c:pt>
                <c:pt idx="6">
                  <c:v>1.0109717868338557</c:v>
                </c:pt>
                <c:pt idx="7">
                  <c:v>0.99545345776501559</c:v>
                </c:pt>
                <c:pt idx="8">
                  <c:v>1.0035030359645021</c:v>
                </c:pt>
                <c:pt idx="9">
                  <c:v>1.007363092498849</c:v>
                </c:pt>
                <c:pt idx="10">
                  <c:v>1.018264840182648</c:v>
                </c:pt>
                <c:pt idx="11">
                  <c:v>1.0184672786750562</c:v>
                </c:pt>
                <c:pt idx="12">
                  <c:v>1.0163515591946799</c:v>
                </c:pt>
                <c:pt idx="13">
                  <c:v>1.0145630207432155</c:v>
                </c:pt>
              </c:numCache>
            </c:numRef>
          </c:val>
        </c:ser>
        <c:ser>
          <c:idx val="2"/>
          <c:order val="2"/>
          <c:tx>
            <c:strRef>
              <c:f>Лист1!$A$149</c:f>
              <c:strCache>
                <c:ptCount val="1"/>
                <c:pt idx="0">
                  <c:v>Китай</c:v>
                </c:pt>
              </c:strCache>
            </c:strRef>
          </c:tx>
          <c:cat>
            <c:numRef>
              <c:f>Лист1!$B$146:$O$146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Лист1!$B$149:$O$149</c:f>
              <c:numCache>
                <c:formatCode>0.00</c:formatCode>
                <c:ptCount val="14"/>
                <c:pt idx="0">
                  <c:v>0.98679867986798653</c:v>
                </c:pt>
                <c:pt idx="1">
                  <c:v>1.0044386705640358</c:v>
                </c:pt>
                <c:pt idx="2">
                  <c:v>1.0002092925910417</c:v>
                </c:pt>
                <c:pt idx="3">
                  <c:v>0.99347586068453275</c:v>
                </c:pt>
                <c:pt idx="4">
                  <c:v>1.0067465512033027</c:v>
                </c:pt>
                <c:pt idx="5">
                  <c:v>1.0112025379200951</c:v>
                </c:pt>
                <c:pt idx="6">
                  <c:v>0.9979751229389644</c:v>
                </c:pt>
                <c:pt idx="7">
                  <c:v>0.98913710030661373</c:v>
                </c:pt>
                <c:pt idx="8">
                  <c:v>0.99046344319892898</c:v>
                </c:pt>
                <c:pt idx="9">
                  <c:v>0.99099099099099097</c:v>
                </c:pt>
                <c:pt idx="10">
                  <c:v>1.0043213828425093</c:v>
                </c:pt>
                <c:pt idx="11">
                  <c:v>1.0010878837998951</c:v>
                </c:pt>
                <c:pt idx="12">
                  <c:v>0.99918137392573136</c:v>
                </c:pt>
                <c:pt idx="13">
                  <c:v>0.9971409705143025</c:v>
                </c:pt>
              </c:numCache>
            </c:numRef>
          </c:val>
        </c:ser>
        <c:ser>
          <c:idx val="3"/>
          <c:order val="3"/>
          <c:tx>
            <c:strRef>
              <c:f>Лист1!$A$150</c:f>
              <c:strCache>
                <c:ptCount val="1"/>
                <c:pt idx="0">
                  <c:v>Россия</c:v>
                </c:pt>
              </c:strCache>
            </c:strRef>
          </c:tx>
          <c:cat>
            <c:numRef>
              <c:f>Лист1!$B$146:$O$146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Лист1!$B$150:$O$150</c:f>
              <c:numCache>
                <c:formatCode>0.00</c:formatCode>
                <c:ptCount val="14"/>
                <c:pt idx="0">
                  <c:v>0.28787878787878812</c:v>
                </c:pt>
                <c:pt idx="1">
                  <c:v>0.27078085642317379</c:v>
                </c:pt>
                <c:pt idx="2">
                  <c:v>0.29463759575721871</c:v>
                </c:pt>
                <c:pt idx="3">
                  <c:v>0.33333333333333331</c:v>
                </c:pt>
                <c:pt idx="4">
                  <c:v>0.38805970149253732</c:v>
                </c:pt>
                <c:pt idx="5">
                  <c:v>0.42075736325385715</c:v>
                </c:pt>
                <c:pt idx="6">
                  <c:v>0.49726085124315222</c:v>
                </c:pt>
                <c:pt idx="7">
                  <c:v>0.52366175329712961</c:v>
                </c:pt>
                <c:pt idx="8">
                  <c:v>0.57513914656771803</c:v>
                </c:pt>
                <c:pt idx="9">
                  <c:v>0.74000000000000021</c:v>
                </c:pt>
                <c:pt idx="10">
                  <c:v>0.81</c:v>
                </c:pt>
                <c:pt idx="11">
                  <c:v>0.88000000000000012</c:v>
                </c:pt>
                <c:pt idx="12">
                  <c:v>0.71933547074883764</c:v>
                </c:pt>
                <c:pt idx="13">
                  <c:v>0.72275644365167224</c:v>
                </c:pt>
              </c:numCache>
            </c:numRef>
          </c:val>
        </c:ser>
        <c:marker val="1"/>
        <c:axId val="72930048"/>
        <c:axId val="72931584"/>
      </c:lineChart>
      <c:catAx>
        <c:axId val="72930048"/>
        <c:scaling>
          <c:orientation val="minMax"/>
        </c:scaling>
        <c:axPos val="b"/>
        <c:numFmt formatCode="General" sourceLinked="1"/>
        <c:tickLblPos val="nextTo"/>
        <c:crossAx val="72931584"/>
        <c:crosses val="autoZero"/>
        <c:auto val="1"/>
        <c:lblAlgn val="ctr"/>
        <c:lblOffset val="100"/>
      </c:catAx>
      <c:valAx>
        <c:axId val="72931584"/>
        <c:scaling>
          <c:orientation val="minMax"/>
        </c:scaling>
        <c:axPos val="l"/>
        <c:majorGridlines/>
        <c:numFmt formatCode="0.00" sourceLinked="1"/>
        <c:tickLblPos val="nextTo"/>
        <c:crossAx val="72930048"/>
        <c:crosses val="autoZero"/>
        <c:crossBetween val="between"/>
      </c:valAx>
      <c:dTable>
        <c:showHorzBorder val="1"/>
        <c:showVertBorder val="1"/>
        <c:showOutline val="1"/>
      </c:dTable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3609859652372048"/>
          <c:y val="3.2744477728939798E-2"/>
          <c:w val="0.64753355512352562"/>
          <c:h val="0.68477560961953876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государств, вступивших в ВТО на определенную дату</c:v>
                </c:pt>
              </c:strCache>
            </c:strRef>
          </c:tx>
          <c:cat>
            <c:numRef>
              <c:f>Лист1!$A$2:$A$18</c:f>
              <c:numCache>
                <c:formatCode>@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Лист1!$B$2:$B$18</c:f>
              <c:numCache>
                <c:formatCode>0</c:formatCode>
                <c:ptCount val="17"/>
                <c:pt idx="0">
                  <c:v>111</c:v>
                </c:pt>
                <c:pt idx="1">
                  <c:v>128</c:v>
                </c:pt>
                <c:pt idx="2">
                  <c:v>132</c:v>
                </c:pt>
                <c:pt idx="3">
                  <c:v>133</c:v>
                </c:pt>
                <c:pt idx="4">
                  <c:v>135</c:v>
                </c:pt>
                <c:pt idx="5">
                  <c:v>140</c:v>
                </c:pt>
                <c:pt idx="6">
                  <c:v>143</c:v>
                </c:pt>
                <c:pt idx="7">
                  <c:v>144</c:v>
                </c:pt>
                <c:pt idx="8">
                  <c:v>146</c:v>
                </c:pt>
                <c:pt idx="9">
                  <c:v>148</c:v>
                </c:pt>
                <c:pt idx="10">
                  <c:v>149</c:v>
                </c:pt>
                <c:pt idx="11">
                  <c:v>149</c:v>
                </c:pt>
                <c:pt idx="12">
                  <c:v>151</c:v>
                </c:pt>
                <c:pt idx="13">
                  <c:v>153</c:v>
                </c:pt>
                <c:pt idx="14">
                  <c:v>153</c:v>
                </c:pt>
                <c:pt idx="15">
                  <c:v>153</c:v>
                </c:pt>
                <c:pt idx="16">
                  <c:v>157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Суммарное количество зарегистрированных в ВТО зон свободной торговли и Таможенных союзов</c:v>
                </c:pt>
              </c:strCache>
            </c:strRef>
          </c:tx>
          <c:spPr>
            <a:ln cmpd="sng">
              <a:solidFill>
                <a:srgbClr val="C00000"/>
              </a:solidFill>
            </a:ln>
          </c:spPr>
          <c:marker>
            <c:symbol val="square"/>
            <c:size val="7"/>
            <c:spPr>
              <a:solidFill>
                <a:srgbClr val="C00000"/>
              </a:solidFill>
            </c:spPr>
          </c:marker>
          <c:dLbls>
            <c:showVal val="1"/>
          </c:dLbls>
          <c:cat>
            <c:numRef>
              <c:f>Лист1!$A$2:$A$18</c:f>
              <c:numCache>
                <c:formatCode>@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Лист1!$C$2:$C$18</c:f>
              <c:numCache>
                <c:formatCode>0</c:formatCode>
                <c:ptCount val="17"/>
                <c:pt idx="0">
                  <c:v>2</c:v>
                </c:pt>
                <c:pt idx="1">
                  <c:v>4</c:v>
                </c:pt>
                <c:pt idx="2">
                  <c:v>10</c:v>
                </c:pt>
                <c:pt idx="3">
                  <c:v>11</c:v>
                </c:pt>
                <c:pt idx="4">
                  <c:v>17</c:v>
                </c:pt>
                <c:pt idx="5">
                  <c:v>30</c:v>
                </c:pt>
                <c:pt idx="6">
                  <c:v>41</c:v>
                </c:pt>
                <c:pt idx="7">
                  <c:v>53</c:v>
                </c:pt>
                <c:pt idx="8">
                  <c:v>69</c:v>
                </c:pt>
                <c:pt idx="9">
                  <c:v>86</c:v>
                </c:pt>
                <c:pt idx="10">
                  <c:v>99</c:v>
                </c:pt>
                <c:pt idx="11">
                  <c:v>121</c:v>
                </c:pt>
                <c:pt idx="12">
                  <c:v>138</c:v>
                </c:pt>
                <c:pt idx="13">
                  <c:v>167</c:v>
                </c:pt>
                <c:pt idx="14">
                  <c:v>183</c:v>
                </c:pt>
                <c:pt idx="15">
                  <c:v>200</c:v>
                </c:pt>
                <c:pt idx="16">
                  <c:v>214</c:v>
                </c:pt>
              </c:numCache>
            </c:numRef>
          </c:val>
        </c:ser>
        <c:marker val="1"/>
        <c:axId val="72972160"/>
        <c:axId val="72973696"/>
      </c:lineChart>
      <c:catAx>
        <c:axId val="72972160"/>
        <c:scaling>
          <c:orientation val="minMax"/>
        </c:scaling>
        <c:axPos val="b"/>
        <c:numFmt formatCode="@" sourceLinked="1"/>
        <c:tickLblPos val="nextTo"/>
        <c:crossAx val="72973696"/>
        <c:crosses val="autoZero"/>
        <c:auto val="1"/>
        <c:lblAlgn val="ctr"/>
        <c:lblOffset val="100"/>
      </c:catAx>
      <c:valAx>
        <c:axId val="72973696"/>
        <c:scaling>
          <c:orientation val="minMax"/>
        </c:scaling>
        <c:axPos val="l"/>
        <c:majorGridlines/>
        <c:numFmt formatCode="0" sourceLinked="1"/>
        <c:tickLblPos val="nextTo"/>
        <c:crossAx val="72972160"/>
        <c:crosses val="autoZero"/>
        <c:crossBetween val="between"/>
      </c:valAx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3.3762092854531731E-2"/>
          <c:y val="0.81241265983398658"/>
          <c:w val="0.91809558122340562"/>
          <c:h val="0.17983948152742582"/>
        </c:manualLayout>
      </c:layout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Задолженность!$A$24</c:f>
              <c:strCache>
                <c:ptCount val="1"/>
                <c:pt idx="0">
                  <c:v>Накопленные субсидии с 2000 года </c:v>
                </c:pt>
              </c:strCache>
            </c:strRef>
          </c:tx>
          <c:cat>
            <c:numRef>
              <c:f>Задолженность!$B$22:$L$22</c:f>
              <c:numCache>
                <c:formatCode>@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Задолженность!$B$24:$L$24</c:f>
              <c:numCache>
                <c:formatCode>0.0</c:formatCode>
                <c:ptCount val="11"/>
                <c:pt idx="0">
                  <c:v>8.9</c:v>
                </c:pt>
                <c:pt idx="1">
                  <c:v>21</c:v>
                </c:pt>
                <c:pt idx="2">
                  <c:v>36</c:v>
                </c:pt>
                <c:pt idx="3">
                  <c:v>52.8</c:v>
                </c:pt>
                <c:pt idx="4">
                  <c:v>73.2</c:v>
                </c:pt>
                <c:pt idx="5">
                  <c:v>98.7</c:v>
                </c:pt>
                <c:pt idx="6">
                  <c:v>135.5</c:v>
                </c:pt>
                <c:pt idx="7">
                  <c:v>191.5</c:v>
                </c:pt>
                <c:pt idx="8">
                  <c:v>291.2</c:v>
                </c:pt>
                <c:pt idx="9">
                  <c:v>403.2</c:v>
                </c:pt>
                <c:pt idx="10">
                  <c:v>538.5</c:v>
                </c:pt>
              </c:numCache>
            </c:numRef>
          </c:val>
        </c:ser>
        <c:ser>
          <c:idx val="1"/>
          <c:order val="1"/>
          <c:tx>
            <c:strRef>
              <c:f>Задолженность!$A$25</c:f>
              <c:strCache>
                <c:ptCount val="1"/>
                <c:pt idx="0">
                  <c:v>Виртуальный объём накопленных субсидий в соответствии с рекомендациями ВТО </c:v>
                </c:pt>
              </c:strCache>
            </c:strRef>
          </c:tx>
          <c:cat>
            <c:numRef>
              <c:f>Задолженность!$B$22:$L$22</c:f>
              <c:numCache>
                <c:formatCode>@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Задолженность!$B$25:$L$25</c:f>
              <c:numCache>
                <c:formatCode>0.0</c:formatCode>
                <c:ptCount val="11"/>
                <c:pt idx="0">
                  <c:v>252.23075999999998</c:v>
                </c:pt>
                <c:pt idx="1">
                  <c:v>525.08540322580654</c:v>
                </c:pt>
                <c:pt idx="2">
                  <c:v>846.74087639999971</c:v>
                </c:pt>
                <c:pt idx="3">
                  <c:v>1104.1870895999987</c:v>
                </c:pt>
                <c:pt idx="4">
                  <c:v>1296.3616494023904</c:v>
                </c:pt>
                <c:pt idx="5">
                  <c:v>1528.9353580645163</c:v>
                </c:pt>
                <c:pt idx="6">
                  <c:v>1709.5344931451612</c:v>
                </c:pt>
                <c:pt idx="7">
                  <c:v>1839.7126265060242</c:v>
                </c:pt>
                <c:pt idx="8">
                  <c:v>2014.7903891566245</c:v>
                </c:pt>
                <c:pt idx="9">
                  <c:v>2859.0196626506017</c:v>
                </c:pt>
                <c:pt idx="10">
                  <c:v>3007.2775951807216</c:v>
                </c:pt>
              </c:numCache>
            </c:numRef>
          </c:val>
        </c:ser>
        <c:ser>
          <c:idx val="2"/>
          <c:order val="2"/>
          <c:tx>
            <c:strRef>
              <c:f>Задолженность!$A$26</c:f>
              <c:strCache>
                <c:ptCount val="1"/>
                <c:pt idx="0">
                  <c:v>Кредиторская задолженность - всего (вкл. кредиты банков и др. заемные ср-ва)</c:v>
                </c:pt>
              </c:strCache>
            </c:strRef>
          </c:tx>
          <c:cat>
            <c:numRef>
              <c:f>Задолженность!$B$22:$L$22</c:f>
              <c:numCache>
                <c:formatCode>@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Задолженность!$B$26:$L$26</c:f>
              <c:numCache>
                <c:formatCode>0.0</c:formatCode>
                <c:ptCount val="11"/>
                <c:pt idx="0">
                  <c:v>232.6</c:v>
                </c:pt>
                <c:pt idx="1">
                  <c:v>281</c:v>
                </c:pt>
                <c:pt idx="2">
                  <c:v>322.10000000000002</c:v>
                </c:pt>
                <c:pt idx="3">
                  <c:v>354.3</c:v>
                </c:pt>
                <c:pt idx="4">
                  <c:v>374.2</c:v>
                </c:pt>
                <c:pt idx="5">
                  <c:v>438.2</c:v>
                </c:pt>
                <c:pt idx="6">
                  <c:v>599.20000000000005</c:v>
                </c:pt>
                <c:pt idx="7">
                  <c:v>827.4</c:v>
                </c:pt>
                <c:pt idx="8">
                  <c:v>1148.5999999999999</c:v>
                </c:pt>
                <c:pt idx="9">
                  <c:v>1314.5</c:v>
                </c:pt>
                <c:pt idx="10">
                  <c:v>1483.5</c:v>
                </c:pt>
              </c:numCache>
            </c:numRef>
          </c:val>
        </c:ser>
        <c:ser>
          <c:idx val="3"/>
          <c:order val="3"/>
          <c:tx>
            <c:strRef>
              <c:f>Задолженность!$A$28</c:f>
              <c:strCache>
                <c:ptCount val="1"/>
                <c:pt idx="0">
                  <c:v>Расчетное состояние платежеспособности,в случае получения субсидий в объеме, соответствующему рекомендациям ВТО </c:v>
                </c:pt>
              </c:strCache>
            </c:strRef>
          </c:tx>
          <c:val>
            <c:numRef>
              <c:f>Задолженность!$B$28:$L$28</c:f>
              <c:numCache>
                <c:formatCode>0.0</c:formatCode>
                <c:ptCount val="11"/>
                <c:pt idx="0">
                  <c:v>19.630760000000038</c:v>
                </c:pt>
                <c:pt idx="1">
                  <c:v>244.08540322580652</c:v>
                </c:pt>
                <c:pt idx="2">
                  <c:v>524.64087639999968</c:v>
                </c:pt>
                <c:pt idx="3">
                  <c:v>749.88708959999917</c:v>
                </c:pt>
                <c:pt idx="4">
                  <c:v>922.16164940239037</c:v>
                </c:pt>
                <c:pt idx="5">
                  <c:v>1090.7353580645163</c:v>
                </c:pt>
                <c:pt idx="6">
                  <c:v>1110.3344931451609</c:v>
                </c:pt>
                <c:pt idx="7">
                  <c:v>1012.312626506024</c:v>
                </c:pt>
                <c:pt idx="8">
                  <c:v>866.19038915662486</c:v>
                </c:pt>
                <c:pt idx="9">
                  <c:v>1544.5196626506026</c:v>
                </c:pt>
                <c:pt idx="10">
                  <c:v>1523.7775951807234</c:v>
                </c:pt>
              </c:numCache>
            </c:numRef>
          </c:val>
        </c:ser>
        <c:marker val="1"/>
        <c:axId val="72875008"/>
        <c:axId val="73609984"/>
      </c:lineChart>
      <c:catAx>
        <c:axId val="72875008"/>
        <c:scaling>
          <c:orientation val="minMax"/>
        </c:scaling>
        <c:axPos val="b"/>
        <c:numFmt formatCode="@" sourceLinked="1"/>
        <c:tickLblPos val="nextTo"/>
        <c:crossAx val="73609984"/>
        <c:crosses val="autoZero"/>
        <c:auto val="1"/>
        <c:lblAlgn val="ctr"/>
        <c:lblOffset val="100"/>
      </c:catAx>
      <c:valAx>
        <c:axId val="7360998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000">
                    <a:latin typeface="Times New Roman" pitchFamily="18" charset="0"/>
                    <a:cs typeface="Times New Roman" pitchFamily="18" charset="0"/>
                  </a:rPr>
                  <a:t>млрд.</a:t>
                </a:r>
                <a:r>
                  <a:rPr lang="ru-RU" sz="1000" baseline="0">
                    <a:latin typeface="Times New Roman" pitchFamily="18" charset="0"/>
                    <a:cs typeface="Times New Roman" pitchFamily="18" charset="0"/>
                  </a:rPr>
                  <a:t> руб.</a:t>
                </a:r>
                <a:endParaRPr lang="ru-RU" sz="10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2.3097112860892392E-2"/>
              <c:y val="0.34777491175672032"/>
            </c:manualLayout>
          </c:layout>
        </c:title>
        <c:numFmt formatCode="0.0" sourceLinked="1"/>
        <c:tickLblPos val="nextTo"/>
        <c:crossAx val="7287500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baseline="0"/>
      </a:pPr>
      <a:endParaRPr lang="ru-RU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0.27747</cdr:x>
      <cdr:y>0.8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061478" cy="3714776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92D44-BCD9-436F-B0D6-F567FF9A9888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DB646-E303-4AA4-A21E-1DD59BFCD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6AF02-41BC-4B45-85A8-2AC730E5A3E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0DB646-E303-4AA4-A21E-1DD59BFCD8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0DB646-E303-4AA4-A21E-1DD59BFCD8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0DB646-E303-4AA4-A21E-1DD59BFCD868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6DC6B2-A468-4911-9B3D-E5C293587BB7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065EE46-C17D-4424-BB56-E0AA18967C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4AE963-79FD-447F-B994-AB9BBE8A60E4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ED9CE-797A-4512-BDB3-7181071983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A4A66127-11B6-4ADD-AC65-31F9E1D5F3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AEDDCC-5A4B-4101-847F-04498907FC2F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D73F1F-0168-47BE-92EC-5CB1E9AB69A9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D61A4C-6A16-4019-A1D1-53C0D730464E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77491BF-45EA-4BD2-AC82-83A481D9D4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C0FDA46E-C55A-487E-9DDE-81FAE771C6F5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276B6-D354-49B6-8CA3-34797234D3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145C8-2D07-4C08-90E1-B84D872BF2D0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B0785F6-8714-45AE-B453-55DE6815CF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EC92A0-9D2E-4953-8031-B0870FF8821D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203CE652-A833-44A8-9B21-E1AB46C45E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2E438C-5D0D-4F26-A231-4C1B71FD3943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A44794-224E-44E7-A7C4-B7AB9F9E97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0039A32-98A3-4059-9237-F84F900400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4280D7-F399-4CCB-BD5B-399576D4FF35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4624EBB5-DDCB-4070-80D4-D02DDF7091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5BD7EC23-C398-4CFD-81A5-3E3EA0BC9685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4178AB7-5EA8-49BE-B3BE-E56E6620AB3B}" type="datetime1">
              <a:rPr lang="ru-RU" smtClean="0"/>
              <a:pPr>
                <a:defRPr/>
              </a:pPr>
              <a:t>26.06.2012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EEC1901-F281-4216-A72D-4FE3DF7CA8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cisnet@mail.ru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1285860"/>
            <a:ext cx="6543676" cy="17859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«Риски и угрозы конкурентоспособности отечественного агропромышленного комплекса и продовольственной независимости России при присоединении к ВТО»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"/>
            <a:ext cx="8858312" cy="1071546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Century Schoolbook" pitchFamily="18" charset="0"/>
                <a:cs typeface="Times New Roman" pitchFamily="18" charset="0"/>
              </a:rPr>
              <a:t>РОССИЙСКАЯ АКАДЕМИЯ СЕЛЬСКОХОЗЯЙСТВЕННЫХ НАУК</a:t>
            </a:r>
            <a:r>
              <a:rPr lang="ru-RU" sz="1000" dirty="0" smtClean="0">
                <a:latin typeface="Century Schoolbook" pitchFamily="18" charset="0"/>
              </a:rPr>
              <a:t/>
            </a:r>
            <a:br>
              <a:rPr lang="ru-RU" sz="1000" dirty="0" smtClean="0">
                <a:latin typeface="Century Schoolbook" pitchFamily="18" charset="0"/>
              </a:rPr>
            </a:br>
            <a:r>
              <a:rPr lang="ru-RU" sz="1800" b="1" dirty="0" smtClean="0">
                <a:latin typeface="Century Schoolbook" pitchFamily="18" charset="0"/>
                <a:cs typeface="Times New Roman" pitchFamily="18" charset="0"/>
              </a:rPr>
              <a:t>ВСЕРОССИЙСКИЙ НИИ ЭКОНОМИКИ СЕЛЬСКОГО ХОЗЯЙСТВА</a:t>
            </a:r>
            <a:r>
              <a:rPr lang="ru-RU" sz="2800" dirty="0" smtClean="0">
                <a:latin typeface="Century Schoolbook" pitchFamily="18" charset="0"/>
              </a:rPr>
              <a:t/>
            </a:r>
            <a:br>
              <a:rPr lang="ru-RU" sz="2800" dirty="0" smtClean="0">
                <a:latin typeface="Century Schoolbook" pitchFamily="18" charset="0"/>
              </a:rPr>
            </a:b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3357562"/>
            <a:ext cx="5357850" cy="61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algn="r">
              <a:lnSpc>
                <a:spcPct val="90000"/>
              </a:lnSpc>
              <a:buClr>
                <a:srgbClr val="EB641B"/>
              </a:buClr>
            </a:pPr>
            <a:r>
              <a:rPr lang="ru-RU" sz="2400" b="1" i="1" dirty="0" smtClean="0">
                <a:solidFill>
                  <a:srgbClr val="C00000"/>
                </a:solidFill>
                <a:latin typeface="Century Schoolbook" pitchFamily="18" charset="0"/>
              </a:rPr>
              <a:t>Тарасов Владимир Иванович</a:t>
            </a:r>
          </a:p>
          <a:p>
            <a:pPr marL="63500">
              <a:lnSpc>
                <a:spcPct val="90000"/>
              </a:lnSpc>
              <a:buClr>
                <a:srgbClr val="EB641B"/>
              </a:buClr>
            </a:pPr>
            <a:endParaRPr lang="ru-RU" sz="1400" b="1" i="1" dirty="0" smtClean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4000504"/>
            <a:ext cx="8001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i="1" dirty="0" smtClean="0">
                <a:solidFill>
                  <a:srgbClr val="C00000"/>
                </a:solidFill>
                <a:latin typeface="Century Schoolbook" pitchFamily="18" charset="0"/>
              </a:rPr>
              <a:t>Руководитель Аграрного центра ЕврАзЭС при ВНИИЭСХ,</a:t>
            </a:r>
          </a:p>
          <a:p>
            <a:pPr algn="r"/>
            <a:r>
              <a:rPr lang="ru-RU" i="1" dirty="0" smtClean="0">
                <a:solidFill>
                  <a:srgbClr val="C00000"/>
                </a:solidFill>
                <a:latin typeface="Century Schoolbook" pitchFamily="18" charset="0"/>
              </a:rPr>
              <a:t>действительный член Международной академии информатизации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5214950"/>
            <a:ext cx="87154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Доклад на Международной конференции                       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«РОССИЯ В ВТО: ВОЗДЕЙСТВИЕ НА АПК»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Конгресс-центр ТПП РФ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Москва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27.06.2012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34400" cy="857256"/>
          </a:xfrm>
        </p:spPr>
        <p:txBody>
          <a:bodyPr>
            <a:normAutofit/>
          </a:bodyPr>
          <a:lstStyle/>
          <a:p>
            <a:r>
              <a:rPr lang="x-none" sz="2400" b="1" smtClean="0"/>
              <a:t>Индексы физического объема продукции сельского хозяйства </a:t>
            </a:r>
            <a:r>
              <a:rPr lang="ru-RU" sz="2400" b="1" dirty="0" smtClean="0"/>
              <a:t> </a:t>
            </a:r>
            <a:r>
              <a:rPr lang="x-none" sz="2400" b="1" smtClean="0"/>
              <a:t>(в сопоставимых ценах), %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96258" name="Диаграмма 2"/>
          <p:cNvPicPr>
            <a:picLocks noChangeArrowheads="1"/>
          </p:cNvPicPr>
          <p:nvPr/>
        </p:nvPicPr>
        <p:blipFill>
          <a:blip r:embed="rId2"/>
          <a:srcRect l="-2406" t="-2834" r="-1437" b="-7790"/>
          <a:stretch>
            <a:fillRect/>
          </a:stretch>
        </p:blipFill>
        <p:spPr bwMode="auto">
          <a:xfrm>
            <a:off x="1142976" y="1857364"/>
            <a:ext cx="678661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00034" y="5786454"/>
            <a:ext cx="5054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Источник:</a:t>
            </a:r>
            <a:r>
              <a:rPr lang="en-US" dirty="0" smtClean="0"/>
              <a:t> </a:t>
            </a:r>
            <a:r>
              <a:rPr lang="ru-RU" dirty="0" smtClean="0"/>
              <a:t>рассчитано по данным </a:t>
            </a:r>
            <a:r>
              <a:rPr lang="en-US" dirty="0" smtClean="0"/>
              <a:t>www.mcx.ru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58175" cy="92868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Состояние АПК России </a:t>
            </a:r>
            <a:br>
              <a:rPr lang="ru-RU" sz="3200" b="1" dirty="0" smtClean="0"/>
            </a:br>
            <a:r>
              <a:rPr lang="ru-RU" sz="3200" b="1" dirty="0" smtClean="0"/>
              <a:t>на момент присоединения к ВТО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71500" y="6072206"/>
            <a:ext cx="8358188" cy="428629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ea typeface="+mj-ea"/>
                <a:cs typeface="Times New Roman" pitchFamily="18" charset="0"/>
              </a:rPr>
              <a:t>Источник: составлено на основе данных годовых отчетов Министерства сельского хозяйства РФ </a:t>
            </a:r>
            <a:r>
              <a:rPr lang="en-US" sz="1600" dirty="0">
                <a:latin typeface="Times New Roman" pitchFamily="18" charset="0"/>
                <a:ea typeface="+mj-ea"/>
                <a:cs typeface="Times New Roman" pitchFamily="18" charset="0"/>
              </a:rPr>
              <a:t>(mcx.ru)</a:t>
            </a:r>
            <a:endParaRPr lang="ru-RU" sz="16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571471" y="1527175"/>
          <a:ext cx="8234391" cy="4330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Тарифы на </a:t>
            </a:r>
            <a:r>
              <a:rPr lang="ru-RU" b="1" dirty="0" err="1" smtClean="0"/>
              <a:t>внеквотную</a:t>
            </a:r>
            <a:r>
              <a:rPr lang="ru-RU" b="1" dirty="0" smtClean="0"/>
              <a:t> поставку продукции, %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357188" y="1571625"/>
          <a:ext cx="8229600" cy="3357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/>
                <a:gridCol w="1714512"/>
                <a:gridCol w="1500198"/>
                <a:gridCol w="1728742"/>
              </a:tblGrid>
              <a:tr h="459457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РФ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США</a:t>
                      </a:r>
                      <a:endParaRPr lang="ru-RU" sz="2000" dirty="0"/>
                    </a:p>
                  </a:txBody>
                  <a:tcPr/>
                </a:tc>
              </a:tr>
              <a:tr h="81288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Молоко и молочные продукты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163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126</a:t>
                      </a:r>
                      <a:endParaRPr lang="ru-RU" sz="2000" dirty="0"/>
                    </a:p>
                  </a:txBody>
                  <a:tcPr/>
                </a:tc>
              </a:tr>
              <a:tr h="81288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Овощи, фрукты и живые растения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36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161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132</a:t>
                      </a:r>
                      <a:endParaRPr lang="ru-RU" sz="2000" dirty="0"/>
                    </a:p>
                  </a:txBody>
                  <a:tcPr/>
                </a:tc>
              </a:tr>
              <a:tr h="81288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Сахар и кондитерские изделия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68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118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79</a:t>
                      </a:r>
                      <a:endParaRPr lang="ru-RU" sz="2000" dirty="0"/>
                    </a:p>
                  </a:txBody>
                  <a:tcPr/>
                </a:tc>
              </a:tr>
              <a:tr h="45945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Растительное масло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24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94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164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Условия присоединения России к ВТО в сфере АПК: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142844" y="1527048"/>
            <a:ext cx="9001156" cy="4572000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smtClean="0"/>
              <a:t>снижение лимитируемого уровня поддержки сельхозпроизводителей до 9,0 и далее до 4,4 </a:t>
            </a:r>
            <a:r>
              <a:rPr lang="ru-RU" sz="3200" dirty="0" err="1" smtClean="0"/>
              <a:t>млрд</a:t>
            </a:r>
            <a:r>
              <a:rPr lang="ru-RU" sz="3200" dirty="0" smtClean="0"/>
              <a:t> </a:t>
            </a:r>
            <a:r>
              <a:rPr lang="en-US" sz="3200" dirty="0" smtClean="0"/>
              <a:t>$;</a:t>
            </a:r>
            <a:endParaRPr lang="ru-RU" sz="3200" dirty="0" smtClean="0"/>
          </a:p>
          <a:p>
            <a:r>
              <a:rPr lang="ru-RU" sz="3200" dirty="0" smtClean="0"/>
              <a:t>сокращение импортных пошлин на ряд чувствительных видов продовольствия: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живые свиньи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мясо свиней свежее и мороженное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молоко (прежде всего, сухое) и сливки сгущенные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сыры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рис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масло пальмовое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колбасы (прежде всего, сырокопченые)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3200" dirty="0" smtClean="0"/>
              <a:t>запрет на экспортные субсидии.</a:t>
            </a:r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Прогноз развития рынка мяса птицы в РФ, тыс. тонн</a:t>
            </a:r>
            <a:endParaRPr lang="ru-RU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5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808455" y="1527175"/>
            <a:ext cx="749057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214546" y="6072206"/>
            <a:ext cx="37575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Источник: Мамиконян М.Л.,2008г.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Прогноз развития рынка свинины в РФ, </a:t>
            </a:r>
            <a:br>
              <a:rPr lang="ru-RU" b="1" dirty="0" smtClean="0"/>
            </a:br>
            <a:r>
              <a:rPr lang="ru-RU" b="1" dirty="0" smtClean="0"/>
              <a:t>тыс. тонн</a:t>
            </a:r>
            <a:endParaRPr lang="ru-RU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pic>
        <p:nvPicPr>
          <p:cNvPr id="5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428736"/>
            <a:ext cx="732840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214546" y="6000768"/>
            <a:ext cx="37215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Источник: Мамиконян М.Л.,2008г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001125" cy="85725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400" b="1" dirty="0" smtClean="0"/>
              <a:t>Оценка последствий экспертами Российской академии сельскохозяйственных наук (РАСХН - 2004)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2969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57758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По оценке академика РАСХН Э.Н.Крылатых, за счет уступки части внутреннего рынка внешним экспортерам и сужения внешнего рынка для российских экспортеров сельскохозяйственной продукции сырья и продовольствия ежегодные потери России будут составлять около </a:t>
            </a:r>
            <a:r>
              <a:rPr lang="ru-RU" b="1" dirty="0" smtClean="0"/>
              <a:t>4 млрд.долларов США</a:t>
            </a:r>
            <a:r>
              <a:rPr lang="ru-RU" dirty="0" smtClean="0"/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28596" y="5143512"/>
            <a:ext cx="8358246" cy="108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Источник: </a:t>
            </a:r>
            <a:r>
              <a:rPr lang="ru-RU" sz="2000" dirty="0" smtClean="0">
                <a:latin typeface="+mj-lt"/>
                <a:ea typeface="+mj-ea"/>
                <a:cs typeface="+mj-cs"/>
              </a:rPr>
              <a:t>Крылатых </a:t>
            </a:r>
            <a:r>
              <a:rPr lang="ru-RU" sz="2000" dirty="0">
                <a:latin typeface="+mj-lt"/>
                <a:ea typeface="+mj-ea"/>
                <a:cs typeface="+mj-cs"/>
              </a:rPr>
              <a:t>Э. Н., Строкова О. Г.</a:t>
            </a:r>
          </a:p>
          <a:p>
            <a:pPr algn="ctr" eaLnBrk="0" hangingPunct="0"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 Аграрные аспекты вступления стран СНГ в </a:t>
            </a:r>
            <a:r>
              <a:rPr lang="ru-RU" sz="2000" dirty="0" smtClean="0">
                <a:latin typeface="+mj-lt"/>
                <a:ea typeface="+mj-ea"/>
                <a:cs typeface="+mj-cs"/>
              </a:rPr>
              <a:t>ВТО, </a:t>
            </a:r>
          </a:p>
          <a:p>
            <a:pPr algn="ctr" eaLnBrk="0" hangingPunct="0">
              <a:defRPr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М.: "Энциклопедия российских деревень, Труды ВИАПИ, </a:t>
            </a:r>
            <a:r>
              <a:rPr lang="ru-RU" sz="2000" dirty="0" err="1" smtClean="0">
                <a:latin typeface="+mj-lt"/>
                <a:ea typeface="+mj-ea"/>
                <a:cs typeface="+mj-cs"/>
              </a:rPr>
              <a:t>вып</a:t>
            </a:r>
            <a:r>
              <a:rPr lang="ru-RU" sz="2000" dirty="0" smtClean="0">
                <a:latin typeface="+mj-lt"/>
                <a:ea typeface="+mj-ea"/>
                <a:cs typeface="+mj-cs"/>
              </a:rPr>
              <a:t>. 6, 2002 </a:t>
            </a:r>
            <a:endParaRPr lang="ru-RU" sz="20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586819" cy="107157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000" b="1" dirty="0" smtClean="0"/>
              <a:t>Оценка </a:t>
            </a:r>
            <a:r>
              <a:rPr lang="en-US" sz="2000" b="1" dirty="0" smtClean="0"/>
              <a:t>Ernst &amp; Young</a:t>
            </a:r>
            <a:r>
              <a:rPr lang="ru-RU" sz="2000" b="1" dirty="0" smtClean="0"/>
              <a:t>,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ru-RU" sz="2000" b="1" dirty="0" smtClean="0"/>
              <a:t>Российская экономическая школа и Центр экономических и финансовых исследований и разработок (РЭШ-2012)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3481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25"/>
            <a:ext cx="8229600" cy="4572019"/>
          </a:xfrm>
        </p:spPr>
        <p:txBody>
          <a:bodyPr/>
          <a:lstStyle/>
          <a:p>
            <a:pPr algn="just" eaLnBrk="1" hangingPunct="1"/>
            <a:r>
              <a:rPr lang="ru-RU" dirty="0" smtClean="0"/>
              <a:t>Ежегодный прирост ВВП экономики России от присоединения к ВТО составит 0,41%, при постепенном снижении тарифов в течение 5 лет и через 5-6 лет возрастет до 0,96 % после окончательного снижения тарифов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</a:p>
          <a:p>
            <a:pPr algn="just" eaLnBrk="1" hangingPunct="1">
              <a:buNone/>
            </a:pPr>
            <a:endParaRPr lang="ru-RU" dirty="0" smtClean="0"/>
          </a:p>
          <a:p>
            <a:pPr algn="just" eaLnBrk="1" hangingPunct="1"/>
            <a:r>
              <a:rPr lang="ru-RU" dirty="0" smtClean="0"/>
              <a:t>Торговый профицит государственного бюджета может снизиться на 10 %, т.е. на 41,4 млрд.руб.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26626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00174"/>
            <a:ext cx="8715436" cy="500066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ru-RU" sz="2400" dirty="0" smtClean="0"/>
              <a:t>Присоединение России к ВТО может привести к ежегодному росту ВВП на  3,3%, или порядка 49 млрд. долларов. </a:t>
            </a:r>
          </a:p>
          <a:p>
            <a:pPr algn="just" eaLnBrk="1" hangingPunct="1"/>
            <a:r>
              <a:rPr lang="ru-RU" sz="2400" dirty="0" err="1" smtClean="0"/>
              <a:t>Благопотребление</a:t>
            </a:r>
            <a:r>
              <a:rPr lang="ru-RU" sz="2400" dirty="0" smtClean="0"/>
              <a:t> (</a:t>
            </a:r>
            <a:r>
              <a:rPr lang="en-US" sz="2400" dirty="0" smtClean="0"/>
              <a:t>welfare)</a:t>
            </a:r>
            <a:r>
              <a:rPr lang="ru-RU" sz="2400" dirty="0" smtClean="0"/>
              <a:t> среднестатистического российского домохозяйства может увеличиться на 7,2% в год, при этом более чем у 99% домохозяйств ежегодное повышение </a:t>
            </a:r>
            <a:r>
              <a:rPr lang="ru-RU" sz="2400" dirty="0" err="1" smtClean="0"/>
              <a:t>благопотребления</a:t>
            </a:r>
            <a:r>
              <a:rPr lang="ru-RU" sz="2400" dirty="0" smtClean="0"/>
              <a:t> (</a:t>
            </a:r>
            <a:r>
              <a:rPr lang="en-US" sz="2400" dirty="0" smtClean="0"/>
              <a:t>welfare)</a:t>
            </a:r>
            <a:r>
              <a:rPr lang="ru-RU" sz="2400" dirty="0" smtClean="0"/>
              <a:t> составит от 2% до 25%. </a:t>
            </a:r>
          </a:p>
          <a:p>
            <a:pPr algn="just" eaLnBrk="1" hangingPunct="1"/>
            <a:r>
              <a:rPr lang="ru-RU" sz="2400" dirty="0" smtClean="0"/>
              <a:t>Заработная плата </a:t>
            </a:r>
            <a:r>
              <a:rPr lang="ru-RU" sz="2400" b="1" dirty="0" smtClean="0"/>
              <a:t>сохранивших рабочие места </a:t>
            </a:r>
            <a:r>
              <a:rPr lang="ru-RU" sz="2400" dirty="0" smtClean="0"/>
              <a:t>квалифицированных специалистов и неквалифицированных рабочих в среднесрочной перспективе может вырасти примерно на 5% и 4% соответственно, а в долгосрочной перспективе – на 17% и 13% соответственно.</a:t>
            </a:r>
          </a:p>
        </p:txBody>
      </p:sp>
      <p:sp>
        <p:nvSpPr>
          <p:cNvPr id="26627" name="Прямоугольник 3"/>
          <p:cNvSpPr>
            <a:spLocks noChangeArrowheads="1"/>
          </p:cNvSpPr>
          <p:nvPr/>
        </p:nvSpPr>
        <p:spPr bwMode="auto">
          <a:xfrm>
            <a:off x="285720" y="142852"/>
            <a:ext cx="86439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последствий экспертами </a:t>
            </a:r>
          </a:p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Всемирного Банка (ВБ-2004)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28625" y="1"/>
            <a:ext cx="8229600" cy="1071546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Оценка последствий экспертами Всемирного Банка (ВБ-2004, продолжение)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pic>
        <p:nvPicPr>
          <p:cNvPr id="27651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b="4361"/>
          <a:stretch>
            <a:fillRect/>
          </a:stretch>
        </p:blipFill>
        <p:spPr>
          <a:xfrm>
            <a:off x="2000250" y="1071563"/>
            <a:ext cx="4714875" cy="5643562"/>
          </a:xfrm>
        </p:spPr>
      </p:pic>
      <p:sp>
        <p:nvSpPr>
          <p:cNvPr id="104449" name="Rectangle 1"/>
          <p:cNvSpPr>
            <a:spLocks noChangeArrowheads="1"/>
          </p:cNvSpPr>
          <p:nvPr/>
        </p:nvSpPr>
        <p:spPr bwMode="auto">
          <a:xfrm>
            <a:off x="1928794" y="6550223"/>
            <a:ext cx="28575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Источник: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World Bank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1752" y="214290"/>
            <a:ext cx="8534400" cy="107157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b="1" dirty="0" smtClean="0"/>
              <a:t>«Продовольственная безопасность Российской Федерации является: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8229600" cy="4805382"/>
          </a:xfrm>
        </p:spPr>
        <p:txBody>
          <a:bodyPr/>
          <a:lstStyle/>
          <a:p>
            <a:pPr algn="just"/>
            <a:r>
              <a:rPr lang="ru-RU" sz="2400" dirty="0" smtClean="0"/>
              <a:t>одним из главных направлений </a:t>
            </a:r>
            <a:r>
              <a:rPr lang="ru-RU" sz="2400" i="1" dirty="0" smtClean="0"/>
              <a:t>обеспечения национальной безопасности</a:t>
            </a:r>
            <a:r>
              <a:rPr lang="ru-RU" sz="2400" dirty="0" smtClean="0"/>
              <a:t> страны в среднесрочной перспективе</a:t>
            </a:r>
            <a:r>
              <a:rPr lang="en-US" sz="2400" dirty="0" smtClean="0"/>
              <a:t>;</a:t>
            </a:r>
            <a:r>
              <a:rPr lang="ru-RU" sz="2400" dirty="0" smtClean="0"/>
              <a:t> </a:t>
            </a:r>
          </a:p>
          <a:p>
            <a:pPr algn="just"/>
            <a:r>
              <a:rPr lang="ru-RU" sz="2400" dirty="0" smtClean="0"/>
              <a:t>фактором сохранения ее государственности и суверенитета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algn="just"/>
            <a:r>
              <a:rPr lang="ru-RU" sz="2400" dirty="0" smtClean="0"/>
              <a:t>важнейшей составляющей демографической политики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algn="just"/>
            <a:r>
              <a:rPr lang="ru-RU" sz="2400" dirty="0" smtClean="0"/>
              <a:t> необходимым условием повышения качества жизни российских граждан путем гарантирования высоких стандартов жизнеобеспечения.</a:t>
            </a:r>
          </a:p>
          <a:p>
            <a:pPr algn="ctr">
              <a:buNone/>
            </a:pPr>
            <a:r>
              <a:rPr lang="ru-RU" sz="1600" b="1" dirty="0" smtClean="0"/>
              <a:t>Источник: статья 2 Доктрины продовольственной безопасности Российской Федерации, утвержденной указом Президента РФ №120 от 30 января 2010 г.</a:t>
            </a:r>
            <a:endParaRPr lang="ru-RU" sz="16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39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Оценка последствий экспертами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Всемирного Банка (ВБ-2004, продолжение)</a:t>
            </a:r>
            <a:endParaRPr lang="ru-RU" sz="3200" b="1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28674" name="Содержимое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4" name="Group 186"/>
          <p:cNvGraphicFramePr>
            <a:graphicFrameLocks/>
          </p:cNvGraphicFramePr>
          <p:nvPr/>
        </p:nvGraphicFramePr>
        <p:xfrm>
          <a:off x="428625" y="1500188"/>
          <a:ext cx="8229600" cy="4525964"/>
        </p:xfrm>
        <a:graphic>
          <a:graphicData uri="http://schemas.openxmlformats.org/drawingml/2006/table">
            <a:tbl>
              <a:tblPr/>
              <a:tblGrid>
                <a:gridCol w="2308225"/>
                <a:gridCol w="1858963"/>
                <a:gridCol w="1173162"/>
                <a:gridCol w="1122363"/>
                <a:gridCol w="1766887"/>
              </a:tblGrid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Отрасли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Объем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производства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Экспорт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Импорт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Численность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рабочей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силы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Пищевая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промышленность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-14%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-8%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+38%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-15%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Сельское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хозяйство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-3%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-6%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+11%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-3%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Легкая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промышленность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-7%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+4%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+8%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-9%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Машиностроение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-12%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-8%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+20%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-13%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09675"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Анализ подготовлен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Джеспером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Йенсеном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(Высшая школа "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Экономикс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", Копенгаген),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Томасом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Руэерфордом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(Колорадский университет. США),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Дэвидом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Тарром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(Всемирный банк)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14298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Интегральная оценка последствий экспертами российских отраслевых союзов (РСПП-2012)</a:t>
            </a:r>
            <a:endParaRPr lang="ru-RU" sz="28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214438" y="1714500"/>
          <a:ext cx="654369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686"/>
                <a:gridCol w="332900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 отрасли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Потери от присоединения России к ВТО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Производство свинины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- 20 млрд. руб.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Производство говядины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- 17 млрд. руб.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Производство мяса птицы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- 17 млрд. руб.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Производство сахара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- 25 млрд. руб.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Производство молока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- 29 млрд. руб.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- 108 млрд. руб.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643042" y="4857760"/>
            <a:ext cx="5455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Источник: материалы комиссии по АПК РСПП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99404" cy="92869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Оценка последствий экспертами Российской академии сельскохозяйственных наук </a:t>
            </a:r>
            <a:br>
              <a:rPr lang="ru-RU" sz="2400" b="1" dirty="0" smtClean="0"/>
            </a:br>
            <a:r>
              <a:rPr lang="ru-RU" sz="2400" b="1" dirty="0" smtClean="0"/>
              <a:t>(РАСХН-2012)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2800" b="1" dirty="0" smtClean="0"/>
              <a:t>	</a:t>
            </a:r>
            <a:r>
              <a:rPr lang="ru-RU" sz="2800" b="1" u="sng" dirty="0" smtClean="0"/>
              <a:t>Замедление</a:t>
            </a:r>
            <a:r>
              <a:rPr lang="ru-RU" sz="2800" dirty="0" smtClean="0"/>
              <a:t> </a:t>
            </a:r>
            <a:r>
              <a:rPr lang="ru-RU" sz="2800" dirty="0" err="1" smtClean="0"/>
              <a:t>р</a:t>
            </a:r>
            <a:r>
              <a:rPr lang="x-none" sz="2800" smtClean="0"/>
              <a:t>ост</a:t>
            </a:r>
            <a:r>
              <a:rPr lang="ru-RU" sz="2800" dirty="0" smtClean="0"/>
              <a:t>а</a:t>
            </a:r>
            <a:r>
              <a:rPr lang="x-none" sz="2800" smtClean="0"/>
              <a:t> производства продукции сельского хозяйства по сравнению с запланированным в проекте Государственной программы в совокупности за 8 лет ее реализации </a:t>
            </a:r>
            <a:r>
              <a:rPr lang="x-none" sz="2800" b="1" u="sng" smtClean="0"/>
              <a:t>с 21% до 14%</a:t>
            </a:r>
            <a:r>
              <a:rPr lang="x-none" sz="2800" smtClean="0"/>
              <a:t>, что эквивалентно </a:t>
            </a:r>
            <a:r>
              <a:rPr lang="x-none" sz="2800" b="1" u="sng" smtClean="0"/>
              <a:t>недополучению 1 трлн руб.</a:t>
            </a:r>
            <a:r>
              <a:rPr lang="x-none" sz="2800" smtClean="0"/>
              <a:t> валовой продукции в ценах 2010 года или в среднем по </a:t>
            </a:r>
            <a:r>
              <a:rPr lang="x-none" sz="2800" b="1" u="sng" smtClean="0"/>
              <a:t>125 млрд руб</a:t>
            </a:r>
            <a:r>
              <a:rPr lang="ru-RU" sz="2800" b="1" u="sng" dirty="0" smtClean="0"/>
              <a:t>.</a:t>
            </a:r>
            <a:r>
              <a:rPr lang="x-none" sz="2800" b="1" u="sng" smtClean="0"/>
              <a:t> ежегодно</a:t>
            </a:r>
            <a:endParaRPr lang="ru-RU" sz="2800" dirty="0" smtClean="0"/>
          </a:p>
          <a:p>
            <a:pPr>
              <a:buNone/>
            </a:pPr>
            <a:r>
              <a:rPr lang="ru-RU" sz="2000" dirty="0" smtClean="0"/>
              <a:t>Источник:</a:t>
            </a:r>
            <a:endParaRPr lang="ru-RU" sz="2000" dirty="0"/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214282" y="5286388"/>
            <a:ext cx="87868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Доклад в Международной промышленной академии на заседание 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Агробизнесклуба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18 июня 2012г. вице-президента Российской академии сельскохозяйственных наук, директора Всероссийского научно-исследовательского института экономики сельского хозяйства, академика,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Ушачёва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И.Г.  «Риски и угрозы обеспечения конкурентоспособности продукции сельского хозяйств в условиях  присоединения России к ВТО»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99404" cy="107157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Меры повышения конкурентоспособности и уровня продовольственной независимости отечественного АПК: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8401080" cy="466250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1. Считать вступление России в ВТО на условиях Протокола, подписанного Министром экономического развития </a:t>
            </a:r>
            <a:r>
              <a:rPr lang="ru-RU" dirty="0" err="1" smtClean="0"/>
              <a:t>Набиуллиной</a:t>
            </a:r>
            <a:r>
              <a:rPr lang="ru-RU" dirty="0" smtClean="0"/>
              <a:t> Э.С. в Женеве 18.12.11 г</a:t>
            </a:r>
            <a:r>
              <a:rPr lang="ru-RU" dirty="0" smtClean="0"/>
              <a:t>., </a:t>
            </a:r>
            <a:r>
              <a:rPr lang="ru-RU" dirty="0" smtClean="0"/>
              <a:t>несвоевременным и наносящим существенный ущерб АПК России</a:t>
            </a:r>
          </a:p>
          <a:p>
            <a:pPr algn="just">
              <a:buNone/>
            </a:pPr>
            <a:r>
              <a:rPr lang="ru-RU" dirty="0" smtClean="0"/>
              <a:t>2. Считать более целесообразным вступление России в ВТО в формате Таможенного союза с регулированием импорта товаров и услуг на условиях принятого единого таможенного тарифа Таможенного союза Белоруссии, Казахстана и России.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Меры повышения конкурентоспособности и уровня продовольственной независимости отечественного АПК (продолжение):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503920" cy="50006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/>
              <a:t>3. </a:t>
            </a:r>
            <a:r>
              <a:rPr lang="ru-RU" sz="2000" i="1" dirty="0" smtClean="0"/>
              <a:t>В случае ратификации Протокола, подписанного Министром экономического развития </a:t>
            </a:r>
            <a:r>
              <a:rPr lang="ru-RU" sz="2000" i="1" dirty="0" err="1" smtClean="0"/>
              <a:t>Набиуллиной</a:t>
            </a:r>
            <a:r>
              <a:rPr lang="ru-RU" sz="2000" i="1" dirty="0" smtClean="0"/>
              <a:t> Э.С. в Женеве 18.12.11 г.</a:t>
            </a:r>
            <a:r>
              <a:rPr lang="ru-RU" sz="2000" dirty="0" smtClean="0"/>
              <a:t> считать целесообразным:</a:t>
            </a:r>
          </a:p>
          <a:p>
            <a:pPr algn="just"/>
            <a:endParaRPr lang="ru-RU" sz="2000" dirty="0" smtClean="0"/>
          </a:p>
          <a:p>
            <a:r>
              <a:rPr lang="ru-RU" sz="1800" dirty="0" smtClean="0"/>
              <a:t>3.1. предусмотреть в Государственной программе по развитию сельского хозяйства и регулированию рынков сельскохозяйственной продукции, сырья и продовольствия на 2013-2020 годы установление объемов финансирования, согласованных Протоколом о присоединении к ВТО от 17 декабря 2011 года.</a:t>
            </a:r>
          </a:p>
          <a:p>
            <a:r>
              <a:rPr lang="ru-RU" sz="1800" dirty="0" smtClean="0"/>
              <a:t>3.2. обеспечить погашение в значительной степени кредиторской задолженности агропромышленного комплекса РФ до / или одновременно  с ратификацией Протокола о присоединении России к ВТО.</a:t>
            </a:r>
          </a:p>
          <a:p>
            <a:r>
              <a:rPr lang="ru-RU" sz="1800" dirty="0" smtClean="0"/>
              <a:t>3.3. разработать ФЦП развития отечественного сельскохозяйственного машиностроения на основе подготовленной </a:t>
            </a:r>
            <a:r>
              <a:rPr lang="ru-RU" sz="1800" dirty="0" err="1" smtClean="0"/>
              <a:t>Минпромторгом</a:t>
            </a:r>
            <a:r>
              <a:rPr lang="ru-RU" sz="1800" dirty="0" smtClean="0"/>
              <a:t>  России Стратегии развития сельскохозяйственного машиностроения.</a:t>
            </a:r>
          </a:p>
          <a:p>
            <a:r>
              <a:rPr lang="ru-RU" sz="1800" dirty="0" smtClean="0"/>
              <a:t>3.4. предусмотреть завершение в максимально короткие сроки принятие технологических регламентов на основные виды продукции АПК.</a:t>
            </a:r>
          </a:p>
          <a:p>
            <a:r>
              <a:rPr lang="ru-RU" sz="1800" dirty="0" smtClean="0"/>
              <a:t>3.5. обеспечить целенаправленную подготовку, профессиональную переподготовку и повышение квалификации кадров, способных обеспечить адаптацию АПК к новым условиям.</a:t>
            </a:r>
          </a:p>
          <a:p>
            <a:pPr algn="just"/>
            <a:endParaRPr lang="ru-RU" sz="2000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Меры повышения конкурентоспособности и уровня продовольственной независимости отечественного АПК (продолжение):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 smtClean="0"/>
              <a:t>4. Считать необходимым поддержать следующие предложения </a:t>
            </a:r>
            <a:r>
              <a:rPr lang="ru-RU" sz="3200" i="1" dirty="0" smtClean="0"/>
              <a:t>Комитета Государственной Думы Российской Федерации</a:t>
            </a:r>
            <a:r>
              <a:rPr lang="ru-RU" sz="3200" dirty="0" smtClean="0"/>
              <a:t> по аграрным вопросам:</a:t>
            </a:r>
          </a:p>
          <a:p>
            <a:endParaRPr lang="ru-RU" sz="3200" dirty="0" smtClean="0"/>
          </a:p>
          <a:p>
            <a:pPr algn="just"/>
            <a:r>
              <a:rPr lang="ru-RU" sz="2400" dirty="0" smtClean="0"/>
              <a:t>4.1. освободить сельхозтоваропроизводителей от предварительной оплаты банкам при получении кредитов той доли средств, которую они потом должны получить в порядке возврата затрат на уплату процентов из федерального бюджета;</a:t>
            </a:r>
          </a:p>
          <a:p>
            <a:pPr algn="just"/>
            <a:r>
              <a:rPr lang="ru-RU" sz="2400" dirty="0" smtClean="0"/>
              <a:t>4.2. внести изменения в Федеральный закон «О несостоятельности (банкротстве)» в части разрешения выставлять на торги только производственный комплекс в целом вместо распродажи отдельных видов имущества;</a:t>
            </a:r>
          </a:p>
          <a:p>
            <a:pPr algn="just"/>
            <a:r>
              <a:rPr lang="ru-RU" sz="2400" dirty="0" smtClean="0"/>
              <a:t>4.3. сохранить существующие размеры субсидирования процентных ставок по кредитам, которые будут выданы сельскохозяйственным товаропроизводителям после 1 января 2013 года;</a:t>
            </a:r>
          </a:p>
          <a:p>
            <a:pPr algn="just"/>
            <a:r>
              <a:rPr lang="ru-RU" sz="2400" dirty="0" smtClean="0"/>
              <a:t>4.4. установить критерии определения территорий Российской Федерации с неблагоприятными условиями для ведения сельского хозяйства в целях оказания необходимой государственной поддержки сельскохозяйственным товаропроизводителям, осуществляющим свою деятельность на таких территориях;</a:t>
            </a:r>
          </a:p>
          <a:p>
            <a:pPr algn="just"/>
            <a:r>
              <a:rPr lang="ru-RU" sz="2400" dirty="0" smtClean="0"/>
              <a:t>4.5. ввести порядок предоставления из федерального бюджета субсидий сельскохозяйственным товаропроизводителям на компенсацию части стоимости приобретаемой современной сельскохозяйственной техники;</a:t>
            </a:r>
          </a:p>
          <a:p>
            <a:pPr algn="just"/>
            <a:r>
              <a:rPr lang="ru-RU" sz="2400" dirty="0" smtClean="0"/>
              <a:t>4.6. рассмотреть возможность внесения изменений в обязательства России в ВТО по корректировке ставок таможенно-тарифного регулирования на чувствительные товарные позиции.</a:t>
            </a:r>
            <a:endParaRPr lang="ru-RU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8CADAE">
                    <a:shade val="75000"/>
                  </a:srgbClr>
                </a:solidFill>
              </a:rPr>
              <a:t>Меры повышения конкурентоспособности и уровня продовольственной независимости отечественного АПК (продолжение):</a:t>
            </a:r>
            <a:endParaRPr lang="ru-RU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5. Считать необходимым поддержать следующие предложения </a:t>
            </a:r>
            <a:r>
              <a:rPr lang="ru-RU" i="1" dirty="0" smtClean="0"/>
              <a:t>Комитета Государственной Думы </a:t>
            </a:r>
            <a:r>
              <a:rPr lang="ru-RU" sz="2800" i="1" dirty="0" smtClean="0"/>
              <a:t>Российской Федерации</a:t>
            </a:r>
            <a:r>
              <a:rPr lang="ru-RU" sz="2800" dirty="0" smtClean="0"/>
              <a:t> </a:t>
            </a:r>
            <a:r>
              <a:rPr lang="ru-RU" i="1" dirty="0" smtClean="0"/>
              <a:t>по экономической политике, инновационному развитию и предпринимательству</a:t>
            </a:r>
            <a:r>
              <a:rPr lang="ru-RU" dirty="0" smtClean="0"/>
              <a:t> о рекомендациях Правительства Российской Федерации при рассмотрении Государственной Думой законопроекта о ратификации Протокола о присоединении России к ВТО: </a:t>
            </a:r>
          </a:p>
          <a:p>
            <a:pPr algn="just"/>
            <a:r>
              <a:rPr lang="ru-RU" dirty="0" smtClean="0"/>
              <a:t>5.1. представить финансово-экономическую оценку последствий присоединения России к ВТО;</a:t>
            </a:r>
          </a:p>
          <a:p>
            <a:pPr algn="just"/>
            <a:r>
              <a:rPr lang="ru-RU" dirty="0" smtClean="0"/>
              <a:t>5.2. представить стратегию действий федеральных органов исполнительной власти по защите национальных интересов России в ВТО.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571500" y="357188"/>
            <a:ext cx="7900988" cy="631825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</a:t>
            </a: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A6566C-814B-4D91-AFB8-2BF6C96D1B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/>
          </a:p>
        </p:txBody>
      </p:sp>
      <p:pic>
        <p:nvPicPr>
          <p:cNvPr id="43011" name="Содержимое 5" descr="тарасов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85984" y="1500174"/>
            <a:ext cx="4651538" cy="4525962"/>
          </a:xfrm>
        </p:spPr>
      </p:pic>
      <p:sp>
        <p:nvSpPr>
          <p:cNvPr id="43013" name="TextBox 2"/>
          <p:cNvSpPr txBox="1">
            <a:spLocks noChangeArrowheads="1"/>
          </p:cNvSpPr>
          <p:nvPr/>
        </p:nvSpPr>
        <p:spPr bwMode="auto">
          <a:xfrm>
            <a:off x="4714844" y="5072074"/>
            <a:ext cx="44291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Lucida Sans Unicode" pitchFamily="34" charset="0"/>
              </a:rPr>
              <a:t>Наши координаты: </a:t>
            </a:r>
            <a:endParaRPr lang="en-US" sz="2800" dirty="0">
              <a:latin typeface="Lucida Sans Unicode" pitchFamily="34" charset="0"/>
            </a:endParaRPr>
          </a:p>
          <a:p>
            <a:pPr algn="ctr"/>
            <a:r>
              <a:rPr lang="en-US" sz="2800" dirty="0">
                <a:latin typeface="Lucida Sans Unicode" pitchFamily="34" charset="0"/>
              </a:rPr>
              <a:t>e-mail: </a:t>
            </a:r>
            <a:r>
              <a:rPr lang="en-US" sz="2800" dirty="0" smtClean="0">
                <a:latin typeface="Lucida Sans Unicode" pitchFamily="34" charset="0"/>
                <a:hlinkClick r:id="rId3"/>
              </a:rPr>
              <a:t>cisnet@mail.ru</a:t>
            </a:r>
            <a:endParaRPr lang="en-US" sz="2800" dirty="0">
              <a:latin typeface="Lucida Sans Unicode" pitchFamily="34" charset="0"/>
            </a:endParaRPr>
          </a:p>
          <a:p>
            <a:pPr algn="ctr"/>
            <a:r>
              <a:rPr lang="en-US" sz="2800" dirty="0">
                <a:latin typeface="Lucida Sans Unicode" pitchFamily="34" charset="0"/>
              </a:rPr>
              <a:t>Tel: 8 (499) 195-60-25</a:t>
            </a:r>
            <a:endParaRPr lang="ru-RU" sz="2800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Продовольственная независимость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500034" y="1357298"/>
            <a:ext cx="8229600" cy="466883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algn="ctr">
              <a:spcBef>
                <a:spcPct val="0"/>
              </a:spcBef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/>
              <a:t>это</a:t>
            </a:r>
            <a:r>
              <a:rPr lang="ru-RU" sz="2800" dirty="0" smtClean="0"/>
              <a:t> устойчивое отечественное производство пищевых продуктов в объемах не меньше установленных пороговых значений его удельного веса в товарных ресурсах внутреннего рынка соответствующих продуктов</a:t>
            </a:r>
            <a:r>
              <a:rPr lang="en-US" sz="2800" dirty="0" smtClean="0"/>
              <a:t>;</a:t>
            </a:r>
          </a:p>
          <a:p>
            <a:pPr algn="ctr"/>
            <a:r>
              <a:rPr lang="ru-RU" sz="2800" dirty="0" smtClean="0"/>
              <a:t>уровень продовольственной безопасности исчисляется как отношение производства к потреблению страны.</a:t>
            </a:r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000" b="1" dirty="0" smtClean="0"/>
              <a:t>Источник: статья 2 Доктрины продовольственной безопасности Российской Федерации, утвержденной указом Президента РФ №120 от 30 января 2010 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Уровни продовольственной независимости по мясу птицы</a:t>
            </a:r>
            <a:endParaRPr lang="ru-RU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5643578"/>
            <a:ext cx="72152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В расчете для России за период 2009-2011гг. использованы данные </a:t>
            </a:r>
            <a:r>
              <a:rPr lang="en-US" sz="1400" dirty="0" smtClean="0"/>
              <a:t>www</a:t>
            </a:r>
            <a:r>
              <a:rPr lang="ru-RU" sz="1400" dirty="0" smtClean="0"/>
              <a:t>.</a:t>
            </a:r>
            <a:r>
              <a:rPr lang="en-US" sz="1400" dirty="0" err="1" smtClean="0"/>
              <a:t>mcx</a:t>
            </a:r>
            <a:r>
              <a:rPr lang="ru-RU" sz="1400" dirty="0" smtClean="0"/>
              <a:t>.</a:t>
            </a:r>
            <a:r>
              <a:rPr lang="en-US" sz="1400" dirty="0" err="1" smtClean="0"/>
              <a:t>ru</a:t>
            </a:r>
            <a:endParaRPr lang="ru-RU" sz="1400" dirty="0"/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928662" y="1785936"/>
          <a:ext cx="7429552" cy="3643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1752" y="357166"/>
            <a:ext cx="85344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Что такое ВТО?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241684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«ВТО - это организация лицемерная </a:t>
            </a:r>
          </a:p>
          <a:p>
            <a:pPr marL="0" indent="0" eaLnBrk="1" hangingPunct="1"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неполезная для развивающихся стран.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 большому счету это штаб защиты экономических интересов крупных западных государств и, прежде всего, США»</a:t>
            </a:r>
          </a:p>
          <a:p>
            <a:pPr marL="0" indent="0" algn="r" eaLnBrk="1" hangingPunct="1">
              <a:buFont typeface="Arial" charset="0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eaLnBrk="1" hangingPunct="1">
              <a:buFont typeface="Arial" charset="0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А.В. Гордеев, 2007г. </a:t>
            </a:r>
          </a:p>
          <a:p>
            <a:pPr marL="0" indent="0" algn="r" eaLnBrk="1" hangingPunct="1">
              <a:buNone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Министр сельского хозяйства РФ 1999-2009гг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1752" y="142852"/>
            <a:ext cx="8534400" cy="114300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такое ВТО?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(продолжение)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229600" cy="492922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>
              <a:spcBef>
                <a:spcPct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«ВТО стала наиболее наглядным символом глобальных несправедливостей и лицемерия передовых промышленных стран… проповедуя…необходимость отказа от субсидирования производства, сами они продолжают предоставлять миллиардные субсидии своим фермерам… »</a:t>
            </a:r>
          </a:p>
          <a:p>
            <a:pPr marL="0" algn="r">
              <a:spcBef>
                <a:spcPct val="0"/>
              </a:spcBef>
              <a:buFont typeface="Arial" charset="0"/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r">
              <a:spcBef>
                <a:spcPct val="0"/>
              </a:spcBef>
              <a:buFont typeface="Arial" charset="0"/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Лауреат Нобелевской премии по экономике 2001 года</a:t>
            </a:r>
          </a:p>
          <a:p>
            <a:pPr marL="0" algn="r">
              <a:spcBef>
                <a:spcPct val="0"/>
              </a:spcBef>
              <a:buFont typeface="Arial" charset="0"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Джозеф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Стиглиц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621870" cy="98582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Сравнительная динамика изменения числа членов ВТО и региональных интеграционных формирований</a:t>
            </a:r>
            <a:endParaRPr lang="ru-RU" sz="24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5C393-1DE1-43E8-9890-B00CFF7F7D7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857224" y="1428736"/>
          <a:ext cx="7429552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28596" y="6000768"/>
            <a:ext cx="87154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Источник: Тарасов В.И. «Сравнительная динамика эволюции институциональных структур региональных интеграционных формирований в СНГ и ЕС», Евразийская экономическая интеграция №4(9) ноябрь 2010 с.27</a:t>
            </a:r>
            <a:endParaRPr lang="ru-RU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Autofit/>
          </a:bodyPr>
          <a:lstStyle/>
          <a:p>
            <a:pPr algn="ctr"/>
            <a:r>
              <a:rPr lang="ru-RU" sz="3800" b="1" dirty="0" smtClean="0"/>
              <a:t>Особенности новой аграрной политики ЕС и США:</a:t>
            </a:r>
            <a:endParaRPr lang="ru-RU" sz="3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65EE46-C17D-4424-BB56-E0AA18967C0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з</a:t>
            </a:r>
            <a:r>
              <a:rPr lang="ru-RU" sz="2400" dirty="0" smtClean="0">
                <a:solidFill>
                  <a:schemeClr val="tx1"/>
                </a:solidFill>
              </a:rPr>
              <a:t>атраты на общую аграрную </a:t>
            </a:r>
            <a:r>
              <a:rPr lang="ru-RU" sz="2400" dirty="0" smtClean="0"/>
              <a:t>политику бюджета ЕС: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на 2007-2013 гг. – 371,3 </a:t>
            </a:r>
            <a:r>
              <a:rPr lang="ru-RU" sz="2400" dirty="0" err="1" smtClean="0">
                <a:solidFill>
                  <a:schemeClr val="tx1"/>
                </a:solidFill>
              </a:rPr>
              <a:t>млрд</a:t>
            </a:r>
            <a:r>
              <a:rPr lang="ru-RU" sz="2400" dirty="0" smtClean="0">
                <a:solidFill>
                  <a:schemeClr val="tx1"/>
                </a:solidFill>
              </a:rPr>
              <a:t> евро, 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в т.ч. для Польши 28 млрд. евро,</a:t>
            </a:r>
            <a:endParaRPr lang="ru-RU" sz="2400" dirty="0" smtClean="0"/>
          </a:p>
          <a:p>
            <a:pPr algn="ctr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или </a:t>
            </a:r>
            <a:r>
              <a:rPr lang="ru-RU" sz="2400" b="1" dirty="0" smtClean="0">
                <a:solidFill>
                  <a:schemeClr val="tx1"/>
                </a:solidFill>
              </a:rPr>
              <a:t>4 </a:t>
            </a:r>
            <a:r>
              <a:rPr lang="ru-RU" sz="2400" b="1" dirty="0" err="1" smtClean="0">
                <a:solidFill>
                  <a:schemeClr val="tx1"/>
                </a:solidFill>
              </a:rPr>
              <a:t>млрд</a:t>
            </a:r>
            <a:r>
              <a:rPr lang="ru-RU" sz="2400" b="1" dirty="0" smtClean="0">
                <a:solidFill>
                  <a:schemeClr val="tx1"/>
                </a:solidFill>
              </a:rPr>
              <a:t> евро в год</a:t>
            </a:r>
            <a:r>
              <a:rPr lang="en-US" sz="2400" dirty="0" smtClean="0">
                <a:solidFill>
                  <a:schemeClr val="tx1"/>
                </a:solidFill>
              </a:rPr>
              <a:t>;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на 2014-2020 гг.</a:t>
            </a:r>
            <a:r>
              <a:rPr lang="en-US" sz="2400" dirty="0" smtClean="0">
                <a:solidFill>
                  <a:schemeClr val="tx1"/>
                </a:solidFill>
              </a:rPr>
              <a:t> – 374</a:t>
            </a:r>
            <a:r>
              <a:rPr lang="ru-RU" sz="2400" dirty="0" smtClean="0">
                <a:solidFill>
                  <a:schemeClr val="tx1"/>
                </a:solidFill>
              </a:rPr>
              <a:t>,4 </a:t>
            </a:r>
            <a:r>
              <a:rPr lang="ru-RU" sz="2400" dirty="0" err="1" smtClean="0">
                <a:solidFill>
                  <a:schemeClr val="tx1"/>
                </a:solidFill>
              </a:rPr>
              <a:t>млрд</a:t>
            </a:r>
            <a:r>
              <a:rPr lang="ru-RU" sz="2400" dirty="0" smtClean="0">
                <a:solidFill>
                  <a:schemeClr val="tx1"/>
                </a:solidFill>
              </a:rPr>
              <a:t> евро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Источник: Еврокомиссия «</a:t>
            </a:r>
            <a:r>
              <a:rPr lang="en-US" sz="2000" dirty="0" smtClean="0"/>
              <a:t>A Budget For Europe 2020 - Part II -  Policy Fiches - Communication from the Commission to the European Parliament, the Council, the European Economic and Social Committee and the Committee of the Regions</a:t>
            </a:r>
            <a:r>
              <a:rPr lang="ru-RU" sz="2000" dirty="0" smtClean="0"/>
              <a:t>»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план Обамы по удвоению продовольственного экспорта США за пять лет.</a:t>
            </a:r>
            <a:endParaRPr lang="en-US" sz="2800" dirty="0" smtClean="0"/>
          </a:p>
          <a:p>
            <a:pPr>
              <a:buNone/>
            </a:pPr>
            <a:r>
              <a:rPr lang="ru-RU" sz="1900" dirty="0" smtClean="0"/>
              <a:t>Источник: </a:t>
            </a:r>
            <a:r>
              <a:rPr lang="en-US" sz="1900" dirty="0" smtClean="0"/>
              <a:t>International trade administration</a:t>
            </a:r>
            <a:r>
              <a:rPr lang="ru-RU" sz="1900" dirty="0" smtClean="0"/>
              <a:t> (</a:t>
            </a:r>
            <a:r>
              <a:rPr lang="en-US" sz="1900" dirty="0" smtClean="0"/>
              <a:t>ITA) (trade.gov)</a:t>
            </a:r>
            <a:endParaRPr lang="ru-RU" sz="1900" dirty="0" smtClean="0"/>
          </a:p>
          <a:p>
            <a:pPr algn="l">
              <a:buFontTx/>
              <a:buChar char="-"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29600" cy="108266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Уровень поддержки сельхозтоваропроизводителей, центов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(в пересчете на 1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$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произведенной продукции)</a:t>
            </a:r>
            <a:endParaRPr lang="ru-RU" sz="2800" b="1" dirty="0"/>
          </a:p>
        </p:txBody>
      </p:sp>
      <p:graphicFrame>
        <p:nvGraphicFramePr>
          <p:cNvPr id="66563" name="Object 2"/>
          <p:cNvGraphicFramePr>
            <a:graphicFrameLocks noChangeAspect="1"/>
          </p:cNvGraphicFramePr>
          <p:nvPr/>
        </p:nvGraphicFramePr>
        <p:xfrm>
          <a:off x="785786" y="1707572"/>
          <a:ext cx="7715304" cy="4724969"/>
        </p:xfrm>
        <a:graphic>
          <a:graphicData uri="http://schemas.openxmlformats.org/presentationml/2006/ole">
            <p:oleObj spid="_x0000_s66563" name="Диаграмма" r:id="rId3" imgW="5914985" imgH="3505272" progId="MSGraph.Chart.8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1491</TotalTime>
  <Words>1590</Words>
  <Application>Microsoft Office PowerPoint</Application>
  <PresentationFormat>Экран (4:3)</PresentationFormat>
  <Paragraphs>219</Paragraphs>
  <Slides>27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Официальная</vt:lpstr>
      <vt:lpstr>Диаграмма</vt:lpstr>
      <vt:lpstr>РОССИЙСКАЯ АКАДЕМИЯ СЕЛЬСКОХОЗЯЙСТВЕННЫХ НАУК ВСЕРОССИЙСКИЙ НИИ ЭКОНОМИКИ СЕЛЬСКОГО ХОЗЯЙСТВА </vt:lpstr>
      <vt:lpstr>   «Продовольственная безопасность Российской Федерации является:</vt:lpstr>
      <vt:lpstr>Продовольственная независимость </vt:lpstr>
      <vt:lpstr>Уровни продовольственной независимости по мясу птицы</vt:lpstr>
      <vt:lpstr>Что такое ВТО? </vt:lpstr>
      <vt:lpstr>Что такое ВТО? (продолжение)</vt:lpstr>
      <vt:lpstr>Сравнительная динамика изменения числа членов ВТО и региональных интеграционных формирований</vt:lpstr>
      <vt:lpstr>Особенности новой аграрной политики ЕС и США:</vt:lpstr>
      <vt:lpstr>Уровень поддержки сельхозтоваропроизводителей, центов  (в пересчете на 1 $ произведенной продукции)</vt:lpstr>
      <vt:lpstr>Индексы физического объема продукции сельского хозяйства  (в сопоставимых ценах), %</vt:lpstr>
      <vt:lpstr>Состояние АПК России  на момент присоединения к ВТО</vt:lpstr>
      <vt:lpstr>Тарифы на внеквотную поставку продукции, %</vt:lpstr>
      <vt:lpstr>Условия присоединения России к ВТО в сфере АПК:</vt:lpstr>
      <vt:lpstr>Прогноз развития рынка мяса птицы в РФ, тыс. тонн</vt:lpstr>
      <vt:lpstr>Прогноз развития рынка свинины в РФ,  тыс. тонн</vt:lpstr>
      <vt:lpstr>Оценка последствий экспертами Российской академии сельскохозяйственных наук (РАСХН - 2004)</vt:lpstr>
      <vt:lpstr>Оценка Ernst &amp; Young, Российская экономическая школа и Центр экономических и финансовых исследований и разработок (РЭШ-2012)</vt:lpstr>
      <vt:lpstr>Слайд 18</vt:lpstr>
      <vt:lpstr>Оценка последствий экспертами Всемирного Банка (ВБ-2004, продолжение)</vt:lpstr>
      <vt:lpstr>Оценка последствий экспертами  Всемирного Банка (ВБ-2004, продолжение)</vt:lpstr>
      <vt:lpstr>Интегральная оценка последствий экспертами российских отраслевых союзов (РСПП-2012)</vt:lpstr>
      <vt:lpstr>Оценка последствий экспертами Российской академии сельскохозяйственных наук  (РАСХН-2012)</vt:lpstr>
      <vt:lpstr>Меры повышения конкурентоспособности и уровня продовольственной независимости отечественного АПК:</vt:lpstr>
      <vt:lpstr>Меры повышения конкурентоспособности и уровня продовольственной независимости отечественного АПК (продолжение):</vt:lpstr>
      <vt:lpstr>Меры повышения конкурентоспособности и уровня продовольственной независимости отечественного АПК (продолжение):</vt:lpstr>
      <vt:lpstr>Меры повышения конкурентоспособности и уровня продовольственной независимости отечественного АПК (продолжение):</vt:lpstr>
      <vt:lpstr>БЛАГОДАРЮ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мерах по обеспечению конкурентоспособности продукции российского сельского хозяйства  в условиях присоединения к ВТО</dc:title>
  <dc:creator>User</dc:creator>
  <cp:lastModifiedBy>Катя</cp:lastModifiedBy>
  <cp:revision>154</cp:revision>
  <dcterms:created xsi:type="dcterms:W3CDTF">2012-04-23T14:11:22Z</dcterms:created>
  <dcterms:modified xsi:type="dcterms:W3CDTF">2012-06-26T07:56:14Z</dcterms:modified>
</cp:coreProperties>
</file>